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heme/theme2.xml" ContentType="application/vnd.openxmlformats-officedocument.them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1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notesSlides/notesSlide2.xml" ContentType="application/vnd.openxmlformats-officedocument.presentationml.notesSlide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charts/chart1.xml" ContentType="application/vnd.openxmlformats-officedocument.drawingml.chart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notesSlides/notesSlide3.xml" ContentType="application/vnd.openxmlformats-officedocument.presentationml.notesSlide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notesSlides/notesSlide4.xml" ContentType="application/vnd.openxmlformats-officedocument.presentationml.notesSlide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147473083" r:id="rId2"/>
    <p:sldId id="2147473071" r:id="rId3"/>
    <p:sldId id="2147473087" r:id="rId4"/>
    <p:sldId id="2147473072" r:id="rId5"/>
    <p:sldId id="2147473077" r:id="rId6"/>
    <p:sldId id="2147473073" r:id="rId7"/>
    <p:sldId id="2147473075" r:id="rId8"/>
    <p:sldId id="2147473086" r:id="rId9"/>
    <p:sldId id="2147473091" r:id="rId10"/>
    <p:sldId id="2147473088" r:id="rId11"/>
    <p:sldId id="2147473078" r:id="rId12"/>
    <p:sldId id="2147473089" r:id="rId13"/>
    <p:sldId id="2147473079" r:id="rId14"/>
    <p:sldId id="2147473090" r:id="rId15"/>
  </p:sldIdLst>
  <p:sldSz cx="12192000" cy="6858000"/>
  <p:notesSz cx="6858000" cy="9144000"/>
  <p:custDataLst>
    <p:tags r:id="rId17"/>
  </p:custDataLst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982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5065" userDrawn="1">
          <p15:clr>
            <a:srgbClr val="A4A3A4"/>
          </p15:clr>
        </p15:guide>
        <p15:guide id="5" pos="72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D5BF"/>
    <a:srgbClr val="227476"/>
    <a:srgbClr val="2EBABE"/>
    <a:srgbClr val="E8E8E8"/>
    <a:srgbClr val="0E2841"/>
    <a:srgbClr val="35BDBF"/>
    <a:srgbClr val="01CBBE"/>
    <a:srgbClr val="EAEBED"/>
    <a:srgbClr val="82EAE5"/>
    <a:srgbClr val="D4F8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D43F91-B88C-4AE9-B9C9-3A9ADCDB0560}" v="540" dt="2025-03-22T10:57:24.319"/>
    <p1510:client id="{18310639-A689-4B3F-9DFC-140D245FAC65}" v="1678" dt="2025-03-22T11:46:40.449"/>
    <p1510:client id="{5A115473-628B-4B58-BC84-02934E110697}" v="9665" dt="2025-03-22T11:45:58.617"/>
    <p1510:client id="{5AE7F85C-6F96-0F78-15F5-86173F34496F}" v="72" dt="2025-03-21T23:57:23.687"/>
    <p1510:client id="{EF7E5379-BACF-E34B-80B3-9091162642BA}" v="5194" dt="2025-03-22T11:46:18.1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446" y="62"/>
      </p:cViewPr>
      <p:guideLst>
        <p:guide orient="horz" pos="2092"/>
        <p:guide pos="982"/>
        <p:guide pos="384"/>
        <p:guide pos="5065"/>
        <p:guide pos="72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61120485993926"/>
          <c:y val="0.12795275590551181"/>
          <c:w val="0.87883901451231861"/>
          <c:h val="0.74409448818897639"/>
        </c:manualLayout>
      </c:layout>
      <c:lineChart>
        <c:grouping val="standard"/>
        <c:varyColors val="0"/>
        <c:ser>
          <c:idx val="0"/>
          <c:order val="0"/>
          <c:spPr>
            <a:ln w="38100" cmpd="sng" algn="ctr">
              <a:solidFill>
                <a:schemeClr val="accent1"/>
              </a:solidFill>
              <a:prstDash val="solid"/>
            </a:ln>
          </c:spPr>
          <c:marker>
            <c:symbol val="none"/>
          </c:marker>
          <c:val>
            <c:numRef>
              <c:f>Sheet1!$A$1:$E$1</c:f>
              <c:numCache>
                <c:formatCode>General</c:formatCode>
                <c:ptCount val="5"/>
                <c:pt idx="0">
                  <c:v>42</c:v>
                </c:pt>
                <c:pt idx="1">
                  <c:v>42</c:v>
                </c:pt>
                <c:pt idx="2">
                  <c:v>30</c:v>
                </c:pt>
                <c:pt idx="3">
                  <c:v>30</c:v>
                </c:pt>
                <c:pt idx="4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67-424E-B956-96C67141F3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709808"/>
        <c:axId val="1"/>
      </c:lineChart>
      <c:catAx>
        <c:axId val="17570980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;&quot;-&quot;#,##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709808"/>
        <c:crosses val="min"/>
        <c:crossBetween val="between"/>
        <c:majorUnit val="10"/>
      </c:valAx>
    </c:plotArea>
    <c:plotVisOnly val="0"/>
    <c:dispBlanksAs val="gap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4BDBF-103F-454C-9A78-EE2E486731DB}" type="datetimeFigureOut">
              <a:rPr lang="en-IN" smtClean="0"/>
              <a:t>22-03-2025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E92AD-A621-4F2B-8689-FEE8E76E01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7868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E92AD-A621-4F2B-8689-FEE8E76E013C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680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E92AD-A621-4F2B-8689-FEE8E76E013C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2704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CD23E-9553-C71E-EF5E-B37ADACC3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932161-903B-4088-7DF4-9441329EC6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EACFA3-91BB-6B24-E7C5-187388B83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BE4FD-1797-E1BF-763C-E465FFDF1E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E92AD-A621-4F2B-8689-FEE8E76E013C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3609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65EF9-16EF-CCF4-7AF5-E740D703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80EBBA-C5C0-7CB2-45F3-C7E0765BDA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1D53A8-19F3-B8CD-20CA-DD3289D36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744725-73BE-F80D-8D76-9D66CF20D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E92AD-A621-4F2B-8689-FEE8E76E013C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469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3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3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3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3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3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3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CA62016-6E3D-87DE-75B8-C71593EE5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5689315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CA62016-6E3D-87DE-75B8-C71593EE5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90514" y="6287589"/>
            <a:ext cx="398417" cy="338091"/>
          </a:xfrm>
        </p:spPr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796193C-3BE4-6469-61BC-68A9190CCC0F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609600" y="881380"/>
            <a:ext cx="1097280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6655C1E-69CC-C391-01F5-3D3F2E904BE5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58501" y="95885"/>
            <a:ext cx="1624194" cy="7407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752D9DF-A72E-B853-AB9E-AC45430F9790}"/>
              </a:ext>
            </a:extLst>
          </p:cNvPr>
          <p:cNvSpPr/>
          <p:nvPr userDrawn="1"/>
        </p:nvSpPr>
        <p:spPr>
          <a:xfrm>
            <a:off x="0" y="6644640"/>
            <a:ext cx="12192000" cy="21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a 11">
            <a:extLst>
              <a:ext uri="{FF2B5EF4-FFF2-40B4-BE49-F238E27FC236}">
                <a16:creationId xmlns:a16="http://schemas.microsoft.com/office/drawing/2014/main" id="{8CBB9395-57E0-1713-3087-7B4601326032}"/>
              </a:ext>
            </a:extLst>
          </p:cNvPr>
          <p:cNvSpPr/>
          <p:nvPr userDrawn="1"/>
        </p:nvSpPr>
        <p:spPr>
          <a:xfrm>
            <a:off x="505098" y="6444343"/>
            <a:ext cx="1471747" cy="413657"/>
          </a:xfrm>
          <a:prstGeom prst="flowChartInputOutput">
            <a:avLst/>
          </a:prstGeom>
          <a:solidFill>
            <a:srgbClr val="2274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Executive Summary</a:t>
            </a:r>
          </a:p>
        </p:txBody>
      </p:sp>
      <p:sp>
        <p:nvSpPr>
          <p:cNvPr id="18" name="Data 17">
            <a:extLst>
              <a:ext uri="{FF2B5EF4-FFF2-40B4-BE49-F238E27FC236}">
                <a16:creationId xmlns:a16="http://schemas.microsoft.com/office/drawing/2014/main" id="{4ADE47B9-9505-8A68-131F-FA84CFE322CE}"/>
              </a:ext>
            </a:extLst>
          </p:cNvPr>
          <p:cNvSpPr/>
          <p:nvPr userDrawn="1"/>
        </p:nvSpPr>
        <p:spPr>
          <a:xfrm>
            <a:off x="2046515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Industry Overview</a:t>
            </a:r>
          </a:p>
        </p:txBody>
      </p:sp>
      <p:sp>
        <p:nvSpPr>
          <p:cNvPr id="19" name="Data 18">
            <a:extLst>
              <a:ext uri="{FF2B5EF4-FFF2-40B4-BE49-F238E27FC236}">
                <a16:creationId xmlns:a16="http://schemas.microsoft.com/office/drawing/2014/main" id="{0D3DC49C-8ADB-D63F-F936-1BB864E33B1C}"/>
              </a:ext>
            </a:extLst>
          </p:cNvPr>
          <p:cNvSpPr/>
          <p:nvPr userDrawn="1"/>
        </p:nvSpPr>
        <p:spPr>
          <a:xfrm>
            <a:off x="3587932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Company Overview</a:t>
            </a:r>
          </a:p>
        </p:txBody>
      </p:sp>
      <p:sp>
        <p:nvSpPr>
          <p:cNvPr id="20" name="Data 19">
            <a:extLst>
              <a:ext uri="{FF2B5EF4-FFF2-40B4-BE49-F238E27FC236}">
                <a16:creationId xmlns:a16="http://schemas.microsoft.com/office/drawing/2014/main" id="{6C9988FB-4849-50DF-1981-DBEA6156D90F}"/>
              </a:ext>
            </a:extLst>
          </p:cNvPr>
          <p:cNvSpPr/>
          <p:nvPr userDrawn="1"/>
        </p:nvSpPr>
        <p:spPr>
          <a:xfrm>
            <a:off x="5129349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Financial Analysis</a:t>
            </a:r>
          </a:p>
        </p:txBody>
      </p:sp>
      <p:sp>
        <p:nvSpPr>
          <p:cNvPr id="21" name="Data 20">
            <a:extLst>
              <a:ext uri="{FF2B5EF4-FFF2-40B4-BE49-F238E27FC236}">
                <a16:creationId xmlns:a16="http://schemas.microsoft.com/office/drawing/2014/main" id="{22AC6A4D-504A-D0DB-1488-7714F16DA0D6}"/>
              </a:ext>
            </a:extLst>
          </p:cNvPr>
          <p:cNvSpPr/>
          <p:nvPr userDrawn="1"/>
        </p:nvSpPr>
        <p:spPr>
          <a:xfrm>
            <a:off x="6670766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Synergies</a:t>
            </a:r>
          </a:p>
        </p:txBody>
      </p:sp>
      <p:sp>
        <p:nvSpPr>
          <p:cNvPr id="22" name="Data 21">
            <a:extLst>
              <a:ext uri="{FF2B5EF4-FFF2-40B4-BE49-F238E27FC236}">
                <a16:creationId xmlns:a16="http://schemas.microsoft.com/office/drawing/2014/main" id="{D23633EF-3D48-A45F-99D3-158EBC2AC55C}"/>
              </a:ext>
            </a:extLst>
          </p:cNvPr>
          <p:cNvSpPr/>
          <p:nvPr userDrawn="1"/>
        </p:nvSpPr>
        <p:spPr>
          <a:xfrm>
            <a:off x="8212183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Conclusion</a:t>
            </a:r>
          </a:p>
        </p:txBody>
      </p:sp>
      <p:sp>
        <p:nvSpPr>
          <p:cNvPr id="23" name="Data 22">
            <a:extLst>
              <a:ext uri="{FF2B5EF4-FFF2-40B4-BE49-F238E27FC236}">
                <a16:creationId xmlns:a16="http://schemas.microsoft.com/office/drawing/2014/main" id="{868AB9A7-6027-4AF5-37EA-36C44276517A}"/>
              </a:ext>
            </a:extLst>
          </p:cNvPr>
          <p:cNvSpPr/>
          <p:nvPr userDrawn="1"/>
        </p:nvSpPr>
        <p:spPr>
          <a:xfrm>
            <a:off x="9753600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Appendix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AB8EF09D-FBA4-6C74-E44A-DDD57E71A19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0452" y="156617"/>
            <a:ext cx="2125662" cy="461690"/>
          </a:xfrm>
        </p:spPr>
        <p:txBody>
          <a:bodyPr/>
          <a:lstStyle>
            <a:lvl1pPr marL="0" indent="0">
              <a:buNone/>
              <a:defRPr>
                <a:solidFill>
                  <a:srgbClr val="35D5BF"/>
                </a:solidFill>
              </a:defRPr>
            </a:lvl1pPr>
          </a:lstStyle>
          <a:p>
            <a:pPr lvl="0"/>
            <a:r>
              <a:rPr lang="en-US"/>
              <a:t>Page title here</a:t>
            </a:r>
          </a:p>
        </p:txBody>
      </p:sp>
      <p:sp>
        <p:nvSpPr>
          <p:cNvPr id="27" name="Content Placeholder 25">
            <a:extLst>
              <a:ext uri="{FF2B5EF4-FFF2-40B4-BE49-F238E27FC236}">
                <a16:creationId xmlns:a16="http://schemas.microsoft.com/office/drawing/2014/main" id="{B209C501-0AF4-858C-063A-350D4B7190A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0451" y="583336"/>
            <a:ext cx="3684497" cy="29622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6ACCB77-9750-9181-127B-9769F1BF6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610230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ACCB77-9750-9181-127B-9769F1BF6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57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6ACCB77-9750-9181-127B-9769F1BF6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131328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ACCB77-9750-9181-127B-9769F1BF6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A15D21-36A1-E527-3165-EE65F89EC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514" y="6287589"/>
            <a:ext cx="398417" cy="338091"/>
          </a:xfrm>
        </p:spPr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29BDF81-6771-AA88-E8C2-797254950ADB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609600" y="881380"/>
            <a:ext cx="1097280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7F1AED8-F7D7-E609-7DE3-1609FA318EAC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58501" y="95885"/>
            <a:ext cx="1624194" cy="7407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1FEAA7-EEB8-CEEB-7875-7096D6E8C187}"/>
              </a:ext>
            </a:extLst>
          </p:cNvPr>
          <p:cNvSpPr/>
          <p:nvPr userDrawn="1"/>
        </p:nvSpPr>
        <p:spPr>
          <a:xfrm>
            <a:off x="0" y="6644640"/>
            <a:ext cx="12192000" cy="21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a 11">
            <a:extLst>
              <a:ext uri="{FF2B5EF4-FFF2-40B4-BE49-F238E27FC236}">
                <a16:creationId xmlns:a16="http://schemas.microsoft.com/office/drawing/2014/main" id="{09E96DD7-8E40-A1A9-AB3C-0D4054168FC9}"/>
              </a:ext>
            </a:extLst>
          </p:cNvPr>
          <p:cNvSpPr/>
          <p:nvPr userDrawn="1"/>
        </p:nvSpPr>
        <p:spPr>
          <a:xfrm>
            <a:off x="505098" y="6444343"/>
            <a:ext cx="1471747" cy="413657"/>
          </a:xfrm>
          <a:prstGeom prst="flowChartInputOutput">
            <a:avLst/>
          </a:prstGeom>
          <a:solidFill>
            <a:srgbClr val="35BD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Executive Summary</a:t>
            </a:r>
          </a:p>
        </p:txBody>
      </p:sp>
      <p:sp>
        <p:nvSpPr>
          <p:cNvPr id="13" name="Data 12">
            <a:extLst>
              <a:ext uri="{FF2B5EF4-FFF2-40B4-BE49-F238E27FC236}">
                <a16:creationId xmlns:a16="http://schemas.microsoft.com/office/drawing/2014/main" id="{5270AF4A-9432-417C-9DB0-134A5DE5198E}"/>
              </a:ext>
            </a:extLst>
          </p:cNvPr>
          <p:cNvSpPr/>
          <p:nvPr userDrawn="1"/>
        </p:nvSpPr>
        <p:spPr>
          <a:xfrm>
            <a:off x="2046515" y="6444343"/>
            <a:ext cx="1471747" cy="413657"/>
          </a:xfrm>
          <a:prstGeom prst="flowChartInputOutput">
            <a:avLst/>
          </a:prstGeom>
          <a:solidFill>
            <a:srgbClr val="2274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Industry Overview</a:t>
            </a:r>
          </a:p>
        </p:txBody>
      </p:sp>
      <p:sp>
        <p:nvSpPr>
          <p:cNvPr id="14" name="Data 13">
            <a:extLst>
              <a:ext uri="{FF2B5EF4-FFF2-40B4-BE49-F238E27FC236}">
                <a16:creationId xmlns:a16="http://schemas.microsoft.com/office/drawing/2014/main" id="{61BBBA2F-0A95-F252-3214-24205250D159}"/>
              </a:ext>
            </a:extLst>
          </p:cNvPr>
          <p:cNvSpPr/>
          <p:nvPr userDrawn="1"/>
        </p:nvSpPr>
        <p:spPr>
          <a:xfrm>
            <a:off x="3587932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Company Overview</a:t>
            </a:r>
          </a:p>
        </p:txBody>
      </p:sp>
      <p:sp>
        <p:nvSpPr>
          <p:cNvPr id="15" name="Data 14">
            <a:extLst>
              <a:ext uri="{FF2B5EF4-FFF2-40B4-BE49-F238E27FC236}">
                <a16:creationId xmlns:a16="http://schemas.microsoft.com/office/drawing/2014/main" id="{F9DB85D5-FF11-E29D-8D1A-09479BC72845}"/>
              </a:ext>
            </a:extLst>
          </p:cNvPr>
          <p:cNvSpPr/>
          <p:nvPr userDrawn="1"/>
        </p:nvSpPr>
        <p:spPr>
          <a:xfrm>
            <a:off x="5129349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Financial Analysis</a:t>
            </a:r>
          </a:p>
        </p:txBody>
      </p:sp>
      <p:sp>
        <p:nvSpPr>
          <p:cNvPr id="16" name="Data 15">
            <a:extLst>
              <a:ext uri="{FF2B5EF4-FFF2-40B4-BE49-F238E27FC236}">
                <a16:creationId xmlns:a16="http://schemas.microsoft.com/office/drawing/2014/main" id="{C1364C28-C18F-9877-D73C-E74FDDCC69F5}"/>
              </a:ext>
            </a:extLst>
          </p:cNvPr>
          <p:cNvSpPr/>
          <p:nvPr userDrawn="1"/>
        </p:nvSpPr>
        <p:spPr>
          <a:xfrm>
            <a:off x="6670766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Synergies</a:t>
            </a:r>
          </a:p>
        </p:txBody>
      </p:sp>
      <p:sp>
        <p:nvSpPr>
          <p:cNvPr id="17" name="Data 16">
            <a:extLst>
              <a:ext uri="{FF2B5EF4-FFF2-40B4-BE49-F238E27FC236}">
                <a16:creationId xmlns:a16="http://schemas.microsoft.com/office/drawing/2014/main" id="{3D2A2B27-3A7E-03A4-A04F-88E5B05F8DE7}"/>
              </a:ext>
            </a:extLst>
          </p:cNvPr>
          <p:cNvSpPr/>
          <p:nvPr userDrawn="1"/>
        </p:nvSpPr>
        <p:spPr>
          <a:xfrm>
            <a:off x="8212183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Conclusion</a:t>
            </a:r>
          </a:p>
        </p:txBody>
      </p:sp>
      <p:sp>
        <p:nvSpPr>
          <p:cNvPr id="18" name="Data 17">
            <a:extLst>
              <a:ext uri="{FF2B5EF4-FFF2-40B4-BE49-F238E27FC236}">
                <a16:creationId xmlns:a16="http://schemas.microsoft.com/office/drawing/2014/main" id="{A14D0811-37F0-819E-2CA0-CB5E43948DDA}"/>
              </a:ext>
            </a:extLst>
          </p:cNvPr>
          <p:cNvSpPr/>
          <p:nvPr userDrawn="1"/>
        </p:nvSpPr>
        <p:spPr>
          <a:xfrm>
            <a:off x="9753600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Appendix</a:t>
            </a:r>
          </a:p>
        </p:txBody>
      </p:sp>
      <p:sp>
        <p:nvSpPr>
          <p:cNvPr id="19" name="Content Placeholder 25">
            <a:extLst>
              <a:ext uri="{FF2B5EF4-FFF2-40B4-BE49-F238E27FC236}">
                <a16:creationId xmlns:a16="http://schemas.microsoft.com/office/drawing/2014/main" id="{192CD0CB-CD60-D532-6DE2-14E9C9BA707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0452" y="156617"/>
            <a:ext cx="2125662" cy="461690"/>
          </a:xfrm>
        </p:spPr>
        <p:txBody>
          <a:bodyPr/>
          <a:lstStyle>
            <a:lvl1pPr marL="0" indent="0">
              <a:buNone/>
              <a:defRPr>
                <a:solidFill>
                  <a:srgbClr val="35D5BF"/>
                </a:solidFill>
              </a:defRPr>
            </a:lvl1pPr>
          </a:lstStyle>
          <a:p>
            <a:pPr lvl="0"/>
            <a:r>
              <a:rPr lang="en-US"/>
              <a:t>Page title here</a:t>
            </a:r>
          </a:p>
        </p:txBody>
      </p:sp>
      <p:sp>
        <p:nvSpPr>
          <p:cNvPr id="20" name="Content Placeholder 25">
            <a:extLst>
              <a:ext uri="{FF2B5EF4-FFF2-40B4-BE49-F238E27FC236}">
                <a16:creationId xmlns:a16="http://schemas.microsoft.com/office/drawing/2014/main" id="{FA2D2C1A-8533-337A-8CCB-AB66EBC09D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0451" y="583336"/>
            <a:ext cx="3684497" cy="29622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6ACCB77-9750-9181-127B-9769F1BF6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131328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ACCB77-9750-9181-127B-9769F1BF6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A15D21-36A1-E527-3165-EE65F89EC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514" y="6287589"/>
            <a:ext cx="398417" cy="338091"/>
          </a:xfrm>
        </p:spPr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29BDF81-6771-AA88-E8C2-797254950ADB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609600" y="881380"/>
            <a:ext cx="1097280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7F1AED8-F7D7-E609-7DE3-1609FA318EAC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58501" y="95885"/>
            <a:ext cx="1624194" cy="7407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1FEAA7-EEB8-CEEB-7875-7096D6E8C187}"/>
              </a:ext>
            </a:extLst>
          </p:cNvPr>
          <p:cNvSpPr/>
          <p:nvPr userDrawn="1"/>
        </p:nvSpPr>
        <p:spPr>
          <a:xfrm>
            <a:off x="0" y="6644640"/>
            <a:ext cx="12192000" cy="21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a 11">
            <a:extLst>
              <a:ext uri="{FF2B5EF4-FFF2-40B4-BE49-F238E27FC236}">
                <a16:creationId xmlns:a16="http://schemas.microsoft.com/office/drawing/2014/main" id="{09E96DD7-8E40-A1A9-AB3C-0D4054168FC9}"/>
              </a:ext>
            </a:extLst>
          </p:cNvPr>
          <p:cNvSpPr/>
          <p:nvPr userDrawn="1"/>
        </p:nvSpPr>
        <p:spPr>
          <a:xfrm>
            <a:off x="505098" y="6444343"/>
            <a:ext cx="1471747" cy="413657"/>
          </a:xfrm>
          <a:prstGeom prst="flowChartInputOutput">
            <a:avLst/>
          </a:prstGeom>
          <a:solidFill>
            <a:srgbClr val="35BD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Executive Summary</a:t>
            </a:r>
          </a:p>
        </p:txBody>
      </p:sp>
      <p:sp>
        <p:nvSpPr>
          <p:cNvPr id="13" name="Data 12">
            <a:extLst>
              <a:ext uri="{FF2B5EF4-FFF2-40B4-BE49-F238E27FC236}">
                <a16:creationId xmlns:a16="http://schemas.microsoft.com/office/drawing/2014/main" id="{5270AF4A-9432-417C-9DB0-134A5DE5198E}"/>
              </a:ext>
            </a:extLst>
          </p:cNvPr>
          <p:cNvSpPr/>
          <p:nvPr userDrawn="1"/>
        </p:nvSpPr>
        <p:spPr>
          <a:xfrm>
            <a:off x="2046515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Industry Overview</a:t>
            </a:r>
          </a:p>
        </p:txBody>
      </p:sp>
      <p:sp>
        <p:nvSpPr>
          <p:cNvPr id="14" name="Data 13">
            <a:extLst>
              <a:ext uri="{FF2B5EF4-FFF2-40B4-BE49-F238E27FC236}">
                <a16:creationId xmlns:a16="http://schemas.microsoft.com/office/drawing/2014/main" id="{61BBBA2F-0A95-F252-3214-24205250D159}"/>
              </a:ext>
            </a:extLst>
          </p:cNvPr>
          <p:cNvSpPr/>
          <p:nvPr userDrawn="1"/>
        </p:nvSpPr>
        <p:spPr>
          <a:xfrm>
            <a:off x="3587932" y="6444343"/>
            <a:ext cx="1471747" cy="413657"/>
          </a:xfrm>
          <a:prstGeom prst="flowChartInputOutput">
            <a:avLst/>
          </a:prstGeom>
          <a:solidFill>
            <a:srgbClr val="2274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Company Overview</a:t>
            </a:r>
          </a:p>
        </p:txBody>
      </p:sp>
      <p:sp>
        <p:nvSpPr>
          <p:cNvPr id="15" name="Data 14">
            <a:extLst>
              <a:ext uri="{FF2B5EF4-FFF2-40B4-BE49-F238E27FC236}">
                <a16:creationId xmlns:a16="http://schemas.microsoft.com/office/drawing/2014/main" id="{F9DB85D5-FF11-E29D-8D1A-09479BC72845}"/>
              </a:ext>
            </a:extLst>
          </p:cNvPr>
          <p:cNvSpPr/>
          <p:nvPr userDrawn="1"/>
        </p:nvSpPr>
        <p:spPr>
          <a:xfrm>
            <a:off x="5129349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Financial Analysis</a:t>
            </a:r>
          </a:p>
        </p:txBody>
      </p:sp>
      <p:sp>
        <p:nvSpPr>
          <p:cNvPr id="16" name="Data 15">
            <a:extLst>
              <a:ext uri="{FF2B5EF4-FFF2-40B4-BE49-F238E27FC236}">
                <a16:creationId xmlns:a16="http://schemas.microsoft.com/office/drawing/2014/main" id="{C1364C28-C18F-9877-D73C-E74FDDCC69F5}"/>
              </a:ext>
            </a:extLst>
          </p:cNvPr>
          <p:cNvSpPr/>
          <p:nvPr userDrawn="1"/>
        </p:nvSpPr>
        <p:spPr>
          <a:xfrm>
            <a:off x="6670766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Synergies</a:t>
            </a:r>
          </a:p>
        </p:txBody>
      </p:sp>
      <p:sp>
        <p:nvSpPr>
          <p:cNvPr id="17" name="Data 16">
            <a:extLst>
              <a:ext uri="{FF2B5EF4-FFF2-40B4-BE49-F238E27FC236}">
                <a16:creationId xmlns:a16="http://schemas.microsoft.com/office/drawing/2014/main" id="{3D2A2B27-3A7E-03A4-A04F-88E5B05F8DE7}"/>
              </a:ext>
            </a:extLst>
          </p:cNvPr>
          <p:cNvSpPr/>
          <p:nvPr userDrawn="1"/>
        </p:nvSpPr>
        <p:spPr>
          <a:xfrm>
            <a:off x="8212183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Conclusion</a:t>
            </a:r>
          </a:p>
        </p:txBody>
      </p:sp>
      <p:sp>
        <p:nvSpPr>
          <p:cNvPr id="18" name="Data 17">
            <a:extLst>
              <a:ext uri="{FF2B5EF4-FFF2-40B4-BE49-F238E27FC236}">
                <a16:creationId xmlns:a16="http://schemas.microsoft.com/office/drawing/2014/main" id="{A14D0811-37F0-819E-2CA0-CB5E43948DDA}"/>
              </a:ext>
            </a:extLst>
          </p:cNvPr>
          <p:cNvSpPr/>
          <p:nvPr userDrawn="1"/>
        </p:nvSpPr>
        <p:spPr>
          <a:xfrm>
            <a:off x="9753600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Appendix</a:t>
            </a:r>
          </a:p>
        </p:txBody>
      </p:sp>
      <p:sp>
        <p:nvSpPr>
          <p:cNvPr id="2" name="Content Placeholder 25">
            <a:extLst>
              <a:ext uri="{FF2B5EF4-FFF2-40B4-BE49-F238E27FC236}">
                <a16:creationId xmlns:a16="http://schemas.microsoft.com/office/drawing/2014/main" id="{225A24B7-E7FF-594D-3EDD-C23480B3D7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0452" y="156617"/>
            <a:ext cx="2125662" cy="461690"/>
          </a:xfrm>
        </p:spPr>
        <p:txBody>
          <a:bodyPr/>
          <a:lstStyle>
            <a:lvl1pPr marL="0" indent="0">
              <a:buNone/>
              <a:defRPr>
                <a:solidFill>
                  <a:srgbClr val="35D5BF"/>
                </a:solidFill>
              </a:defRPr>
            </a:lvl1pPr>
          </a:lstStyle>
          <a:p>
            <a:pPr lvl="0"/>
            <a:r>
              <a:rPr lang="en-US"/>
              <a:t>Page title here</a:t>
            </a:r>
          </a:p>
        </p:txBody>
      </p:sp>
      <p:sp>
        <p:nvSpPr>
          <p:cNvPr id="3" name="Content Placeholder 25">
            <a:extLst>
              <a:ext uri="{FF2B5EF4-FFF2-40B4-BE49-F238E27FC236}">
                <a16:creationId xmlns:a16="http://schemas.microsoft.com/office/drawing/2014/main" id="{91E5D13E-55B9-E3CE-16F7-BA3ED3542AC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0451" y="583336"/>
            <a:ext cx="3684497" cy="29622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560909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6ACCB77-9750-9181-127B-9769F1BF6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131328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ACCB77-9750-9181-127B-9769F1BF6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A15D21-36A1-E527-3165-EE65F89EC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514" y="6287589"/>
            <a:ext cx="398417" cy="338091"/>
          </a:xfrm>
        </p:spPr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29BDF81-6771-AA88-E8C2-797254950ADB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609600" y="881380"/>
            <a:ext cx="1097280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7F1AED8-F7D7-E609-7DE3-1609FA318EAC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58501" y="95885"/>
            <a:ext cx="1624194" cy="7407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1FEAA7-EEB8-CEEB-7875-7096D6E8C187}"/>
              </a:ext>
            </a:extLst>
          </p:cNvPr>
          <p:cNvSpPr/>
          <p:nvPr userDrawn="1"/>
        </p:nvSpPr>
        <p:spPr>
          <a:xfrm>
            <a:off x="0" y="6644640"/>
            <a:ext cx="12192000" cy="21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a 11">
            <a:extLst>
              <a:ext uri="{FF2B5EF4-FFF2-40B4-BE49-F238E27FC236}">
                <a16:creationId xmlns:a16="http://schemas.microsoft.com/office/drawing/2014/main" id="{09E96DD7-8E40-A1A9-AB3C-0D4054168FC9}"/>
              </a:ext>
            </a:extLst>
          </p:cNvPr>
          <p:cNvSpPr/>
          <p:nvPr userDrawn="1"/>
        </p:nvSpPr>
        <p:spPr>
          <a:xfrm>
            <a:off x="505098" y="6444343"/>
            <a:ext cx="1471747" cy="413657"/>
          </a:xfrm>
          <a:prstGeom prst="flowChartInputOutput">
            <a:avLst/>
          </a:prstGeom>
          <a:solidFill>
            <a:srgbClr val="35BD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Executive Summary</a:t>
            </a:r>
          </a:p>
        </p:txBody>
      </p:sp>
      <p:sp>
        <p:nvSpPr>
          <p:cNvPr id="13" name="Data 12">
            <a:extLst>
              <a:ext uri="{FF2B5EF4-FFF2-40B4-BE49-F238E27FC236}">
                <a16:creationId xmlns:a16="http://schemas.microsoft.com/office/drawing/2014/main" id="{5270AF4A-9432-417C-9DB0-134A5DE5198E}"/>
              </a:ext>
            </a:extLst>
          </p:cNvPr>
          <p:cNvSpPr/>
          <p:nvPr userDrawn="1"/>
        </p:nvSpPr>
        <p:spPr>
          <a:xfrm>
            <a:off x="2046515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Industry Overview</a:t>
            </a:r>
          </a:p>
        </p:txBody>
      </p:sp>
      <p:sp>
        <p:nvSpPr>
          <p:cNvPr id="14" name="Data 13">
            <a:extLst>
              <a:ext uri="{FF2B5EF4-FFF2-40B4-BE49-F238E27FC236}">
                <a16:creationId xmlns:a16="http://schemas.microsoft.com/office/drawing/2014/main" id="{61BBBA2F-0A95-F252-3214-24205250D159}"/>
              </a:ext>
            </a:extLst>
          </p:cNvPr>
          <p:cNvSpPr/>
          <p:nvPr userDrawn="1"/>
        </p:nvSpPr>
        <p:spPr>
          <a:xfrm>
            <a:off x="3587932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Company Overview</a:t>
            </a:r>
          </a:p>
        </p:txBody>
      </p:sp>
      <p:sp>
        <p:nvSpPr>
          <p:cNvPr id="15" name="Data 14">
            <a:extLst>
              <a:ext uri="{FF2B5EF4-FFF2-40B4-BE49-F238E27FC236}">
                <a16:creationId xmlns:a16="http://schemas.microsoft.com/office/drawing/2014/main" id="{F9DB85D5-FF11-E29D-8D1A-09479BC72845}"/>
              </a:ext>
            </a:extLst>
          </p:cNvPr>
          <p:cNvSpPr/>
          <p:nvPr userDrawn="1"/>
        </p:nvSpPr>
        <p:spPr>
          <a:xfrm>
            <a:off x="5129349" y="6444343"/>
            <a:ext cx="1471747" cy="413657"/>
          </a:xfrm>
          <a:prstGeom prst="flowChartInputOutput">
            <a:avLst/>
          </a:prstGeom>
          <a:solidFill>
            <a:srgbClr val="2274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Financial Analysis</a:t>
            </a:r>
          </a:p>
        </p:txBody>
      </p:sp>
      <p:sp>
        <p:nvSpPr>
          <p:cNvPr id="16" name="Data 15">
            <a:extLst>
              <a:ext uri="{FF2B5EF4-FFF2-40B4-BE49-F238E27FC236}">
                <a16:creationId xmlns:a16="http://schemas.microsoft.com/office/drawing/2014/main" id="{C1364C28-C18F-9877-D73C-E74FDDCC69F5}"/>
              </a:ext>
            </a:extLst>
          </p:cNvPr>
          <p:cNvSpPr/>
          <p:nvPr userDrawn="1"/>
        </p:nvSpPr>
        <p:spPr>
          <a:xfrm>
            <a:off x="6670766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Synergies</a:t>
            </a:r>
          </a:p>
        </p:txBody>
      </p:sp>
      <p:sp>
        <p:nvSpPr>
          <p:cNvPr id="17" name="Data 16">
            <a:extLst>
              <a:ext uri="{FF2B5EF4-FFF2-40B4-BE49-F238E27FC236}">
                <a16:creationId xmlns:a16="http://schemas.microsoft.com/office/drawing/2014/main" id="{3D2A2B27-3A7E-03A4-A04F-88E5B05F8DE7}"/>
              </a:ext>
            </a:extLst>
          </p:cNvPr>
          <p:cNvSpPr/>
          <p:nvPr userDrawn="1"/>
        </p:nvSpPr>
        <p:spPr>
          <a:xfrm>
            <a:off x="8212183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Conclusion</a:t>
            </a:r>
          </a:p>
        </p:txBody>
      </p:sp>
      <p:sp>
        <p:nvSpPr>
          <p:cNvPr id="18" name="Data 17">
            <a:extLst>
              <a:ext uri="{FF2B5EF4-FFF2-40B4-BE49-F238E27FC236}">
                <a16:creationId xmlns:a16="http://schemas.microsoft.com/office/drawing/2014/main" id="{A14D0811-37F0-819E-2CA0-CB5E43948DDA}"/>
              </a:ext>
            </a:extLst>
          </p:cNvPr>
          <p:cNvSpPr/>
          <p:nvPr userDrawn="1"/>
        </p:nvSpPr>
        <p:spPr>
          <a:xfrm>
            <a:off x="9753600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Appendix</a:t>
            </a:r>
          </a:p>
        </p:txBody>
      </p:sp>
      <p:sp>
        <p:nvSpPr>
          <p:cNvPr id="2" name="Content Placeholder 25">
            <a:extLst>
              <a:ext uri="{FF2B5EF4-FFF2-40B4-BE49-F238E27FC236}">
                <a16:creationId xmlns:a16="http://schemas.microsoft.com/office/drawing/2014/main" id="{5A18A012-73B1-2990-E7CA-38344D62154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0452" y="156617"/>
            <a:ext cx="2125662" cy="461690"/>
          </a:xfrm>
        </p:spPr>
        <p:txBody>
          <a:bodyPr/>
          <a:lstStyle>
            <a:lvl1pPr marL="0" indent="0">
              <a:buNone/>
              <a:defRPr>
                <a:solidFill>
                  <a:srgbClr val="35D5BF"/>
                </a:solidFill>
              </a:defRPr>
            </a:lvl1pPr>
          </a:lstStyle>
          <a:p>
            <a:pPr lvl="0"/>
            <a:r>
              <a:rPr lang="en-US"/>
              <a:t>Page title here</a:t>
            </a:r>
          </a:p>
        </p:txBody>
      </p:sp>
      <p:sp>
        <p:nvSpPr>
          <p:cNvPr id="3" name="Content Placeholder 25">
            <a:extLst>
              <a:ext uri="{FF2B5EF4-FFF2-40B4-BE49-F238E27FC236}">
                <a16:creationId xmlns:a16="http://schemas.microsoft.com/office/drawing/2014/main" id="{49F8F2CC-8013-E3B1-4359-0A768FD9BF3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0451" y="583336"/>
            <a:ext cx="3684497" cy="29622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204841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erg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6ACCB77-9750-9181-127B-9769F1BF6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131328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ACCB77-9750-9181-127B-9769F1BF6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A15D21-36A1-E527-3165-EE65F89EC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514" y="6287589"/>
            <a:ext cx="398417" cy="338091"/>
          </a:xfrm>
        </p:spPr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29BDF81-6771-AA88-E8C2-797254950ADB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609600" y="881380"/>
            <a:ext cx="1097280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7F1AED8-F7D7-E609-7DE3-1609FA318EAC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58501" y="95885"/>
            <a:ext cx="1624194" cy="7407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1FEAA7-EEB8-CEEB-7875-7096D6E8C187}"/>
              </a:ext>
            </a:extLst>
          </p:cNvPr>
          <p:cNvSpPr/>
          <p:nvPr userDrawn="1"/>
        </p:nvSpPr>
        <p:spPr>
          <a:xfrm>
            <a:off x="0" y="6644640"/>
            <a:ext cx="12192000" cy="21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a 11">
            <a:extLst>
              <a:ext uri="{FF2B5EF4-FFF2-40B4-BE49-F238E27FC236}">
                <a16:creationId xmlns:a16="http://schemas.microsoft.com/office/drawing/2014/main" id="{09E96DD7-8E40-A1A9-AB3C-0D4054168FC9}"/>
              </a:ext>
            </a:extLst>
          </p:cNvPr>
          <p:cNvSpPr/>
          <p:nvPr userDrawn="1"/>
        </p:nvSpPr>
        <p:spPr>
          <a:xfrm>
            <a:off x="505098" y="6444343"/>
            <a:ext cx="1471747" cy="413657"/>
          </a:xfrm>
          <a:prstGeom prst="flowChartInputOutput">
            <a:avLst/>
          </a:prstGeom>
          <a:solidFill>
            <a:srgbClr val="35BD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Executive Summary</a:t>
            </a:r>
          </a:p>
        </p:txBody>
      </p:sp>
      <p:sp>
        <p:nvSpPr>
          <p:cNvPr id="13" name="Data 12">
            <a:extLst>
              <a:ext uri="{FF2B5EF4-FFF2-40B4-BE49-F238E27FC236}">
                <a16:creationId xmlns:a16="http://schemas.microsoft.com/office/drawing/2014/main" id="{5270AF4A-9432-417C-9DB0-134A5DE5198E}"/>
              </a:ext>
            </a:extLst>
          </p:cNvPr>
          <p:cNvSpPr/>
          <p:nvPr userDrawn="1"/>
        </p:nvSpPr>
        <p:spPr>
          <a:xfrm>
            <a:off x="2046515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Industry Overview</a:t>
            </a:r>
          </a:p>
        </p:txBody>
      </p:sp>
      <p:sp>
        <p:nvSpPr>
          <p:cNvPr id="14" name="Data 13">
            <a:extLst>
              <a:ext uri="{FF2B5EF4-FFF2-40B4-BE49-F238E27FC236}">
                <a16:creationId xmlns:a16="http://schemas.microsoft.com/office/drawing/2014/main" id="{61BBBA2F-0A95-F252-3214-24205250D159}"/>
              </a:ext>
            </a:extLst>
          </p:cNvPr>
          <p:cNvSpPr/>
          <p:nvPr userDrawn="1"/>
        </p:nvSpPr>
        <p:spPr>
          <a:xfrm>
            <a:off x="3587932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Company Overview</a:t>
            </a:r>
          </a:p>
        </p:txBody>
      </p:sp>
      <p:sp>
        <p:nvSpPr>
          <p:cNvPr id="15" name="Data 14">
            <a:extLst>
              <a:ext uri="{FF2B5EF4-FFF2-40B4-BE49-F238E27FC236}">
                <a16:creationId xmlns:a16="http://schemas.microsoft.com/office/drawing/2014/main" id="{F9DB85D5-FF11-E29D-8D1A-09479BC72845}"/>
              </a:ext>
            </a:extLst>
          </p:cNvPr>
          <p:cNvSpPr/>
          <p:nvPr userDrawn="1"/>
        </p:nvSpPr>
        <p:spPr>
          <a:xfrm>
            <a:off x="5129349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Financial Analysis</a:t>
            </a:r>
          </a:p>
        </p:txBody>
      </p:sp>
      <p:sp>
        <p:nvSpPr>
          <p:cNvPr id="16" name="Data 15">
            <a:extLst>
              <a:ext uri="{FF2B5EF4-FFF2-40B4-BE49-F238E27FC236}">
                <a16:creationId xmlns:a16="http://schemas.microsoft.com/office/drawing/2014/main" id="{C1364C28-C18F-9877-D73C-E74FDDCC69F5}"/>
              </a:ext>
            </a:extLst>
          </p:cNvPr>
          <p:cNvSpPr/>
          <p:nvPr userDrawn="1"/>
        </p:nvSpPr>
        <p:spPr>
          <a:xfrm>
            <a:off x="6670766" y="6444343"/>
            <a:ext cx="1471747" cy="413657"/>
          </a:xfrm>
          <a:prstGeom prst="flowChartInputOutput">
            <a:avLst/>
          </a:prstGeom>
          <a:solidFill>
            <a:srgbClr val="2274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Synergies</a:t>
            </a:r>
          </a:p>
        </p:txBody>
      </p:sp>
      <p:sp>
        <p:nvSpPr>
          <p:cNvPr id="17" name="Data 16">
            <a:extLst>
              <a:ext uri="{FF2B5EF4-FFF2-40B4-BE49-F238E27FC236}">
                <a16:creationId xmlns:a16="http://schemas.microsoft.com/office/drawing/2014/main" id="{3D2A2B27-3A7E-03A4-A04F-88E5B05F8DE7}"/>
              </a:ext>
            </a:extLst>
          </p:cNvPr>
          <p:cNvSpPr/>
          <p:nvPr userDrawn="1"/>
        </p:nvSpPr>
        <p:spPr>
          <a:xfrm>
            <a:off x="8212183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Conclusion</a:t>
            </a:r>
          </a:p>
        </p:txBody>
      </p:sp>
      <p:sp>
        <p:nvSpPr>
          <p:cNvPr id="18" name="Data 17">
            <a:extLst>
              <a:ext uri="{FF2B5EF4-FFF2-40B4-BE49-F238E27FC236}">
                <a16:creationId xmlns:a16="http://schemas.microsoft.com/office/drawing/2014/main" id="{A14D0811-37F0-819E-2CA0-CB5E43948DDA}"/>
              </a:ext>
            </a:extLst>
          </p:cNvPr>
          <p:cNvSpPr/>
          <p:nvPr userDrawn="1"/>
        </p:nvSpPr>
        <p:spPr>
          <a:xfrm>
            <a:off x="9753600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Appendix</a:t>
            </a:r>
          </a:p>
        </p:txBody>
      </p:sp>
      <p:sp>
        <p:nvSpPr>
          <p:cNvPr id="2" name="Content Placeholder 25">
            <a:extLst>
              <a:ext uri="{FF2B5EF4-FFF2-40B4-BE49-F238E27FC236}">
                <a16:creationId xmlns:a16="http://schemas.microsoft.com/office/drawing/2014/main" id="{C3E838DE-C002-8369-295E-7EA22C80AB4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0452" y="156617"/>
            <a:ext cx="2125662" cy="461690"/>
          </a:xfrm>
        </p:spPr>
        <p:txBody>
          <a:bodyPr/>
          <a:lstStyle>
            <a:lvl1pPr marL="0" indent="0">
              <a:buNone/>
              <a:defRPr>
                <a:solidFill>
                  <a:srgbClr val="35D5BF"/>
                </a:solidFill>
              </a:defRPr>
            </a:lvl1pPr>
          </a:lstStyle>
          <a:p>
            <a:pPr lvl="0"/>
            <a:r>
              <a:rPr lang="en-US"/>
              <a:t>Page title here</a:t>
            </a:r>
          </a:p>
        </p:txBody>
      </p:sp>
      <p:sp>
        <p:nvSpPr>
          <p:cNvPr id="3" name="Content Placeholder 25">
            <a:extLst>
              <a:ext uri="{FF2B5EF4-FFF2-40B4-BE49-F238E27FC236}">
                <a16:creationId xmlns:a16="http://schemas.microsoft.com/office/drawing/2014/main" id="{13D818EE-EE8F-3BFF-E116-F647B676442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0451" y="583336"/>
            <a:ext cx="3684497" cy="29622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83354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6ACCB77-9750-9181-127B-9769F1BF6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131328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ACCB77-9750-9181-127B-9769F1BF6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A15D21-36A1-E527-3165-EE65F89EC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514" y="6287589"/>
            <a:ext cx="398417" cy="338091"/>
          </a:xfrm>
        </p:spPr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29BDF81-6771-AA88-E8C2-797254950ADB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609600" y="881380"/>
            <a:ext cx="1097280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7F1AED8-F7D7-E609-7DE3-1609FA318EAC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58501" y="95885"/>
            <a:ext cx="1624194" cy="7407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1FEAA7-EEB8-CEEB-7875-7096D6E8C187}"/>
              </a:ext>
            </a:extLst>
          </p:cNvPr>
          <p:cNvSpPr/>
          <p:nvPr userDrawn="1"/>
        </p:nvSpPr>
        <p:spPr>
          <a:xfrm>
            <a:off x="0" y="6644640"/>
            <a:ext cx="12192000" cy="21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a 11">
            <a:extLst>
              <a:ext uri="{FF2B5EF4-FFF2-40B4-BE49-F238E27FC236}">
                <a16:creationId xmlns:a16="http://schemas.microsoft.com/office/drawing/2014/main" id="{09E96DD7-8E40-A1A9-AB3C-0D4054168FC9}"/>
              </a:ext>
            </a:extLst>
          </p:cNvPr>
          <p:cNvSpPr/>
          <p:nvPr userDrawn="1"/>
        </p:nvSpPr>
        <p:spPr>
          <a:xfrm>
            <a:off x="505098" y="6444343"/>
            <a:ext cx="1471747" cy="413657"/>
          </a:xfrm>
          <a:prstGeom prst="flowChartInputOutput">
            <a:avLst/>
          </a:prstGeom>
          <a:solidFill>
            <a:srgbClr val="35BD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Executive Summary</a:t>
            </a:r>
          </a:p>
        </p:txBody>
      </p:sp>
      <p:sp>
        <p:nvSpPr>
          <p:cNvPr id="13" name="Data 12">
            <a:extLst>
              <a:ext uri="{FF2B5EF4-FFF2-40B4-BE49-F238E27FC236}">
                <a16:creationId xmlns:a16="http://schemas.microsoft.com/office/drawing/2014/main" id="{5270AF4A-9432-417C-9DB0-134A5DE5198E}"/>
              </a:ext>
            </a:extLst>
          </p:cNvPr>
          <p:cNvSpPr/>
          <p:nvPr userDrawn="1"/>
        </p:nvSpPr>
        <p:spPr>
          <a:xfrm>
            <a:off x="2046515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Industry Overview</a:t>
            </a:r>
          </a:p>
        </p:txBody>
      </p:sp>
      <p:sp>
        <p:nvSpPr>
          <p:cNvPr id="14" name="Data 13">
            <a:extLst>
              <a:ext uri="{FF2B5EF4-FFF2-40B4-BE49-F238E27FC236}">
                <a16:creationId xmlns:a16="http://schemas.microsoft.com/office/drawing/2014/main" id="{61BBBA2F-0A95-F252-3214-24205250D159}"/>
              </a:ext>
            </a:extLst>
          </p:cNvPr>
          <p:cNvSpPr/>
          <p:nvPr userDrawn="1"/>
        </p:nvSpPr>
        <p:spPr>
          <a:xfrm>
            <a:off x="3587932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Company Overview</a:t>
            </a:r>
          </a:p>
        </p:txBody>
      </p:sp>
      <p:sp>
        <p:nvSpPr>
          <p:cNvPr id="15" name="Data 14">
            <a:extLst>
              <a:ext uri="{FF2B5EF4-FFF2-40B4-BE49-F238E27FC236}">
                <a16:creationId xmlns:a16="http://schemas.microsoft.com/office/drawing/2014/main" id="{F9DB85D5-FF11-E29D-8D1A-09479BC72845}"/>
              </a:ext>
            </a:extLst>
          </p:cNvPr>
          <p:cNvSpPr/>
          <p:nvPr userDrawn="1"/>
        </p:nvSpPr>
        <p:spPr>
          <a:xfrm>
            <a:off x="5129349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Financial Analysis</a:t>
            </a:r>
          </a:p>
        </p:txBody>
      </p:sp>
      <p:sp>
        <p:nvSpPr>
          <p:cNvPr id="16" name="Data 15">
            <a:extLst>
              <a:ext uri="{FF2B5EF4-FFF2-40B4-BE49-F238E27FC236}">
                <a16:creationId xmlns:a16="http://schemas.microsoft.com/office/drawing/2014/main" id="{C1364C28-C18F-9877-D73C-E74FDDCC69F5}"/>
              </a:ext>
            </a:extLst>
          </p:cNvPr>
          <p:cNvSpPr/>
          <p:nvPr userDrawn="1"/>
        </p:nvSpPr>
        <p:spPr>
          <a:xfrm>
            <a:off x="6670766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Synergies</a:t>
            </a:r>
          </a:p>
        </p:txBody>
      </p:sp>
      <p:sp>
        <p:nvSpPr>
          <p:cNvPr id="17" name="Data 16">
            <a:extLst>
              <a:ext uri="{FF2B5EF4-FFF2-40B4-BE49-F238E27FC236}">
                <a16:creationId xmlns:a16="http://schemas.microsoft.com/office/drawing/2014/main" id="{3D2A2B27-3A7E-03A4-A04F-88E5B05F8DE7}"/>
              </a:ext>
            </a:extLst>
          </p:cNvPr>
          <p:cNvSpPr/>
          <p:nvPr userDrawn="1"/>
        </p:nvSpPr>
        <p:spPr>
          <a:xfrm>
            <a:off x="8212183" y="6444343"/>
            <a:ext cx="1471747" cy="413657"/>
          </a:xfrm>
          <a:prstGeom prst="flowChartInputOutput">
            <a:avLst/>
          </a:prstGeom>
          <a:solidFill>
            <a:srgbClr val="2274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Conclusion</a:t>
            </a:r>
          </a:p>
        </p:txBody>
      </p:sp>
      <p:sp>
        <p:nvSpPr>
          <p:cNvPr id="18" name="Data 17">
            <a:extLst>
              <a:ext uri="{FF2B5EF4-FFF2-40B4-BE49-F238E27FC236}">
                <a16:creationId xmlns:a16="http://schemas.microsoft.com/office/drawing/2014/main" id="{A14D0811-37F0-819E-2CA0-CB5E43948DDA}"/>
              </a:ext>
            </a:extLst>
          </p:cNvPr>
          <p:cNvSpPr/>
          <p:nvPr userDrawn="1"/>
        </p:nvSpPr>
        <p:spPr>
          <a:xfrm>
            <a:off x="9753600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Appendix</a:t>
            </a:r>
          </a:p>
        </p:txBody>
      </p:sp>
      <p:sp>
        <p:nvSpPr>
          <p:cNvPr id="2" name="Content Placeholder 25">
            <a:extLst>
              <a:ext uri="{FF2B5EF4-FFF2-40B4-BE49-F238E27FC236}">
                <a16:creationId xmlns:a16="http://schemas.microsoft.com/office/drawing/2014/main" id="{5476B2BD-3AC2-03FD-26C8-C082A0D117B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0452" y="156617"/>
            <a:ext cx="2125662" cy="461690"/>
          </a:xfrm>
        </p:spPr>
        <p:txBody>
          <a:bodyPr/>
          <a:lstStyle>
            <a:lvl1pPr marL="0" indent="0">
              <a:buNone/>
              <a:defRPr>
                <a:solidFill>
                  <a:srgbClr val="35D5BF"/>
                </a:solidFill>
              </a:defRPr>
            </a:lvl1pPr>
          </a:lstStyle>
          <a:p>
            <a:pPr lvl="0"/>
            <a:r>
              <a:rPr lang="en-US"/>
              <a:t>Page title here</a:t>
            </a:r>
          </a:p>
        </p:txBody>
      </p:sp>
      <p:sp>
        <p:nvSpPr>
          <p:cNvPr id="3" name="Content Placeholder 25">
            <a:extLst>
              <a:ext uri="{FF2B5EF4-FFF2-40B4-BE49-F238E27FC236}">
                <a16:creationId xmlns:a16="http://schemas.microsoft.com/office/drawing/2014/main" id="{ACAE6D39-73D6-A2F2-06CF-8CBE08BF745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0451" y="583336"/>
            <a:ext cx="3684497" cy="29622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864075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6ACCB77-9750-9181-127B-9769F1BF6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131328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ACCB77-9750-9181-127B-9769F1BF6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A15D21-36A1-E527-3165-EE65F89EC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514" y="6287589"/>
            <a:ext cx="398417" cy="338091"/>
          </a:xfrm>
        </p:spPr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29BDF81-6771-AA88-E8C2-797254950ADB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609600" y="881380"/>
            <a:ext cx="1097280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7F1AED8-F7D7-E609-7DE3-1609FA318EAC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58501" y="95885"/>
            <a:ext cx="1624194" cy="7407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1FEAA7-EEB8-CEEB-7875-7096D6E8C187}"/>
              </a:ext>
            </a:extLst>
          </p:cNvPr>
          <p:cNvSpPr/>
          <p:nvPr userDrawn="1"/>
        </p:nvSpPr>
        <p:spPr>
          <a:xfrm>
            <a:off x="0" y="6644640"/>
            <a:ext cx="12192000" cy="21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a 11">
            <a:extLst>
              <a:ext uri="{FF2B5EF4-FFF2-40B4-BE49-F238E27FC236}">
                <a16:creationId xmlns:a16="http://schemas.microsoft.com/office/drawing/2014/main" id="{09E96DD7-8E40-A1A9-AB3C-0D4054168FC9}"/>
              </a:ext>
            </a:extLst>
          </p:cNvPr>
          <p:cNvSpPr/>
          <p:nvPr userDrawn="1"/>
        </p:nvSpPr>
        <p:spPr>
          <a:xfrm>
            <a:off x="505098" y="6444343"/>
            <a:ext cx="1471747" cy="413657"/>
          </a:xfrm>
          <a:prstGeom prst="flowChartInputOutput">
            <a:avLst/>
          </a:prstGeom>
          <a:solidFill>
            <a:srgbClr val="35BD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Executive Summary</a:t>
            </a:r>
          </a:p>
        </p:txBody>
      </p:sp>
      <p:sp>
        <p:nvSpPr>
          <p:cNvPr id="13" name="Data 12">
            <a:extLst>
              <a:ext uri="{FF2B5EF4-FFF2-40B4-BE49-F238E27FC236}">
                <a16:creationId xmlns:a16="http://schemas.microsoft.com/office/drawing/2014/main" id="{5270AF4A-9432-417C-9DB0-134A5DE5198E}"/>
              </a:ext>
            </a:extLst>
          </p:cNvPr>
          <p:cNvSpPr/>
          <p:nvPr userDrawn="1"/>
        </p:nvSpPr>
        <p:spPr>
          <a:xfrm>
            <a:off x="2046515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Industry Overview</a:t>
            </a:r>
          </a:p>
        </p:txBody>
      </p:sp>
      <p:sp>
        <p:nvSpPr>
          <p:cNvPr id="14" name="Data 13">
            <a:extLst>
              <a:ext uri="{FF2B5EF4-FFF2-40B4-BE49-F238E27FC236}">
                <a16:creationId xmlns:a16="http://schemas.microsoft.com/office/drawing/2014/main" id="{61BBBA2F-0A95-F252-3214-24205250D159}"/>
              </a:ext>
            </a:extLst>
          </p:cNvPr>
          <p:cNvSpPr/>
          <p:nvPr userDrawn="1"/>
        </p:nvSpPr>
        <p:spPr>
          <a:xfrm>
            <a:off x="3587932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Company Overview</a:t>
            </a:r>
          </a:p>
        </p:txBody>
      </p:sp>
      <p:sp>
        <p:nvSpPr>
          <p:cNvPr id="15" name="Data 14">
            <a:extLst>
              <a:ext uri="{FF2B5EF4-FFF2-40B4-BE49-F238E27FC236}">
                <a16:creationId xmlns:a16="http://schemas.microsoft.com/office/drawing/2014/main" id="{F9DB85D5-FF11-E29D-8D1A-09479BC72845}"/>
              </a:ext>
            </a:extLst>
          </p:cNvPr>
          <p:cNvSpPr/>
          <p:nvPr userDrawn="1"/>
        </p:nvSpPr>
        <p:spPr>
          <a:xfrm>
            <a:off x="5129349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Financial Analysis</a:t>
            </a:r>
          </a:p>
        </p:txBody>
      </p:sp>
      <p:sp>
        <p:nvSpPr>
          <p:cNvPr id="16" name="Data 15">
            <a:extLst>
              <a:ext uri="{FF2B5EF4-FFF2-40B4-BE49-F238E27FC236}">
                <a16:creationId xmlns:a16="http://schemas.microsoft.com/office/drawing/2014/main" id="{C1364C28-C18F-9877-D73C-E74FDDCC69F5}"/>
              </a:ext>
            </a:extLst>
          </p:cNvPr>
          <p:cNvSpPr/>
          <p:nvPr userDrawn="1"/>
        </p:nvSpPr>
        <p:spPr>
          <a:xfrm>
            <a:off x="6670766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Synergies</a:t>
            </a:r>
          </a:p>
        </p:txBody>
      </p:sp>
      <p:sp>
        <p:nvSpPr>
          <p:cNvPr id="17" name="Data 16">
            <a:extLst>
              <a:ext uri="{FF2B5EF4-FFF2-40B4-BE49-F238E27FC236}">
                <a16:creationId xmlns:a16="http://schemas.microsoft.com/office/drawing/2014/main" id="{3D2A2B27-3A7E-03A4-A04F-88E5B05F8DE7}"/>
              </a:ext>
            </a:extLst>
          </p:cNvPr>
          <p:cNvSpPr/>
          <p:nvPr userDrawn="1"/>
        </p:nvSpPr>
        <p:spPr>
          <a:xfrm>
            <a:off x="8212183" y="6444343"/>
            <a:ext cx="1471747" cy="413657"/>
          </a:xfrm>
          <a:prstGeom prst="flowChartInputOutp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Conclusion</a:t>
            </a:r>
          </a:p>
        </p:txBody>
      </p:sp>
      <p:sp>
        <p:nvSpPr>
          <p:cNvPr id="18" name="Data 17">
            <a:extLst>
              <a:ext uri="{FF2B5EF4-FFF2-40B4-BE49-F238E27FC236}">
                <a16:creationId xmlns:a16="http://schemas.microsoft.com/office/drawing/2014/main" id="{A14D0811-37F0-819E-2CA0-CB5E43948DDA}"/>
              </a:ext>
            </a:extLst>
          </p:cNvPr>
          <p:cNvSpPr/>
          <p:nvPr userDrawn="1"/>
        </p:nvSpPr>
        <p:spPr>
          <a:xfrm>
            <a:off x="9753600" y="6444343"/>
            <a:ext cx="1471747" cy="413657"/>
          </a:xfrm>
          <a:prstGeom prst="flowChartInputOutput">
            <a:avLst/>
          </a:prstGeom>
          <a:solidFill>
            <a:srgbClr val="2274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latin typeface="+mj-lt"/>
              </a:rPr>
              <a:t>Appendix</a:t>
            </a:r>
          </a:p>
        </p:txBody>
      </p:sp>
      <p:sp>
        <p:nvSpPr>
          <p:cNvPr id="2" name="Content Placeholder 25">
            <a:extLst>
              <a:ext uri="{FF2B5EF4-FFF2-40B4-BE49-F238E27FC236}">
                <a16:creationId xmlns:a16="http://schemas.microsoft.com/office/drawing/2014/main" id="{7C2541FF-28E8-ECCF-C4E7-262CAAF152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0452" y="156617"/>
            <a:ext cx="2125662" cy="461690"/>
          </a:xfrm>
        </p:spPr>
        <p:txBody>
          <a:bodyPr/>
          <a:lstStyle>
            <a:lvl1pPr marL="0" indent="0">
              <a:buNone/>
              <a:defRPr>
                <a:solidFill>
                  <a:srgbClr val="35D5BF"/>
                </a:solidFill>
              </a:defRPr>
            </a:lvl1pPr>
          </a:lstStyle>
          <a:p>
            <a:pPr lvl="0"/>
            <a:r>
              <a:rPr lang="en-US"/>
              <a:t>Page title here</a:t>
            </a:r>
          </a:p>
        </p:txBody>
      </p:sp>
      <p:sp>
        <p:nvSpPr>
          <p:cNvPr id="3" name="Content Placeholder 25">
            <a:extLst>
              <a:ext uri="{FF2B5EF4-FFF2-40B4-BE49-F238E27FC236}">
                <a16:creationId xmlns:a16="http://schemas.microsoft.com/office/drawing/2014/main" id="{037CE789-DCC7-DADD-CC05-7310011CF2F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0451" y="583336"/>
            <a:ext cx="3684497" cy="296228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05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6ACCB77-9750-9181-127B-9769F1BF6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1313289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ACCB77-9750-9181-127B-9769F1BF6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A15D21-36A1-E527-3165-EE65F89EC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514" y="6287589"/>
            <a:ext cx="398417" cy="338091"/>
          </a:xfrm>
        </p:spPr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70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CCB8619-3FCC-0EF8-E258-77211AE9EE2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014393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9" imgH="350" progId="TCLayout.ActiveDocument.1">
                  <p:embed/>
                </p:oleObj>
              </mc:Choice>
              <mc:Fallback>
                <p:oleObj name="think-cell Slide" r:id="rId3" imgW="349" imgH="35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CCB8619-3FCC-0EF8-E258-77211AE9EE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A9EE022-1F91-8EF9-007F-7CEE235FD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200" y="258578"/>
            <a:ext cx="10087200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rtl="0">
              <a:defRPr>
                <a:latin typeface="+mj-lt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8541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D18F003-4A01-DFCA-A077-3A99A012EBE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80620706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7772400" imgH="10058400" progId="TCLayout.ActiveDocument.1">
                  <p:embed/>
                </p:oleObj>
              </mc:Choice>
              <mc:Fallback>
                <p:oleObj name="think-cell Slide" r:id="rId13" imgW="7772400" imgH="1005840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D18F003-4A01-DFCA-A077-3A99A012EB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39.xml"/><Relationship Id="rId18" Type="http://schemas.openxmlformats.org/officeDocument/2006/relationships/tags" Target="../tags/tag44.xml"/><Relationship Id="rId26" Type="http://schemas.openxmlformats.org/officeDocument/2006/relationships/tags" Target="../tags/tag52.xml"/><Relationship Id="rId39" Type="http://schemas.openxmlformats.org/officeDocument/2006/relationships/image" Target="../media/image15.png"/><Relationship Id="rId21" Type="http://schemas.openxmlformats.org/officeDocument/2006/relationships/tags" Target="../tags/tag47.xml"/><Relationship Id="rId34" Type="http://schemas.openxmlformats.org/officeDocument/2006/relationships/image" Target="../media/image11.png"/><Relationship Id="rId42" Type="http://schemas.openxmlformats.org/officeDocument/2006/relationships/image" Target="../media/image17.svg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0" Type="http://schemas.openxmlformats.org/officeDocument/2006/relationships/tags" Target="../tags/tag46.xml"/><Relationship Id="rId29" Type="http://schemas.openxmlformats.org/officeDocument/2006/relationships/oleObject" Target="../embeddings/oleObject6.bin"/><Relationship Id="rId41" Type="http://schemas.openxmlformats.org/officeDocument/2006/relationships/image" Target="../media/image16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24" Type="http://schemas.openxmlformats.org/officeDocument/2006/relationships/tags" Target="../tags/tag50.xml"/><Relationship Id="rId32" Type="http://schemas.openxmlformats.org/officeDocument/2006/relationships/image" Target="../media/image9.png"/><Relationship Id="rId37" Type="http://schemas.microsoft.com/office/2007/relationships/hdphoto" Target="../media/hdphoto1.wdp"/><Relationship Id="rId40" Type="http://schemas.microsoft.com/office/2007/relationships/hdphoto" Target="../media/hdphoto2.wdp"/><Relationship Id="rId5" Type="http://schemas.openxmlformats.org/officeDocument/2006/relationships/tags" Target="../tags/tag31.xml"/><Relationship Id="rId15" Type="http://schemas.openxmlformats.org/officeDocument/2006/relationships/tags" Target="../tags/tag41.xml"/><Relationship Id="rId23" Type="http://schemas.openxmlformats.org/officeDocument/2006/relationships/tags" Target="../tags/tag49.xml"/><Relationship Id="rId28" Type="http://schemas.openxmlformats.org/officeDocument/2006/relationships/slideLayout" Target="../slideLayouts/slideLayout9.xml"/><Relationship Id="rId36" Type="http://schemas.openxmlformats.org/officeDocument/2006/relationships/image" Target="../media/image13.png"/><Relationship Id="rId10" Type="http://schemas.openxmlformats.org/officeDocument/2006/relationships/tags" Target="../tags/tag36.xml"/><Relationship Id="rId19" Type="http://schemas.openxmlformats.org/officeDocument/2006/relationships/tags" Target="../tags/tag45.xml"/><Relationship Id="rId31" Type="http://schemas.openxmlformats.org/officeDocument/2006/relationships/image" Target="../media/image8.jpe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tags" Target="../tags/tag48.xml"/><Relationship Id="rId27" Type="http://schemas.openxmlformats.org/officeDocument/2006/relationships/tags" Target="../tags/tag53.xml"/><Relationship Id="rId30" Type="http://schemas.openxmlformats.org/officeDocument/2006/relationships/image" Target="../media/image7.emf"/><Relationship Id="rId35" Type="http://schemas.openxmlformats.org/officeDocument/2006/relationships/image" Target="../media/image12.png"/><Relationship Id="rId43" Type="http://schemas.openxmlformats.org/officeDocument/2006/relationships/image" Target="../media/image18.png"/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12" Type="http://schemas.openxmlformats.org/officeDocument/2006/relationships/tags" Target="../tags/tag38.xml"/><Relationship Id="rId17" Type="http://schemas.openxmlformats.org/officeDocument/2006/relationships/tags" Target="../tags/tag43.xml"/><Relationship Id="rId25" Type="http://schemas.openxmlformats.org/officeDocument/2006/relationships/tags" Target="../tags/tag51.xml"/><Relationship Id="rId33" Type="http://schemas.openxmlformats.org/officeDocument/2006/relationships/image" Target="../media/image10.png"/><Relationship Id="rId38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198.xml"/><Relationship Id="rId7" Type="http://schemas.openxmlformats.org/officeDocument/2006/relationships/image" Target="../media/image66.emf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oleObject" Target="../embeddings/oleObject11.bin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199.xml"/><Relationship Id="rId9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tags" Target="../tags/tag202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9.png"/><Relationship Id="rId5" Type="http://schemas.openxmlformats.org/officeDocument/2006/relationships/tags" Target="../tags/tag204.xml"/><Relationship Id="rId10" Type="http://schemas.openxmlformats.org/officeDocument/2006/relationships/image" Target="../media/image68.png"/><Relationship Id="rId4" Type="http://schemas.openxmlformats.org/officeDocument/2006/relationships/tags" Target="../tags/tag203.xml"/><Relationship Id="rId9" Type="http://schemas.openxmlformats.org/officeDocument/2006/relationships/image" Target="../media/image5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tags" Target="../tags/tag217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tags" Target="../tags/tag216.xml"/><Relationship Id="rId2" Type="http://schemas.openxmlformats.org/officeDocument/2006/relationships/tags" Target="../tags/tag206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tags" Target="../tags/tag215.xml"/><Relationship Id="rId5" Type="http://schemas.openxmlformats.org/officeDocument/2006/relationships/tags" Target="../tags/tag209.xml"/><Relationship Id="rId15" Type="http://schemas.openxmlformats.org/officeDocument/2006/relationships/tags" Target="../tags/tag219.xml"/><Relationship Id="rId10" Type="http://schemas.openxmlformats.org/officeDocument/2006/relationships/tags" Target="../tags/tag214.xml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tags" Target="../tags/tag2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tags" Target="../tags/tag222.xml"/><Relationship Id="rId7" Type="http://schemas.openxmlformats.org/officeDocument/2006/relationships/oleObject" Target="../embeddings/oleObject12.bin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3.xml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tags" Target="../tags/tag236.xml"/><Relationship Id="rId18" Type="http://schemas.openxmlformats.org/officeDocument/2006/relationships/tags" Target="../tags/tag241.xml"/><Relationship Id="rId26" Type="http://schemas.openxmlformats.org/officeDocument/2006/relationships/image" Target="../media/image76.svg"/><Relationship Id="rId3" Type="http://schemas.openxmlformats.org/officeDocument/2006/relationships/tags" Target="../tags/tag226.xml"/><Relationship Id="rId21" Type="http://schemas.openxmlformats.org/officeDocument/2006/relationships/image" Target="../media/image71.png"/><Relationship Id="rId7" Type="http://schemas.openxmlformats.org/officeDocument/2006/relationships/tags" Target="../tags/tag230.xml"/><Relationship Id="rId12" Type="http://schemas.openxmlformats.org/officeDocument/2006/relationships/tags" Target="../tags/tag235.xml"/><Relationship Id="rId17" Type="http://schemas.openxmlformats.org/officeDocument/2006/relationships/tags" Target="../tags/tag240.xml"/><Relationship Id="rId25" Type="http://schemas.openxmlformats.org/officeDocument/2006/relationships/image" Target="../media/image75.png"/><Relationship Id="rId2" Type="http://schemas.openxmlformats.org/officeDocument/2006/relationships/tags" Target="../tags/tag225.xml"/><Relationship Id="rId16" Type="http://schemas.openxmlformats.org/officeDocument/2006/relationships/tags" Target="../tags/tag239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24" Type="http://schemas.openxmlformats.org/officeDocument/2006/relationships/image" Target="../media/image74.svg"/><Relationship Id="rId5" Type="http://schemas.openxmlformats.org/officeDocument/2006/relationships/tags" Target="../tags/tag228.xml"/><Relationship Id="rId15" Type="http://schemas.openxmlformats.org/officeDocument/2006/relationships/tags" Target="../tags/tag238.xml"/><Relationship Id="rId23" Type="http://schemas.openxmlformats.org/officeDocument/2006/relationships/image" Target="../media/image73.png"/><Relationship Id="rId28" Type="http://schemas.openxmlformats.org/officeDocument/2006/relationships/image" Target="../media/image78.svg"/><Relationship Id="rId10" Type="http://schemas.openxmlformats.org/officeDocument/2006/relationships/tags" Target="../tags/tag233.xml"/><Relationship Id="rId19" Type="http://schemas.openxmlformats.org/officeDocument/2006/relationships/tags" Target="../tags/tag242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tags" Target="../tags/tag237.xml"/><Relationship Id="rId22" Type="http://schemas.openxmlformats.org/officeDocument/2006/relationships/image" Target="../media/image72.svg"/><Relationship Id="rId27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21.png"/><Relationship Id="rId3" Type="http://schemas.openxmlformats.org/officeDocument/2006/relationships/tags" Target="../tags/tag56.xml"/><Relationship Id="rId21" Type="http://schemas.microsoft.com/office/2007/relationships/hdphoto" Target="../media/hdphoto3.wdp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17" Type="http://schemas.openxmlformats.org/officeDocument/2006/relationships/image" Target="../media/image20.png"/><Relationship Id="rId2" Type="http://schemas.openxmlformats.org/officeDocument/2006/relationships/tags" Target="../tags/tag55.xml"/><Relationship Id="rId16" Type="http://schemas.openxmlformats.org/officeDocument/2006/relationships/image" Target="../media/image19.emf"/><Relationship Id="rId20" Type="http://schemas.openxmlformats.org/officeDocument/2006/relationships/image" Target="../media/image23.png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tags" Target="../tags/tag64.xml"/><Relationship Id="rId24" Type="http://schemas.openxmlformats.org/officeDocument/2006/relationships/image" Target="../media/image25.png"/><Relationship Id="rId5" Type="http://schemas.openxmlformats.org/officeDocument/2006/relationships/tags" Target="../tags/tag58.xml"/><Relationship Id="rId15" Type="http://schemas.openxmlformats.org/officeDocument/2006/relationships/oleObject" Target="../embeddings/oleObject7.bin"/><Relationship Id="rId23" Type="http://schemas.microsoft.com/office/2007/relationships/hdphoto" Target="../media/hdphoto4.wdp"/><Relationship Id="rId10" Type="http://schemas.openxmlformats.org/officeDocument/2006/relationships/tags" Target="../tags/tag63.xml"/><Relationship Id="rId19" Type="http://schemas.openxmlformats.org/officeDocument/2006/relationships/image" Target="../media/image22.png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notesSlide" Target="../notesSlides/notesSlide1.xml"/><Relationship Id="rId2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68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image" Target="../media/image28.svg"/><Relationship Id="rId5" Type="http://schemas.openxmlformats.org/officeDocument/2006/relationships/tags" Target="../tags/tag70.xml"/><Relationship Id="rId10" Type="http://schemas.openxmlformats.org/officeDocument/2006/relationships/image" Target="../media/image27.png"/><Relationship Id="rId4" Type="http://schemas.openxmlformats.org/officeDocument/2006/relationships/tags" Target="../tags/tag69.xml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84.xml"/><Relationship Id="rId18" Type="http://schemas.openxmlformats.org/officeDocument/2006/relationships/tags" Target="../tags/tag89.xml"/><Relationship Id="rId26" Type="http://schemas.openxmlformats.org/officeDocument/2006/relationships/tags" Target="../tags/tag97.xml"/><Relationship Id="rId39" Type="http://schemas.openxmlformats.org/officeDocument/2006/relationships/image" Target="../media/image36.png"/><Relationship Id="rId21" Type="http://schemas.openxmlformats.org/officeDocument/2006/relationships/tags" Target="../tags/tag92.xml"/><Relationship Id="rId34" Type="http://schemas.openxmlformats.org/officeDocument/2006/relationships/image" Target="../media/image31.png"/><Relationship Id="rId7" Type="http://schemas.openxmlformats.org/officeDocument/2006/relationships/tags" Target="../tags/tag78.xml"/><Relationship Id="rId12" Type="http://schemas.openxmlformats.org/officeDocument/2006/relationships/tags" Target="../tags/tag83.xml"/><Relationship Id="rId17" Type="http://schemas.openxmlformats.org/officeDocument/2006/relationships/tags" Target="../tags/tag88.xml"/><Relationship Id="rId25" Type="http://schemas.openxmlformats.org/officeDocument/2006/relationships/tags" Target="../tags/tag96.xml"/><Relationship Id="rId33" Type="http://schemas.openxmlformats.org/officeDocument/2006/relationships/image" Target="../media/image30.png"/><Relationship Id="rId38" Type="http://schemas.openxmlformats.org/officeDocument/2006/relationships/image" Target="../media/image35.png"/><Relationship Id="rId2" Type="http://schemas.openxmlformats.org/officeDocument/2006/relationships/tags" Target="../tags/tag73.xml"/><Relationship Id="rId16" Type="http://schemas.openxmlformats.org/officeDocument/2006/relationships/tags" Target="../tags/tag87.xml"/><Relationship Id="rId20" Type="http://schemas.openxmlformats.org/officeDocument/2006/relationships/tags" Target="../tags/tag91.xml"/><Relationship Id="rId29" Type="http://schemas.openxmlformats.org/officeDocument/2006/relationships/hyperlink" Target="https://www.mckinsey.org/features/mckinsey-center-for-future-mobility/our-insights/electric-vehicles-whats-ahead" TargetMode="Externa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tags" Target="../tags/tag82.xml"/><Relationship Id="rId24" Type="http://schemas.openxmlformats.org/officeDocument/2006/relationships/tags" Target="../tags/tag95.xml"/><Relationship Id="rId32" Type="http://schemas.openxmlformats.org/officeDocument/2006/relationships/hyperlink" Target="https://www.evrange.com/ev-range-insights/ev-charging-for-fleets-overcoming-challenges-and-implementing-best-practices" TargetMode="External"/><Relationship Id="rId37" Type="http://schemas.openxmlformats.org/officeDocument/2006/relationships/image" Target="../media/image34.png"/><Relationship Id="rId5" Type="http://schemas.openxmlformats.org/officeDocument/2006/relationships/tags" Target="../tags/tag76.xml"/><Relationship Id="rId15" Type="http://schemas.openxmlformats.org/officeDocument/2006/relationships/tags" Target="../tags/tag86.xml"/><Relationship Id="rId23" Type="http://schemas.openxmlformats.org/officeDocument/2006/relationships/tags" Target="../tags/tag94.xml"/><Relationship Id="rId28" Type="http://schemas.openxmlformats.org/officeDocument/2006/relationships/image" Target="../media/image29.png"/><Relationship Id="rId36" Type="http://schemas.openxmlformats.org/officeDocument/2006/relationships/image" Target="../media/image33.png"/><Relationship Id="rId10" Type="http://schemas.openxmlformats.org/officeDocument/2006/relationships/tags" Target="../tags/tag81.xml"/><Relationship Id="rId19" Type="http://schemas.openxmlformats.org/officeDocument/2006/relationships/tags" Target="../tags/tag90.xml"/><Relationship Id="rId31" Type="http://schemas.openxmlformats.org/officeDocument/2006/relationships/hyperlink" Target="https://www.dhl.com/global-en/delivered/life-at-dhl/making-a-sustainable-vehicle-fleet.html#:~:text=We%20are%20continuously%20modernizing%20our,more%20than%2029%2C200%20EVs%20worldwide." TargetMode="External"/><Relationship Id="rId4" Type="http://schemas.openxmlformats.org/officeDocument/2006/relationships/tags" Target="../tags/tag75.xml"/><Relationship Id="rId9" Type="http://schemas.openxmlformats.org/officeDocument/2006/relationships/tags" Target="../tags/tag80.xml"/><Relationship Id="rId14" Type="http://schemas.openxmlformats.org/officeDocument/2006/relationships/tags" Target="../tags/tag85.xml"/><Relationship Id="rId22" Type="http://schemas.openxmlformats.org/officeDocument/2006/relationships/tags" Target="../tags/tag93.xml"/><Relationship Id="rId27" Type="http://schemas.openxmlformats.org/officeDocument/2006/relationships/slideLayout" Target="../slideLayouts/slideLayout2.xml"/><Relationship Id="rId30" Type="http://schemas.openxmlformats.org/officeDocument/2006/relationships/hyperlink" Target="https://www.axios.com/2024/09/24/amazon-sustainability-electric-vehicles?utm_source=chatgpt.com" TargetMode="External"/><Relationship Id="rId35" Type="http://schemas.openxmlformats.org/officeDocument/2006/relationships/image" Target="../media/image32.png"/><Relationship Id="rId8" Type="http://schemas.openxmlformats.org/officeDocument/2006/relationships/tags" Target="../tags/tag79.xml"/><Relationship Id="rId3" Type="http://schemas.openxmlformats.org/officeDocument/2006/relationships/tags" Target="../tags/tag74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9" Type="http://schemas.openxmlformats.org/officeDocument/2006/relationships/slideLayout" Target="../slideLayouts/slideLayout3.xml"/><Relationship Id="rId21" Type="http://schemas.openxmlformats.org/officeDocument/2006/relationships/tags" Target="../tags/tag118.xml"/><Relationship Id="rId34" Type="http://schemas.openxmlformats.org/officeDocument/2006/relationships/tags" Target="../tags/tag131.xml"/><Relationship Id="rId42" Type="http://schemas.microsoft.com/office/2007/relationships/hdphoto" Target="../media/hdphoto5.wdp"/><Relationship Id="rId47" Type="http://schemas.openxmlformats.org/officeDocument/2006/relationships/image" Target="../media/image43.png"/><Relationship Id="rId50" Type="http://schemas.openxmlformats.org/officeDocument/2006/relationships/image" Target="../media/image46.png"/><Relationship Id="rId55" Type="http://schemas.openxmlformats.org/officeDocument/2006/relationships/image" Target="../media/image51.png"/><Relationship Id="rId7" Type="http://schemas.openxmlformats.org/officeDocument/2006/relationships/tags" Target="../tags/tag104.xml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9" Type="http://schemas.openxmlformats.org/officeDocument/2006/relationships/tags" Target="../tags/tag126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tags" Target="../tags/tag129.xml"/><Relationship Id="rId37" Type="http://schemas.openxmlformats.org/officeDocument/2006/relationships/tags" Target="../tags/tag134.xml"/><Relationship Id="rId40" Type="http://schemas.openxmlformats.org/officeDocument/2006/relationships/image" Target="../media/image37.png"/><Relationship Id="rId45" Type="http://schemas.openxmlformats.org/officeDocument/2006/relationships/image" Target="../media/image41.png"/><Relationship Id="rId53" Type="http://schemas.openxmlformats.org/officeDocument/2006/relationships/image" Target="../media/image49.png"/><Relationship Id="rId5" Type="http://schemas.openxmlformats.org/officeDocument/2006/relationships/tags" Target="../tags/tag102.xml"/><Relationship Id="rId19" Type="http://schemas.openxmlformats.org/officeDocument/2006/relationships/tags" Target="../tags/tag116.xml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tags" Target="../tags/tag127.xml"/><Relationship Id="rId35" Type="http://schemas.openxmlformats.org/officeDocument/2006/relationships/tags" Target="../tags/tag132.xml"/><Relationship Id="rId43" Type="http://schemas.openxmlformats.org/officeDocument/2006/relationships/image" Target="../media/image39.png"/><Relationship Id="rId48" Type="http://schemas.openxmlformats.org/officeDocument/2006/relationships/image" Target="../media/image44.svg"/><Relationship Id="rId56" Type="http://schemas.openxmlformats.org/officeDocument/2006/relationships/image" Target="../media/image52.svg"/><Relationship Id="rId8" Type="http://schemas.openxmlformats.org/officeDocument/2006/relationships/tags" Target="../tags/tag105.xml"/><Relationship Id="rId51" Type="http://schemas.openxmlformats.org/officeDocument/2006/relationships/image" Target="../media/image47.png"/><Relationship Id="rId3" Type="http://schemas.openxmlformats.org/officeDocument/2006/relationships/tags" Target="../tags/tag100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tags" Target="../tags/tag130.xml"/><Relationship Id="rId38" Type="http://schemas.openxmlformats.org/officeDocument/2006/relationships/tags" Target="../tags/tag135.xml"/><Relationship Id="rId46" Type="http://schemas.openxmlformats.org/officeDocument/2006/relationships/image" Target="../media/image42.svg"/><Relationship Id="rId20" Type="http://schemas.openxmlformats.org/officeDocument/2006/relationships/tags" Target="../tags/tag117.xml"/><Relationship Id="rId41" Type="http://schemas.openxmlformats.org/officeDocument/2006/relationships/image" Target="../media/image38.png"/><Relationship Id="rId54" Type="http://schemas.openxmlformats.org/officeDocument/2006/relationships/image" Target="../media/image50.svg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36" Type="http://schemas.openxmlformats.org/officeDocument/2006/relationships/tags" Target="../tags/tag133.xml"/><Relationship Id="rId49" Type="http://schemas.openxmlformats.org/officeDocument/2006/relationships/image" Target="../media/image45.png"/><Relationship Id="rId57" Type="http://schemas.openxmlformats.org/officeDocument/2006/relationships/image" Target="../media/image53.png"/><Relationship Id="rId10" Type="http://schemas.openxmlformats.org/officeDocument/2006/relationships/tags" Target="../tags/tag107.xml"/><Relationship Id="rId31" Type="http://schemas.openxmlformats.org/officeDocument/2006/relationships/tags" Target="../tags/tag128.xml"/><Relationship Id="rId44" Type="http://schemas.openxmlformats.org/officeDocument/2006/relationships/image" Target="../media/image40.svg"/><Relationship Id="rId52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148.xml"/><Relationship Id="rId18" Type="http://schemas.openxmlformats.org/officeDocument/2006/relationships/tags" Target="../tags/tag153.xml"/><Relationship Id="rId26" Type="http://schemas.openxmlformats.org/officeDocument/2006/relationships/tags" Target="../tags/tag161.xml"/><Relationship Id="rId39" Type="http://schemas.openxmlformats.org/officeDocument/2006/relationships/image" Target="../media/image54.emf"/><Relationship Id="rId21" Type="http://schemas.openxmlformats.org/officeDocument/2006/relationships/tags" Target="../tags/tag156.xml"/><Relationship Id="rId34" Type="http://schemas.openxmlformats.org/officeDocument/2006/relationships/tags" Target="../tags/tag169.xml"/><Relationship Id="rId42" Type="http://schemas.openxmlformats.org/officeDocument/2006/relationships/image" Target="../media/image57.png"/><Relationship Id="rId7" Type="http://schemas.openxmlformats.org/officeDocument/2006/relationships/tags" Target="../tags/tag142.xml"/><Relationship Id="rId2" Type="http://schemas.openxmlformats.org/officeDocument/2006/relationships/tags" Target="../tags/tag137.xml"/><Relationship Id="rId16" Type="http://schemas.openxmlformats.org/officeDocument/2006/relationships/tags" Target="../tags/tag151.xml"/><Relationship Id="rId29" Type="http://schemas.openxmlformats.org/officeDocument/2006/relationships/tags" Target="../tags/tag164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tags" Target="../tags/tag146.xml"/><Relationship Id="rId24" Type="http://schemas.openxmlformats.org/officeDocument/2006/relationships/tags" Target="../tags/tag159.xml"/><Relationship Id="rId32" Type="http://schemas.openxmlformats.org/officeDocument/2006/relationships/tags" Target="../tags/tag167.xml"/><Relationship Id="rId37" Type="http://schemas.openxmlformats.org/officeDocument/2006/relationships/notesSlide" Target="../notesSlides/notesSlide2.xml"/><Relationship Id="rId40" Type="http://schemas.openxmlformats.org/officeDocument/2006/relationships/image" Target="../media/image55.png"/><Relationship Id="rId45" Type="http://schemas.microsoft.com/office/2007/relationships/hdphoto" Target="../media/hdphoto6.wdp"/><Relationship Id="rId5" Type="http://schemas.openxmlformats.org/officeDocument/2006/relationships/tags" Target="../tags/tag140.xml"/><Relationship Id="rId15" Type="http://schemas.openxmlformats.org/officeDocument/2006/relationships/tags" Target="../tags/tag150.xml"/><Relationship Id="rId23" Type="http://schemas.openxmlformats.org/officeDocument/2006/relationships/tags" Target="../tags/tag158.xml"/><Relationship Id="rId28" Type="http://schemas.openxmlformats.org/officeDocument/2006/relationships/tags" Target="../tags/tag163.xml"/><Relationship Id="rId36" Type="http://schemas.openxmlformats.org/officeDocument/2006/relationships/slideLayout" Target="../slideLayouts/slideLayout3.xml"/><Relationship Id="rId10" Type="http://schemas.openxmlformats.org/officeDocument/2006/relationships/tags" Target="../tags/tag145.xml"/><Relationship Id="rId19" Type="http://schemas.openxmlformats.org/officeDocument/2006/relationships/tags" Target="../tags/tag154.xml"/><Relationship Id="rId31" Type="http://schemas.openxmlformats.org/officeDocument/2006/relationships/tags" Target="../tags/tag166.xml"/><Relationship Id="rId44" Type="http://schemas.openxmlformats.org/officeDocument/2006/relationships/image" Target="../media/image59.png"/><Relationship Id="rId4" Type="http://schemas.openxmlformats.org/officeDocument/2006/relationships/tags" Target="../tags/tag139.xml"/><Relationship Id="rId9" Type="http://schemas.openxmlformats.org/officeDocument/2006/relationships/tags" Target="../tags/tag144.xml"/><Relationship Id="rId14" Type="http://schemas.openxmlformats.org/officeDocument/2006/relationships/tags" Target="../tags/tag149.xml"/><Relationship Id="rId22" Type="http://schemas.openxmlformats.org/officeDocument/2006/relationships/tags" Target="../tags/tag157.xml"/><Relationship Id="rId27" Type="http://schemas.openxmlformats.org/officeDocument/2006/relationships/tags" Target="../tags/tag162.xml"/><Relationship Id="rId30" Type="http://schemas.openxmlformats.org/officeDocument/2006/relationships/tags" Target="../tags/tag165.xml"/><Relationship Id="rId35" Type="http://schemas.openxmlformats.org/officeDocument/2006/relationships/tags" Target="../tags/tag170.xml"/><Relationship Id="rId43" Type="http://schemas.openxmlformats.org/officeDocument/2006/relationships/image" Target="../media/image58.png"/><Relationship Id="rId8" Type="http://schemas.openxmlformats.org/officeDocument/2006/relationships/tags" Target="../tags/tag143.xml"/><Relationship Id="rId3" Type="http://schemas.openxmlformats.org/officeDocument/2006/relationships/tags" Target="../tags/tag138.xml"/><Relationship Id="rId12" Type="http://schemas.openxmlformats.org/officeDocument/2006/relationships/tags" Target="../tags/tag147.xml"/><Relationship Id="rId17" Type="http://schemas.openxmlformats.org/officeDocument/2006/relationships/tags" Target="../tags/tag152.xml"/><Relationship Id="rId25" Type="http://schemas.openxmlformats.org/officeDocument/2006/relationships/tags" Target="../tags/tag160.xml"/><Relationship Id="rId33" Type="http://schemas.openxmlformats.org/officeDocument/2006/relationships/tags" Target="../tags/tag168.xml"/><Relationship Id="rId38" Type="http://schemas.openxmlformats.org/officeDocument/2006/relationships/oleObject" Target="../embeddings/oleObject8.bin"/><Relationship Id="rId20" Type="http://schemas.openxmlformats.org/officeDocument/2006/relationships/tags" Target="../tags/tag155.xml"/><Relationship Id="rId41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13" Type="http://schemas.openxmlformats.org/officeDocument/2006/relationships/tags" Target="../tags/tag183.xml"/><Relationship Id="rId18" Type="http://schemas.openxmlformats.org/officeDocument/2006/relationships/oleObject" Target="../embeddings/oleObject9.bin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12" Type="http://schemas.openxmlformats.org/officeDocument/2006/relationships/tags" Target="../tags/tag182.xml"/><Relationship Id="rId17" Type="http://schemas.openxmlformats.org/officeDocument/2006/relationships/slideLayout" Target="../slideLayouts/slideLayout4.xml"/><Relationship Id="rId2" Type="http://schemas.openxmlformats.org/officeDocument/2006/relationships/tags" Target="../tags/tag172.xml"/><Relationship Id="rId16" Type="http://schemas.openxmlformats.org/officeDocument/2006/relationships/tags" Target="../tags/tag186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tags" Target="../tags/tag181.xml"/><Relationship Id="rId5" Type="http://schemas.openxmlformats.org/officeDocument/2006/relationships/tags" Target="../tags/tag175.xml"/><Relationship Id="rId15" Type="http://schemas.openxmlformats.org/officeDocument/2006/relationships/tags" Target="../tags/tag185.xml"/><Relationship Id="rId10" Type="http://schemas.openxmlformats.org/officeDocument/2006/relationships/tags" Target="../tags/tag180.xml"/><Relationship Id="rId19" Type="http://schemas.openxmlformats.org/officeDocument/2006/relationships/image" Target="../media/image54.emf"/><Relationship Id="rId4" Type="http://schemas.openxmlformats.org/officeDocument/2006/relationships/tags" Target="../tags/tag174.xml"/><Relationship Id="rId9" Type="http://schemas.openxmlformats.org/officeDocument/2006/relationships/tags" Target="../tags/tag179.xml"/><Relationship Id="rId14" Type="http://schemas.openxmlformats.org/officeDocument/2006/relationships/tags" Target="../tags/tag18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12" Type="http://schemas.openxmlformats.org/officeDocument/2006/relationships/chart" Target="../charts/chart1.xml"/><Relationship Id="rId17" Type="http://schemas.openxmlformats.org/officeDocument/2006/relationships/image" Target="../media/image64.png"/><Relationship Id="rId2" Type="http://schemas.openxmlformats.org/officeDocument/2006/relationships/tags" Target="../tags/tag188.xml"/><Relationship Id="rId16" Type="http://schemas.openxmlformats.org/officeDocument/2006/relationships/image" Target="../media/image63.svg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54.emf"/><Relationship Id="rId5" Type="http://schemas.openxmlformats.org/officeDocument/2006/relationships/tags" Target="../tags/tag191.xml"/><Relationship Id="rId15" Type="http://schemas.openxmlformats.org/officeDocument/2006/relationships/image" Target="../media/image62.png"/><Relationship Id="rId10" Type="http://schemas.openxmlformats.org/officeDocument/2006/relationships/oleObject" Target="../embeddings/oleObject10.bin"/><Relationship Id="rId4" Type="http://schemas.openxmlformats.org/officeDocument/2006/relationships/tags" Target="../tags/tag190.xml"/><Relationship Id="rId9" Type="http://schemas.openxmlformats.org/officeDocument/2006/relationships/slideLayout" Target="../slideLayouts/slideLayout4.xml"/><Relationship Id="rId14" Type="http://schemas.openxmlformats.org/officeDocument/2006/relationships/image" Target="../media/image6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5.xml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D187893-20CD-11CC-CBB2-CA0DD952EF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4220953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7772400" imgH="10058400" progId="TCLayout.ActiveDocument.1">
                  <p:embed/>
                </p:oleObj>
              </mc:Choice>
              <mc:Fallback>
                <p:oleObj name="think-cell Slide" r:id="rId29" imgW="7772400" imgH="10058400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D187893-20CD-11CC-CBB2-CA0DD952EF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 descr="Best Ev Background Royalty-Free Images, Stock Photos &amp; Pictures |  Shutterstock">
            <a:extLst>
              <a:ext uri="{FF2B5EF4-FFF2-40B4-BE49-F238E27FC236}">
                <a16:creationId xmlns:a16="http://schemas.microsoft.com/office/drawing/2014/main" id="{9DCF1B3A-8843-E5AA-F1CE-D29F31A0B09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3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80"/>
          <a:stretch/>
        </p:blipFill>
        <p:spPr bwMode="auto">
          <a:xfrm>
            <a:off x="-17994" y="8709"/>
            <a:ext cx="122298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B7E19C1-E782-ADED-3686-32FED27BA46A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74664" y="5572432"/>
            <a:ext cx="1053494" cy="815183"/>
            <a:chOff x="569589" y="5889404"/>
            <a:chExt cx="972807" cy="70425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B185ED6-9BD2-E74E-FDD5-E25E57CBE4BA}"/>
                </a:ext>
              </a:extLst>
            </p:cNvPr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2"/>
            <a:srcRect l="4438" t="1770" r="-1163" b="29799"/>
            <a:stretch/>
          </p:blipFill>
          <p:spPr>
            <a:xfrm>
              <a:off x="794222" y="5889404"/>
              <a:ext cx="523542" cy="513578"/>
            </a:xfrm>
            <a:prstGeom prst="flowChartConnector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86FE8B-DA3C-1169-8A41-42884F9E8B0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69589" y="6380943"/>
              <a:ext cx="972807" cy="21271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000" b="0" cap="none" spc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Harshit Khanna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45D8C2-6787-14A4-1D4B-417C70D34F11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2437918" y="5572431"/>
            <a:ext cx="2029934" cy="823102"/>
            <a:chOff x="1346607" y="5884251"/>
            <a:chExt cx="1659839" cy="70864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61A6F9A-6D11-D962-0FD3-2850AFAC686D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33"/>
            <a:srcRect l="6541" t="19676" r="4917" b="16377"/>
            <a:stretch/>
          </p:blipFill>
          <p:spPr>
            <a:xfrm>
              <a:off x="1910565" y="5884251"/>
              <a:ext cx="531923" cy="510808"/>
            </a:xfrm>
            <a:prstGeom prst="flowChartConnector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867539-8F35-3D0C-EC23-F8741681C536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1346607" y="6380911"/>
              <a:ext cx="1659839" cy="21198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000" b="0" cap="none" spc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Angelica Rojas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657E467-AAB7-313A-2192-A7B951C791F2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4877064" y="5572426"/>
            <a:ext cx="1090363" cy="817990"/>
            <a:chOff x="2778818" y="5897328"/>
            <a:chExt cx="816739" cy="69187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35045B6-D80C-C89D-A6EE-88D1141B08CD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4"/>
            <a:srcRect l="25937" t="3333" r="32565" b="35556"/>
            <a:stretch/>
          </p:blipFill>
          <p:spPr>
            <a:xfrm>
              <a:off x="2925418" y="5897328"/>
              <a:ext cx="523541" cy="514192"/>
            </a:xfrm>
            <a:prstGeom prst="flowChartConnector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EEBD50-FC9A-D06A-E953-7FD859592503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778818" y="6380943"/>
              <a:ext cx="816739" cy="20825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000" b="0" cap="none" spc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Shivanshu Sinha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5B2669-0337-E78A-A3A5-5DDFDEB0B853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789316" y="5572436"/>
            <a:ext cx="989373" cy="833120"/>
            <a:chOff x="3791757" y="5857303"/>
            <a:chExt cx="870599" cy="74332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F50A568-A692-1472-0503-C865CD958548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5"/>
            <a:srcRect l="5175" t="6351" r="6855" b="18821"/>
            <a:stretch/>
          </p:blipFill>
          <p:spPr>
            <a:xfrm>
              <a:off x="3975550" y="5857303"/>
              <a:ext cx="503015" cy="532603"/>
            </a:xfrm>
            <a:prstGeom prst="flowChartConnector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0316821-B0DD-3581-2EB6-18A26A41461A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3791757" y="6380943"/>
              <a:ext cx="870599" cy="219682"/>
            </a:xfrm>
            <a:prstGeom prst="rect">
              <a:avLst/>
            </a:prstGeom>
            <a:noFill/>
          </p:spPr>
          <p:txBody>
            <a:bodyPr wrap="none" lIns="91440" tIns="45720" rIns="91440" bIns="45720" anchor="t">
              <a:spAutoFit/>
            </a:bodyPr>
            <a:lstStyle/>
            <a:p>
              <a:pPr algn="ctr"/>
              <a:r>
                <a:rPr lang="en-US" sz="100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Changyue Cao</a:t>
              </a:r>
              <a:endParaRPr lang="zh-CN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6DA22A-5420-E577-F5CC-779E6C655AC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8617873" y="5572425"/>
            <a:ext cx="1272758" cy="830165"/>
            <a:chOff x="4646770" y="5849380"/>
            <a:chExt cx="1095172" cy="755698"/>
          </a:xfrm>
        </p:grpSpPr>
        <p:pic>
          <p:nvPicPr>
            <p:cNvPr id="8" name="Picture 7" descr="A person in a suit&#10;&#10;AI-generated content may be incorrect.">
              <a:extLst>
                <a:ext uri="{FF2B5EF4-FFF2-40B4-BE49-F238E27FC236}">
                  <a16:creationId xmlns:a16="http://schemas.microsoft.com/office/drawing/2014/main" id="{C39CCE80-800E-9284-43BA-5CE8E559DCC7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6" cstate="print">
              <a:extLst>
                <a:ext uri="{BEBA8EAE-BF5A-486C-A8C5-ECC9F3942E4B}">
                  <a14:imgProps xmlns:a14="http://schemas.microsoft.com/office/drawing/2010/main">
                    <a14:imgLayer r:embed="rId37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21" t="4046" r="15989" b="30179"/>
            <a:stretch/>
          </p:blipFill>
          <p:spPr>
            <a:xfrm>
              <a:off x="4932392" y="5849380"/>
              <a:ext cx="523928" cy="513578"/>
            </a:xfrm>
            <a:prstGeom prst="ellipse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46E6372-BEA0-E86D-05EF-119E5CFCFD9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4646770" y="6380943"/>
              <a:ext cx="1095172" cy="22413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000" b="0" cap="none" spc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Nitesh Malethia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D4BD081-24C1-35A8-2883-5AA5D616EF2A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10606082" y="5537337"/>
            <a:ext cx="1010212" cy="862780"/>
            <a:chOff x="5741942" y="5841457"/>
            <a:chExt cx="1010212" cy="75492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377FF4A-C25D-D3D0-12CC-EADD7EEF4AD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741942" y="6380943"/>
              <a:ext cx="1010212" cy="21544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000" b="0" cap="none" spc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Nikhil Agarwal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68C883E-16D9-E1BB-3026-21410A5CCDC1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/>
            <a:srcRect l="11245" t="9536" r="30837" b="53391"/>
            <a:stretch/>
          </p:blipFill>
          <p:spPr>
            <a:xfrm>
              <a:off x="5979589" y="5841457"/>
              <a:ext cx="534919" cy="513578"/>
            </a:xfrm>
            <a:prstGeom prst="flowChartConnector">
              <a:avLst/>
            </a:prstGeom>
          </p:spPr>
        </p:pic>
      </p:grpSp>
      <p:pic>
        <p:nvPicPr>
          <p:cNvPr id="16" name="Picture 1">
            <a:extLst>
              <a:ext uri="{FF2B5EF4-FFF2-40B4-BE49-F238E27FC236}">
                <a16:creationId xmlns:a16="http://schemas.microsoft.com/office/drawing/2014/main" id="{2576D5BF-E0FF-A7A0-709D-0BC61F52C895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97" r="5811"/>
          <a:stretch/>
        </p:blipFill>
        <p:spPr bwMode="auto">
          <a:xfrm>
            <a:off x="7981490" y="374469"/>
            <a:ext cx="3562810" cy="268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1">
            <a:extLst>
              <a:ext uri="{FF2B5EF4-FFF2-40B4-BE49-F238E27FC236}">
                <a16:creationId xmlns:a16="http://schemas.microsoft.com/office/drawing/2014/main" id="{E77990E5-AD33-71E3-BED7-020A030E259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8061" y="14804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C917D813-1C2E-957D-0A60-7DA489B6D14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4">
            <a:extLst>
              <a:ext uri="{FF2B5EF4-FFF2-40B4-BE49-F238E27FC236}">
                <a16:creationId xmlns:a16="http://schemas.microsoft.com/office/drawing/2014/main" id="{6C31648B-CBF5-2817-4C2B-5EBF9ADE4AAA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2400" y="2320414"/>
            <a:ext cx="2482645" cy="214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117448-91FB-B17E-EBD2-D3530C9FC6EB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21920" y="3106783"/>
            <a:ext cx="120700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>
                <a:solidFill>
                  <a:schemeClr val="bg1"/>
                </a:solidFill>
                <a:latin typeface="+mj-lt"/>
              </a:rPr>
              <a:t>Investment decision overview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995555-AAF4-6814-AF9C-BF106038FAD3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276349" y="4927653"/>
            <a:ext cx="1760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+mj-lt"/>
              </a:rPr>
              <a:t>Team</a:t>
            </a:r>
          </a:p>
        </p:txBody>
      </p:sp>
      <p:pic>
        <p:nvPicPr>
          <p:cNvPr id="39" name="Graphic 38" descr="Handshake with solid fill">
            <a:extLst>
              <a:ext uri="{FF2B5EF4-FFF2-40B4-BE49-F238E27FC236}">
                <a16:creationId xmlns:a16="http://schemas.microsoft.com/office/drawing/2014/main" id="{7BC8F2E7-FAE0-E6BB-0F59-2D71B5C8D146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5471160" y="4037566"/>
            <a:ext cx="1249680" cy="1249680"/>
          </a:xfrm>
          <a:prstGeom prst="rect">
            <a:avLst/>
          </a:prstGeom>
        </p:spPr>
      </p:pic>
      <p:pic>
        <p:nvPicPr>
          <p:cNvPr id="3074" name="Picture 2" descr="HHL Leipzig Graduate School of Management - Gesellschaft für  kapitalmarktorientierte Rechnungslegung e. V.">
            <a:extLst>
              <a:ext uri="{FF2B5EF4-FFF2-40B4-BE49-F238E27FC236}">
                <a16:creationId xmlns:a16="http://schemas.microsoft.com/office/drawing/2014/main" id="{D9A010FB-61AE-3FEF-6CA6-02D47997F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95" y="333102"/>
            <a:ext cx="1792513" cy="60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20CC025-650B-E254-06C5-880DE875765E}"/>
              </a:ext>
            </a:extLst>
          </p:cNvPr>
          <p:cNvSpPr txBox="1"/>
          <p:nvPr/>
        </p:nvSpPr>
        <p:spPr>
          <a:xfrm>
            <a:off x="2151017" y="429288"/>
            <a:ext cx="2059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u="none" strike="noStrike" dirty="0">
                <a:solidFill>
                  <a:srgbClr val="FFFFFF"/>
                </a:solidFill>
                <a:effectLst/>
                <a:latin typeface="Garamond" panose="02020404030301010803" pitchFamily="18" charset="0"/>
              </a:rPr>
              <a:t>MBA</a:t>
            </a:r>
            <a:r>
              <a:rPr lang="en-GB" sz="1800" b="0" i="0" u="none" strike="noStrike" dirty="0">
                <a:solidFill>
                  <a:srgbClr val="FFFFFF"/>
                </a:solidFill>
                <a:effectLst/>
                <a:latin typeface="Garamond" panose="02020404030301010803" pitchFamily="18" charset="0"/>
              </a:rPr>
              <a:t> Team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611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F0DD095-368C-C0BF-0201-3C81356FDEC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017957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7772400" imgH="10058400" progId="TCLayout.ActiveDocument.1">
                  <p:embed/>
                </p:oleObj>
              </mc:Choice>
              <mc:Fallback>
                <p:oleObj name="think-cell Slide" r:id="rId6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0DD095-368C-C0BF-0201-3C81356FDE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 descr="A blue background with white text and a white sailboat&#10;&#10;AI-generated content may be incorrect.">
            <a:extLst>
              <a:ext uri="{FF2B5EF4-FFF2-40B4-BE49-F238E27FC236}">
                <a16:creationId xmlns:a16="http://schemas.microsoft.com/office/drawing/2014/main" id="{31C57E90-1A80-2384-9E11-18FC3DF25F3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2" r="4323" b="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9FA019-7621-B62A-0E18-A1109573CE3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380965" y="421230"/>
            <a:ext cx="3445765" cy="3692028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E1D046-F067-124B-D8FA-4009EE547E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46477" y="4410126"/>
            <a:ext cx="3445766" cy="1485319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1"/>
              <a:t>Any question?</a:t>
            </a:r>
          </a:p>
        </p:txBody>
      </p:sp>
    </p:spTree>
    <p:extLst>
      <p:ext uri="{BB962C8B-B14F-4D97-AF65-F5344CB8AC3E}">
        <p14:creationId xmlns:p14="http://schemas.microsoft.com/office/powerpoint/2010/main" val="3164125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797CB-B8C0-230D-B0D8-51B66FA3B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hink-cell data - do not delete" hidden="1">
            <a:extLst>
              <a:ext uri="{FF2B5EF4-FFF2-40B4-BE49-F238E27FC236}">
                <a16:creationId xmlns:a16="http://schemas.microsoft.com/office/drawing/2014/main" id="{12D482C7-E192-EB44-FD33-EBC9E9F55FC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4" progId="TCLayout.ActiveDocument.1">
                  <p:embed/>
                </p:oleObj>
              </mc:Choice>
              <mc:Fallback>
                <p:oleObj name="think-cell Slide" r:id="rId8" imgW="425" imgH="424" progId="TCLayout.ActiveDocument.1">
                  <p:embed/>
                  <p:pic>
                    <p:nvPicPr>
                      <p:cNvPr id="3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2D482C7-E192-EB44-FD33-EBC9E9F55F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63B8A13-57DE-20B1-AADC-3F87B08B678A}"/>
              </a:ext>
            </a:extLst>
          </p:cNvPr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530451" y="156617"/>
            <a:ext cx="3884233" cy="461690"/>
          </a:xfrm>
        </p:spPr>
        <p:txBody>
          <a:bodyPr>
            <a:noAutofit/>
          </a:bodyPr>
          <a:lstStyle/>
          <a:p>
            <a:r>
              <a:rPr lang="en-IN" sz="2600" b="1" dirty="0"/>
              <a:t>Appendix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1F1F819F-80D8-5B5C-28E1-D9CF7A5C9D35}"/>
              </a:ext>
            </a:extLst>
          </p:cNvPr>
          <p:cNvSpPr>
            <a:spLocks noGrp="1"/>
          </p:cNvSpPr>
          <p:nvPr>
            <p:ph sz="quarter" idx="14"/>
            <p:custDataLst>
              <p:tags r:id="rId3"/>
            </p:custDataLst>
          </p:nvPr>
        </p:nvSpPr>
        <p:spPr>
          <a:xfrm>
            <a:off x="605902" y="512463"/>
            <a:ext cx="7023929" cy="357726"/>
          </a:xfrm>
        </p:spPr>
        <p:txBody>
          <a:bodyPr/>
          <a:lstStyle/>
          <a:p>
            <a:r>
              <a:rPr lang="en-IN" b="1" dirty="0"/>
              <a:t>IO-Dynamics Subscription Model that Provides a Constant  Revenue Stream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7B62A3-9C61-D0E8-01BD-B36E16A3CA1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09600" y="1442720"/>
            <a:ext cx="5687796" cy="42367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D25C5F-FF92-AF08-0B5F-36E1A5026B2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97396" y="1554480"/>
            <a:ext cx="5285004" cy="412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18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C2041A-B13D-71FF-717C-A686D903CC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A8197-1454-697B-1315-FF65AB79AFD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A46B442-4203-BAD5-FDBC-78AADE36AA4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0452" y="156617"/>
            <a:ext cx="2125662" cy="4616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35D5BF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/>
              <a:t>Appendix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482982-7BC3-A32E-301C-ACCAA904A96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426723" y="861574"/>
            <a:ext cx="2458781" cy="581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/>
              <a:t>Problem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F4B57E-BE2B-C303-1A8C-48B347CAC71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03007" y="1221687"/>
            <a:ext cx="4463845" cy="2062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Inconsistent charging performance reduces overall service quality.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Lack of integration leads to operational inefficiencies and security risks.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Poor charging strategies cause high total cost of ownership (TCO) and battery degradation.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Inefficient energy use results in a higher carbon footprint, hurting ESG compliance.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59CB2D-1C05-22E4-3463-54FD33D27C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552355" y="1185636"/>
            <a:ext cx="4748524" cy="2557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Automated control of all charging processes ensures vehicles are reliably charged and ready for operation.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Cloud-based, unified platform provides full visibility and integration across fleet and charging infrastructure.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Smart charging optimization extends battery life and reduces total energy costs.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Energy source integration (e.g., solar and grid) minimizes carbon footprint and supports sustainability targets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DDAF4EA-0658-42ED-9A6B-B6DB245C6357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424536" y="855431"/>
            <a:ext cx="3684588" cy="296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/>
              <a:t>Solution</a:t>
            </a:r>
          </a:p>
        </p:txBody>
      </p:sp>
      <p:sp>
        <p:nvSpPr>
          <p:cNvPr id="9" name="Arrow: Chevron 12">
            <a:extLst>
              <a:ext uri="{FF2B5EF4-FFF2-40B4-BE49-F238E27FC236}">
                <a16:creationId xmlns:a16="http://schemas.microsoft.com/office/drawing/2014/main" id="{11021A2E-D88A-1934-3484-630EF192E5C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531068" y="1480288"/>
            <a:ext cx="657071" cy="1601301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3FB223-CFE5-1DBD-D5C9-22865455D55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09600" y="3321050"/>
            <a:ext cx="6757218" cy="3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N" sz="18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"Scalable Intelligence for Smarter Fleet &amp; Charging Operations"</a:t>
            </a:r>
            <a:endParaRPr lang="en-IN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929AF4-70DE-3356-DE46-0D3DDDD03BC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99651" y="4039215"/>
            <a:ext cx="2281084" cy="35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N" sz="16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☁️</a:t>
            </a:r>
            <a:r>
              <a:rPr lang="en-IN" sz="16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Cloud-Based</a:t>
            </a:r>
            <a:endParaRPr lang="en-IN" sz="16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C73C0E-4BDD-4382-5BDD-89F08F2DE42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609600" y="4502768"/>
            <a:ext cx="2861187" cy="177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Supports complex operations across multiple locations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Modular and scalable architecture for growing needs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Easy API integration with external services and systems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3CCA73-6BEE-FC18-0D4C-FCD684ABAB6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814916" y="4039215"/>
            <a:ext cx="2281084" cy="35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N" sz="16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🔋</a:t>
            </a:r>
            <a:r>
              <a:rPr lang="en-IN" sz="16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Battery Monitoring</a:t>
            </a:r>
            <a:endParaRPr lang="en-IN" sz="16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20DB74-DADC-C514-5BF4-B5855FC2614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588775" y="4512194"/>
            <a:ext cx="3156155" cy="177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Prolongs battery life through optimized charging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Detects potential warranty cases early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Maintains high vehicle resale value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C3E22D-C552-6B52-B52C-70BEE07D3E0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916995" y="4039215"/>
            <a:ext cx="2517058" cy="325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N" sz="14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🔄</a:t>
            </a:r>
            <a:r>
              <a:rPr lang="en-IN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Loading Planning</a:t>
            </a:r>
            <a:endParaRPr lang="en-IN" sz="1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5E0912-040F-423E-E973-9014A81A3B5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6900145" y="4378887"/>
            <a:ext cx="2281085" cy="2019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Predicts future energy demand for optimal planning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Minimizes energy and operational costs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Ensures efficient use of grid capacity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2004B8-EA7A-17B0-972F-B929F5D557B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434053" y="4033625"/>
            <a:ext cx="2861187" cy="325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N" sz="14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📊</a:t>
            </a:r>
            <a:r>
              <a:rPr lang="en-IN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Real-Time Data</a:t>
            </a:r>
            <a:endParaRPr lang="en-IN" sz="1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CB3B71-0972-A0A4-C4A1-407353D8A00E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181230" y="4398481"/>
            <a:ext cx="2861187" cy="1771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Enables maximum vehicle availability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Provides real-time incident alerts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Enhances operational transparency</a:t>
            </a:r>
          </a:p>
        </p:txBody>
      </p:sp>
    </p:spTree>
    <p:extLst>
      <p:ext uri="{BB962C8B-B14F-4D97-AF65-F5344CB8AC3E}">
        <p14:creationId xmlns:p14="http://schemas.microsoft.com/office/powerpoint/2010/main" val="3479275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9B8FF-0089-30FA-DC18-9E87F3A35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hink-cell data - do not delete" hidden="1">
            <a:extLst>
              <a:ext uri="{FF2B5EF4-FFF2-40B4-BE49-F238E27FC236}">
                <a16:creationId xmlns:a16="http://schemas.microsoft.com/office/drawing/2014/main" id="{3D68E5CD-0E38-36A6-360A-944686D0250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4" progId="TCLayout.ActiveDocument.1">
                  <p:embed/>
                </p:oleObj>
              </mc:Choice>
              <mc:Fallback>
                <p:oleObj name="think-cell Slide" r:id="rId7" imgW="425" imgH="424" progId="TCLayout.ActiveDocument.1">
                  <p:embed/>
                  <p:pic>
                    <p:nvPicPr>
                      <p:cNvPr id="3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D68E5CD-0E38-36A6-360A-944686D025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82D154D-9AA9-1DE0-16D1-52E6BC7306BA}"/>
              </a:ext>
            </a:extLst>
          </p:cNvPr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530452" y="156617"/>
            <a:ext cx="4468268" cy="461690"/>
          </a:xfrm>
        </p:spPr>
        <p:txBody>
          <a:bodyPr>
            <a:normAutofit lnSpcReduction="10000"/>
          </a:bodyPr>
          <a:lstStyle/>
          <a:p>
            <a:r>
              <a:rPr lang="en-IN"/>
              <a:t>Appendix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9D6AFF51-AC33-A9CF-1E32-971FF472509B}"/>
              </a:ext>
            </a:extLst>
          </p:cNvPr>
          <p:cNvSpPr>
            <a:spLocks noGrp="1"/>
          </p:cNvSpPr>
          <p:nvPr>
            <p:ph sz="quarter" idx="14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IN"/>
              <a:t>IO-dynamics Great features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2E3C56-EC95-4C34-207F-4C88AE0A560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91411" y="1462951"/>
            <a:ext cx="6858000" cy="393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55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845229-E1EE-8A6A-4C91-5BA6B72E45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EECA4-22FE-09E9-CCD5-1FFE078104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B01A23B-106E-ADD0-5D98-552B26164B1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950148" y="198765"/>
            <a:ext cx="3264800" cy="4616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35D5BF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/>
              <a:t>Company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755AA8-C074-4110-03B7-2C5017CDE30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50148" y="939175"/>
            <a:ext cx="3599097" cy="36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6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Fleet Charging Optimization</a:t>
            </a:r>
            <a:endParaRPr lang="en-IN" sz="16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E4D68-7BDE-A93D-9A1A-6F3CA5B3E8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41121" y="1293508"/>
            <a:ext cx="3965491" cy="1032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Smart and automated charging management that adapts to energy prices, vehicle needs, and grid capacity — reducing peak loads and operating costs</a:t>
            </a:r>
            <a:r>
              <a:rPr lang="en-IN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F97533-F477-50B3-0BBD-F0C867E4AE9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69177" y="2253460"/>
            <a:ext cx="3352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Cloud-Based Platform</a:t>
            </a:r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ABC7F2-76B5-1643-6020-2DDDD2C0D74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28198" y="2593199"/>
            <a:ext cx="3921491" cy="931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Modular, scalable, and hardware-agnostic SaaS platform with real-time dashboards, automated billing, and open API integration for seamless adoption.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BFE76C-FD6F-8841-1690-1A751290D2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41121" y="3507128"/>
            <a:ext cx="2677955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Energy Integration</a:t>
            </a:r>
            <a:endParaRPr lang="en-IN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60550E-8B80-AC4F-9A46-99254FFCDB2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28198" y="3821629"/>
            <a:ext cx="3921491" cy="965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Optimizes use of solar and renewable energy sources through load forecasting, enabling sustainable and cost-efficient charging operations</a:t>
            </a: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0A4808-9A63-E8CD-6449-B0931DE1BE5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60663" y="4804025"/>
            <a:ext cx="326431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Battery Intelligence</a:t>
            </a:r>
            <a:endParaRPr lang="en-IN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E9D46E-107C-BD73-1BCD-DC636998918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2206" y="5245129"/>
            <a:ext cx="3567039" cy="718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Monitors battery health, extends lifespan, and flags warranty-relevant issues — maximizing TCO and resale value.</a:t>
            </a:r>
          </a:p>
        </p:txBody>
      </p:sp>
      <p:sp>
        <p:nvSpPr>
          <p:cNvPr id="13" name="Rectangle: Diagonal Corners Rounded 40">
            <a:extLst>
              <a:ext uri="{FF2B5EF4-FFF2-40B4-BE49-F238E27FC236}">
                <a16:creationId xmlns:a16="http://schemas.microsoft.com/office/drawing/2014/main" id="{544D593B-BE6A-8ABA-37DB-204E83425FD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275882" y="944709"/>
            <a:ext cx="6228738" cy="3066238"/>
          </a:xfrm>
          <a:prstGeom prst="round2DiagRect">
            <a:avLst>
              <a:gd name="adj1" fmla="val 17824"/>
              <a:gd name="adj2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50000"/>
              </a:lnSpc>
            </a:pPr>
            <a:r>
              <a:rPr lang="en-IN" b="1"/>
              <a:t>About Company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Founded in 2019 by Johann Olsen, Nabil Imran &amp; Felix Kruse in Flensburg, Germany. 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Mission: Simplify and accelerate the energy and mobility transition for fleet operators. 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Serving companies across Germany, Austria &amp; Switzerland with expansion plans for 2025+. </a:t>
            </a: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Enables EV fleet operators to save costs, reduce emissions, and gain operational control.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Cloud software supports all vehicle types, brands, and charging station hardware</a:t>
            </a:r>
          </a:p>
        </p:txBody>
      </p:sp>
      <p:sp>
        <p:nvSpPr>
          <p:cNvPr id="14" name="Rectangle: Diagonal Corners Rounded 41">
            <a:extLst>
              <a:ext uri="{FF2B5EF4-FFF2-40B4-BE49-F238E27FC236}">
                <a16:creationId xmlns:a16="http://schemas.microsoft.com/office/drawing/2014/main" id="{32384A7A-3E72-715C-AE38-7DCCB35A2B2A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275882" y="4193078"/>
            <a:ext cx="6228738" cy="2104103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62DBFC-AD0B-F60E-7D9C-01A8B678567D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275882" y="4368004"/>
            <a:ext cx="2677955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800" b="1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 + </a:t>
            </a:r>
            <a:r>
              <a:rPr lang="en-IN" b="1" kern="10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IN" sz="1800" b="1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ctive Clients</a:t>
            </a:r>
            <a:endParaRPr lang="en-IN" sz="1800" kern="10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4F4C41-D996-1906-E7ED-3C5D1099AF85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275882" y="5210608"/>
            <a:ext cx="326431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b="1" kern="10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</a:t>
            </a:r>
            <a:r>
              <a:rPr lang="en-IN" sz="1800" b="1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+</a:t>
            </a:r>
            <a:r>
              <a:rPr lang="en-IN" b="1" kern="10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Channel Partners</a:t>
            </a:r>
            <a:endParaRPr lang="en-IN" sz="1800" kern="10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55CDA5-ACC3-773D-F587-D36ED031FB9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8100888" y="4357790"/>
            <a:ext cx="2677955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800" b="1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100% Cloud Based</a:t>
            </a:r>
            <a:endParaRPr lang="en-IN" sz="1800" kern="10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7DFEE-DEEE-AAE8-F637-0CE9B2992BEC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300457" y="5210607"/>
            <a:ext cx="2677955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IN" sz="1800" b="1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Agnostic Platform</a:t>
            </a:r>
            <a:endParaRPr lang="en-IN" sz="1800" kern="10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Content Placeholder 51" descr="Dump truck with solid fill">
            <a:extLst>
              <a:ext uri="{FF2B5EF4-FFF2-40B4-BE49-F238E27FC236}">
                <a16:creationId xmlns:a16="http://schemas.microsoft.com/office/drawing/2014/main" id="{6D1BF936-3228-C3BC-98BA-48BBC43958B5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09600" y="1150207"/>
            <a:ext cx="694199" cy="694199"/>
          </a:xfrm>
          <a:prstGeom prst="rect">
            <a:avLst/>
          </a:prstGeom>
        </p:spPr>
      </p:pic>
      <p:pic>
        <p:nvPicPr>
          <p:cNvPr id="20" name="Graphic 19" descr="Cloud with solid fill">
            <a:extLst>
              <a:ext uri="{FF2B5EF4-FFF2-40B4-BE49-F238E27FC236}">
                <a16:creationId xmlns:a16="http://schemas.microsoft.com/office/drawing/2014/main" id="{8A166F06-1FCE-31A7-BD53-D6454086FB6C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67149" y="2419242"/>
            <a:ext cx="736650" cy="736650"/>
          </a:xfrm>
          <a:prstGeom prst="rect">
            <a:avLst/>
          </a:prstGeom>
        </p:spPr>
      </p:pic>
      <p:pic>
        <p:nvPicPr>
          <p:cNvPr id="21" name="Graphic 20" descr="Electric car with solid fill">
            <a:extLst>
              <a:ext uri="{FF2B5EF4-FFF2-40B4-BE49-F238E27FC236}">
                <a16:creationId xmlns:a16="http://schemas.microsoft.com/office/drawing/2014/main" id="{F1B68E07-710F-C7E3-DA94-81D62A1BD0C7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7149" y="3666119"/>
            <a:ext cx="802028" cy="802028"/>
          </a:xfrm>
          <a:prstGeom prst="rect">
            <a:avLst/>
          </a:prstGeom>
        </p:spPr>
      </p:pic>
      <p:pic>
        <p:nvPicPr>
          <p:cNvPr id="22" name="Graphic 21" descr="Battery charging with solid fill">
            <a:extLst>
              <a:ext uri="{FF2B5EF4-FFF2-40B4-BE49-F238E27FC236}">
                <a16:creationId xmlns:a16="http://schemas.microsoft.com/office/drawing/2014/main" id="{5377E09F-52D7-4ED7-C47D-961DD3E488BE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81538" y="4882326"/>
            <a:ext cx="802029" cy="6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39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" name="think-cell data - do not delete" hidden="1">
            <a:extLst>
              <a:ext uri="{FF2B5EF4-FFF2-40B4-BE49-F238E27FC236}">
                <a16:creationId xmlns:a16="http://schemas.microsoft.com/office/drawing/2014/main" id="{3799A299-5F09-FBB1-E19E-764926BFD67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22651575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7772400" imgH="10058400" progId="TCLayout.ActiveDocument.1">
                  <p:embed/>
                </p:oleObj>
              </mc:Choice>
              <mc:Fallback>
                <p:oleObj name="think-cell Slide" r:id="rId15" imgW="7772400" imgH="10058400" progId="TCLayout.ActiveDocument.1">
                  <p:embed/>
                  <p:pic>
                    <p:nvPicPr>
                      <p:cNvPr id="204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799A299-5F09-FBB1-E19E-764926BFD6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6F0A23-50B9-73F5-507C-8DB805CDC856}"/>
              </a:ext>
            </a:extLst>
          </p:cNvPr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530452" y="156617"/>
            <a:ext cx="4668721" cy="43414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b="1" dirty="0"/>
              <a:t>Introduction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3D644A6-A139-5F7E-384D-8CA1DA9379A4}"/>
              </a:ext>
            </a:extLst>
          </p:cNvPr>
          <p:cNvSpPr>
            <a:spLocks noGrp="1"/>
          </p:cNvSpPr>
          <p:nvPr>
            <p:ph sz="quarter" idx="14"/>
            <p:custDataLst>
              <p:tags r:id="rId3"/>
            </p:custDataLst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C6A19AB-5725-7287-8C86-9F9ED53CF122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14" y="1810416"/>
            <a:ext cx="1131065" cy="64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comp is a Verve Ventures portfolio company">
            <a:extLst>
              <a:ext uri="{FF2B5EF4-FFF2-40B4-BE49-F238E27FC236}">
                <a16:creationId xmlns:a16="http://schemas.microsoft.com/office/drawing/2014/main" id="{13E35771-E7BA-45EA-2A08-EF72761B4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231915"/>
            <a:ext cx="1691235" cy="85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23DFBF-3D19-C45B-BA1F-737B5E9CADD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26514" y="984069"/>
            <a:ext cx="2071171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+mj-lt"/>
              </a:rPr>
              <a:t>Potential Target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11F6BE-4390-7FB6-2E53-580B959D916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26417" y="984069"/>
            <a:ext cx="201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+mj-lt"/>
              </a:rPr>
              <a:t>Investment Fit</a:t>
            </a:r>
          </a:p>
        </p:txBody>
      </p:sp>
      <p:pic>
        <p:nvPicPr>
          <p:cNvPr id="2058" name="Picture 10" descr="Charging and energy management software">
            <a:extLst>
              <a:ext uri="{FF2B5EF4-FFF2-40B4-BE49-F238E27FC236}">
                <a16:creationId xmlns:a16="http://schemas.microsoft.com/office/drawing/2014/main" id="{59D8C6F3-31D8-4820-4AF7-05E4FBBBA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935" y="3352800"/>
            <a:ext cx="840330" cy="100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F60904-D27E-E0F7-C8F9-DB8F67D23F50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2583089" y="975360"/>
            <a:ext cx="0" cy="519408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801361E8-2361-2839-BFCA-C4B18B6432A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717662" y="984069"/>
            <a:ext cx="201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+mj-lt"/>
              </a:rPr>
              <a:t>Financial Factors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0920E97-E08B-788D-255D-BDAFF3764DE4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695994" y="984069"/>
            <a:ext cx="306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+mj-lt"/>
              </a:rPr>
              <a:t>Non-Financial Factors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3951DBF-7089-72EC-EA70-D659B8E7505E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5213077" y="975360"/>
            <a:ext cx="0" cy="521643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E0185C6-186F-6A37-692B-BADA2A26F4F5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8443957" y="975360"/>
            <a:ext cx="0" cy="519408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060" name="Picture 12" descr="Harvey Balls: Included Shapes | ShapeChef">
            <a:extLst>
              <a:ext uri="{FF2B5EF4-FFF2-40B4-BE49-F238E27FC236}">
                <a16:creationId xmlns:a16="http://schemas.microsoft.com/office/drawing/2014/main" id="{ACE0E829-3B0B-ACB5-1157-0782F2165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5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575" y="5213713"/>
            <a:ext cx="854023" cy="84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arvey Balls: Included Shapes | ShapeChef">
            <a:extLst>
              <a:ext uri="{FF2B5EF4-FFF2-40B4-BE49-F238E27FC236}">
                <a16:creationId xmlns:a16="http://schemas.microsoft.com/office/drawing/2014/main" id="{7E69F17A-AC29-F245-3A75-D9450C02C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56000"/>
                    </a14:imgEffect>
                    <a14:imgEffect>
                      <a14:colorTemperature colorTemp="674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382" y="1678033"/>
            <a:ext cx="856161" cy="85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arvey Balls Icons - Free SVG &amp; PNG Harvey Balls Images - Noun Project">
            <a:extLst>
              <a:ext uri="{FF2B5EF4-FFF2-40B4-BE49-F238E27FC236}">
                <a16:creationId xmlns:a16="http://schemas.microsoft.com/office/drawing/2014/main" id="{8F8E96CA-9D4A-0EFB-FD22-2E9D71E33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796" y="3352800"/>
            <a:ext cx="889000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6FA23107-495A-6313-7575-C3527358052A}"/>
              </a:ext>
            </a:extLst>
          </p:cNvPr>
          <p:cNvCxnSpPr>
            <a:cxnSpLocks/>
          </p:cNvCxnSpPr>
          <p:nvPr/>
        </p:nvCxnSpPr>
        <p:spPr>
          <a:xfrm>
            <a:off x="609600" y="2978331"/>
            <a:ext cx="10934700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59CBB359-FA7C-4440-BDD4-971915A2E189}"/>
              </a:ext>
            </a:extLst>
          </p:cNvPr>
          <p:cNvCxnSpPr>
            <a:cxnSpLocks/>
          </p:cNvCxnSpPr>
          <p:nvPr/>
        </p:nvCxnSpPr>
        <p:spPr>
          <a:xfrm>
            <a:off x="609600" y="4894217"/>
            <a:ext cx="10934700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65" name="TextBox 2064">
            <a:extLst>
              <a:ext uri="{FF2B5EF4-FFF2-40B4-BE49-F238E27FC236}">
                <a16:creationId xmlns:a16="http://schemas.microsoft.com/office/drawing/2014/main" id="{5BBAD393-BC9E-1907-D191-8F44275A7650}"/>
              </a:ext>
            </a:extLst>
          </p:cNvPr>
          <p:cNvSpPr txBox="1"/>
          <p:nvPr/>
        </p:nvSpPr>
        <p:spPr>
          <a:xfrm>
            <a:off x="5172891" y="1393372"/>
            <a:ext cx="27154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Revenue &amp; Growth Strategy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Liquidity &amp; Efficiency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Valuation Metrics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Expectations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Unit Economics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endParaRPr lang="en-US" sz="160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FCF80-C266-895C-C1E9-99E9336FA111}"/>
              </a:ext>
            </a:extLst>
          </p:cNvPr>
          <p:cNvSpPr txBox="1"/>
          <p:nvPr/>
        </p:nvSpPr>
        <p:spPr>
          <a:xfrm>
            <a:off x="8760819" y="1402073"/>
            <a:ext cx="17996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Team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Market Size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Competition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Regulatory Risks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Defensibility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18080C-9E7A-4D8C-56B0-AB4DE4030BB3}"/>
              </a:ext>
            </a:extLst>
          </p:cNvPr>
          <p:cNvSpPr txBox="1"/>
          <p:nvPr/>
        </p:nvSpPr>
        <p:spPr>
          <a:xfrm>
            <a:off x="5172891" y="3209517"/>
            <a:ext cx="27154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Revenue &amp; Growth Strategy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Liquidity &amp; Efficiency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Valuation Metrics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Expectations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Unit Economics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endParaRPr lang="en-US" sz="160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099914-EF39-D6A6-22D3-AA95897FB7DC}"/>
              </a:ext>
            </a:extLst>
          </p:cNvPr>
          <p:cNvSpPr txBox="1"/>
          <p:nvPr/>
        </p:nvSpPr>
        <p:spPr>
          <a:xfrm>
            <a:off x="5172891" y="4951229"/>
            <a:ext cx="27154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Revenue &amp; Growth Strategy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Liquidity &amp; Efficiency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Valuation Metrics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Expectations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Unit Economics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endParaRPr lang="en-US" sz="160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D586B3-7675-3472-1F3D-A84DF39BBF35}"/>
              </a:ext>
            </a:extLst>
          </p:cNvPr>
          <p:cNvSpPr txBox="1"/>
          <p:nvPr/>
        </p:nvSpPr>
        <p:spPr>
          <a:xfrm>
            <a:off x="8760819" y="4946462"/>
            <a:ext cx="17996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Team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Market Size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Competition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Regulatory Risks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Defensibility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3F015E-38DC-DBA0-6D9D-A202924EF1EF}"/>
              </a:ext>
            </a:extLst>
          </p:cNvPr>
          <p:cNvSpPr txBox="1"/>
          <p:nvPr/>
        </p:nvSpPr>
        <p:spPr>
          <a:xfrm>
            <a:off x="8760819" y="3178622"/>
            <a:ext cx="17996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Team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Market Size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Competition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Regulatory Risks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Defensibility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4574C8-7E59-A482-9A61-8B937BF605AE}"/>
              </a:ext>
            </a:extLst>
          </p:cNvPr>
          <p:cNvSpPr/>
          <p:nvPr/>
        </p:nvSpPr>
        <p:spPr>
          <a:xfrm>
            <a:off x="7892641" y="1480458"/>
            <a:ext cx="148047" cy="1741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1CF386-C784-D0A0-BDF5-51A9D13172BC}"/>
              </a:ext>
            </a:extLst>
          </p:cNvPr>
          <p:cNvSpPr/>
          <p:nvPr/>
        </p:nvSpPr>
        <p:spPr>
          <a:xfrm>
            <a:off x="7892641" y="1715590"/>
            <a:ext cx="148047" cy="1741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9871A9-D438-D981-D7B2-A997217A20F2}"/>
              </a:ext>
            </a:extLst>
          </p:cNvPr>
          <p:cNvSpPr/>
          <p:nvPr/>
        </p:nvSpPr>
        <p:spPr>
          <a:xfrm>
            <a:off x="7892641" y="1976847"/>
            <a:ext cx="148047" cy="17417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090F95-37B4-C980-4661-2387CB8FAE24}"/>
              </a:ext>
            </a:extLst>
          </p:cNvPr>
          <p:cNvSpPr/>
          <p:nvPr/>
        </p:nvSpPr>
        <p:spPr>
          <a:xfrm>
            <a:off x="7892641" y="2203270"/>
            <a:ext cx="148047" cy="17417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31827B-4027-3334-6E87-8C51145134F9}"/>
              </a:ext>
            </a:extLst>
          </p:cNvPr>
          <p:cNvSpPr/>
          <p:nvPr/>
        </p:nvSpPr>
        <p:spPr>
          <a:xfrm>
            <a:off x="7892641" y="2455819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7DF290-4C96-2166-05C8-AED08FA3E550}"/>
              </a:ext>
            </a:extLst>
          </p:cNvPr>
          <p:cNvSpPr/>
          <p:nvPr/>
        </p:nvSpPr>
        <p:spPr>
          <a:xfrm>
            <a:off x="7892641" y="3291841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4251A-4178-3E08-DC8D-D36D2E540CB2}"/>
              </a:ext>
            </a:extLst>
          </p:cNvPr>
          <p:cNvSpPr/>
          <p:nvPr/>
        </p:nvSpPr>
        <p:spPr>
          <a:xfrm>
            <a:off x="7892641" y="3526973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797C90-CC50-C48A-8E2E-15E76CA574A2}"/>
              </a:ext>
            </a:extLst>
          </p:cNvPr>
          <p:cNvSpPr/>
          <p:nvPr/>
        </p:nvSpPr>
        <p:spPr>
          <a:xfrm>
            <a:off x="7892641" y="3788230"/>
            <a:ext cx="148047" cy="17417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58F93F-CDCE-F0FD-768B-2B704CAC81C1}"/>
              </a:ext>
            </a:extLst>
          </p:cNvPr>
          <p:cNvSpPr/>
          <p:nvPr/>
        </p:nvSpPr>
        <p:spPr>
          <a:xfrm>
            <a:off x="7892641" y="4014653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EC36291-9D5D-6C38-8432-46838F3053CD}"/>
              </a:ext>
            </a:extLst>
          </p:cNvPr>
          <p:cNvSpPr/>
          <p:nvPr/>
        </p:nvSpPr>
        <p:spPr>
          <a:xfrm>
            <a:off x="7892641" y="4267202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1F1FA3-C0B9-41E7-038C-9340DC7F51F1}"/>
              </a:ext>
            </a:extLst>
          </p:cNvPr>
          <p:cNvSpPr/>
          <p:nvPr/>
        </p:nvSpPr>
        <p:spPr>
          <a:xfrm>
            <a:off x="7892641" y="5059681"/>
            <a:ext cx="148047" cy="1741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FAA3793-F8B9-AF29-9839-D5608EABFEFA}"/>
              </a:ext>
            </a:extLst>
          </p:cNvPr>
          <p:cNvSpPr/>
          <p:nvPr/>
        </p:nvSpPr>
        <p:spPr>
          <a:xfrm>
            <a:off x="7892641" y="5294813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0359EB7-2B29-5F32-D46C-BF92FBD80C22}"/>
              </a:ext>
            </a:extLst>
          </p:cNvPr>
          <p:cNvSpPr/>
          <p:nvPr/>
        </p:nvSpPr>
        <p:spPr>
          <a:xfrm>
            <a:off x="7892641" y="5556070"/>
            <a:ext cx="148047" cy="1741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1A1270B-EB52-6AA9-1BA2-348C5DB5C4C4}"/>
              </a:ext>
            </a:extLst>
          </p:cNvPr>
          <p:cNvSpPr/>
          <p:nvPr/>
        </p:nvSpPr>
        <p:spPr>
          <a:xfrm>
            <a:off x="7892641" y="5782493"/>
            <a:ext cx="148047" cy="1741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DE3980-29C5-C420-81D7-C39089813EC3}"/>
              </a:ext>
            </a:extLst>
          </p:cNvPr>
          <p:cNvSpPr/>
          <p:nvPr/>
        </p:nvSpPr>
        <p:spPr>
          <a:xfrm>
            <a:off x="7892641" y="6035042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EBEC829-2CD5-5C6A-2A5C-863372930B3D}"/>
              </a:ext>
            </a:extLst>
          </p:cNvPr>
          <p:cNvSpPr/>
          <p:nvPr/>
        </p:nvSpPr>
        <p:spPr>
          <a:xfrm>
            <a:off x="10914516" y="1480458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0CE56BD-E4A8-4723-67B0-14C4AECCCF57}"/>
              </a:ext>
            </a:extLst>
          </p:cNvPr>
          <p:cNvSpPr/>
          <p:nvPr/>
        </p:nvSpPr>
        <p:spPr>
          <a:xfrm>
            <a:off x="10914516" y="1715590"/>
            <a:ext cx="148047" cy="1741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944AEF-A6D7-77D0-5715-6E468FC694A2}"/>
              </a:ext>
            </a:extLst>
          </p:cNvPr>
          <p:cNvSpPr/>
          <p:nvPr/>
        </p:nvSpPr>
        <p:spPr>
          <a:xfrm>
            <a:off x="10914516" y="1976847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F6A330E-1F81-1C80-5D39-79FA85083812}"/>
              </a:ext>
            </a:extLst>
          </p:cNvPr>
          <p:cNvSpPr/>
          <p:nvPr/>
        </p:nvSpPr>
        <p:spPr>
          <a:xfrm>
            <a:off x="10914516" y="2203270"/>
            <a:ext cx="148047" cy="1741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39FC837-FEB1-8B31-F0F4-0E7A09842009}"/>
              </a:ext>
            </a:extLst>
          </p:cNvPr>
          <p:cNvSpPr/>
          <p:nvPr/>
        </p:nvSpPr>
        <p:spPr>
          <a:xfrm>
            <a:off x="10914516" y="2455819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1DEF467-B889-78B4-9858-9ACEDD5E632D}"/>
              </a:ext>
            </a:extLst>
          </p:cNvPr>
          <p:cNvSpPr/>
          <p:nvPr/>
        </p:nvSpPr>
        <p:spPr>
          <a:xfrm>
            <a:off x="10914516" y="3291841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FE3F07E-9313-02B3-9968-524D22402E10}"/>
              </a:ext>
            </a:extLst>
          </p:cNvPr>
          <p:cNvSpPr/>
          <p:nvPr/>
        </p:nvSpPr>
        <p:spPr>
          <a:xfrm>
            <a:off x="10914516" y="3526973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5849F3B-61B6-6B87-F5E8-98C10D5A5274}"/>
              </a:ext>
            </a:extLst>
          </p:cNvPr>
          <p:cNvSpPr/>
          <p:nvPr/>
        </p:nvSpPr>
        <p:spPr>
          <a:xfrm>
            <a:off x="10914516" y="3788230"/>
            <a:ext cx="148047" cy="1741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2CF76CD-9DDE-5B5F-02C2-12686FA387C6}"/>
              </a:ext>
            </a:extLst>
          </p:cNvPr>
          <p:cNvSpPr/>
          <p:nvPr/>
        </p:nvSpPr>
        <p:spPr>
          <a:xfrm>
            <a:off x="10914516" y="4014653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5AB4275-FE55-66B0-CC4A-21A33803B80A}"/>
              </a:ext>
            </a:extLst>
          </p:cNvPr>
          <p:cNvSpPr/>
          <p:nvPr/>
        </p:nvSpPr>
        <p:spPr>
          <a:xfrm>
            <a:off x="10914516" y="4267202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3353B64-5466-3A12-81D9-40D0285B8814}"/>
              </a:ext>
            </a:extLst>
          </p:cNvPr>
          <p:cNvSpPr/>
          <p:nvPr/>
        </p:nvSpPr>
        <p:spPr>
          <a:xfrm>
            <a:off x="10914516" y="5059681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CD9AAB0-49F4-4996-8734-5E94C4CF8900}"/>
              </a:ext>
            </a:extLst>
          </p:cNvPr>
          <p:cNvSpPr/>
          <p:nvPr/>
        </p:nvSpPr>
        <p:spPr>
          <a:xfrm>
            <a:off x="10914516" y="5294813"/>
            <a:ext cx="148047" cy="17417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0153A30-0555-7886-1141-DA66C6E4A2D0}"/>
              </a:ext>
            </a:extLst>
          </p:cNvPr>
          <p:cNvSpPr/>
          <p:nvPr/>
        </p:nvSpPr>
        <p:spPr>
          <a:xfrm>
            <a:off x="10914516" y="5556070"/>
            <a:ext cx="148047" cy="17417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F20DA78-B9B1-9127-E319-A6FC8961EE7C}"/>
              </a:ext>
            </a:extLst>
          </p:cNvPr>
          <p:cNvSpPr/>
          <p:nvPr/>
        </p:nvSpPr>
        <p:spPr>
          <a:xfrm>
            <a:off x="10914516" y="5782493"/>
            <a:ext cx="148047" cy="1741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B9CF071-79D7-F407-B484-711EFF6CFEB2}"/>
              </a:ext>
            </a:extLst>
          </p:cNvPr>
          <p:cNvSpPr/>
          <p:nvPr/>
        </p:nvSpPr>
        <p:spPr>
          <a:xfrm>
            <a:off x="10914516" y="6035042"/>
            <a:ext cx="148047" cy="17417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5E08BCA-1F5C-AF23-F1C7-39AE41F15048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530451" y="539793"/>
            <a:ext cx="9876292" cy="29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After evaluating over 15 startups, we select 3 which aligned with our investment ethos the most</a:t>
            </a:r>
          </a:p>
        </p:txBody>
      </p:sp>
    </p:spTree>
    <p:extLst>
      <p:ext uri="{BB962C8B-B14F-4D97-AF65-F5344CB8AC3E}">
        <p14:creationId xmlns:p14="http://schemas.microsoft.com/office/powerpoint/2010/main" val="509218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329C77-95DB-A6C8-5197-AF67AD70AE74}"/>
              </a:ext>
            </a:extLst>
          </p:cNvPr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530452" y="156617"/>
            <a:ext cx="4738234" cy="46169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Executive Summary</a:t>
            </a:r>
          </a:p>
        </p:txBody>
      </p:sp>
      <p:pic>
        <p:nvPicPr>
          <p:cNvPr id="2050" name="Picture 2" descr="Charging and energy management software">
            <a:extLst>
              <a:ext uri="{FF2B5EF4-FFF2-40B4-BE49-F238E27FC236}">
                <a16:creationId xmlns:a16="http://schemas.microsoft.com/office/drawing/2014/main" id="{52B8A288-96C8-9692-9E73-03851CEA68B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835" y="1037546"/>
            <a:ext cx="1263176" cy="150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1386C7-8BD7-BE3D-5823-719DC98CA0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024695" y="1097369"/>
            <a:ext cx="2825663" cy="1288778"/>
          </a:xfrm>
          <a:prstGeom prst="rect">
            <a:avLst/>
          </a:prstGeom>
        </p:spPr>
      </p:pic>
      <p:pic>
        <p:nvPicPr>
          <p:cNvPr id="6" name="Graphic 5" descr="Handshake with solid fill">
            <a:extLst>
              <a:ext uri="{FF2B5EF4-FFF2-40B4-BE49-F238E27FC236}">
                <a16:creationId xmlns:a16="http://schemas.microsoft.com/office/drawing/2014/main" id="{AF2EE3DA-664D-49D4-DCCC-E32B9B17AE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71160" y="1207280"/>
            <a:ext cx="1249680" cy="12496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09A8C1-7EB7-A5CF-53EB-3B52E8F4004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166949" y="2922135"/>
            <a:ext cx="10058400" cy="43542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+mj-lt"/>
              </a:rPr>
              <a:t>Evolvia</a:t>
            </a:r>
            <a:r>
              <a:rPr lang="en-US" b="1" dirty="0">
                <a:latin typeface="+mj-lt"/>
              </a:rPr>
              <a:t> Capital will invest </a:t>
            </a:r>
            <a:r>
              <a:rPr lang="en-US" b="1" dirty="0">
                <a:solidFill>
                  <a:schemeClr val="tx1"/>
                </a:solidFill>
                <a:latin typeface="+mj-lt"/>
              </a:rPr>
              <a:t>2-5 Million Euros </a:t>
            </a:r>
            <a:r>
              <a:rPr lang="en-US" b="1" dirty="0">
                <a:latin typeface="+mj-lt"/>
              </a:rPr>
              <a:t>for </a:t>
            </a:r>
            <a:r>
              <a:rPr lang="en-US" b="1" dirty="0">
                <a:solidFill>
                  <a:schemeClr val="tx1"/>
                </a:solidFill>
                <a:latin typeface="+mj-lt"/>
              </a:rPr>
              <a:t>10%-21.7% stake </a:t>
            </a:r>
            <a:r>
              <a:rPr lang="en-US" b="1" dirty="0">
                <a:latin typeface="+mj-lt"/>
              </a:rPr>
              <a:t>in IO-Dynamics, on the back of: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13C3B-D78E-3F2E-AECC-BC3AAF2E403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45326" y="3692435"/>
            <a:ext cx="100671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 dirty="0">
                <a:latin typeface="+mj-lt"/>
              </a:rPr>
              <a:t>Experienced team with expertise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 dirty="0">
                <a:latin typeface="+mj-lt"/>
              </a:rPr>
              <a:t>Functioning in a growing market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 dirty="0">
                <a:latin typeface="+mj-lt"/>
              </a:rPr>
              <a:t>Already proven and great product market fit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 dirty="0">
                <a:latin typeface="+mj-lt"/>
              </a:rPr>
              <a:t>High exit potential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1284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A9903B-0949-7527-A496-20FDCCBEA784}"/>
              </a:ext>
            </a:extLst>
          </p:cNvPr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530452" y="156617"/>
            <a:ext cx="4491871" cy="43161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b="1" dirty="0"/>
              <a:t>Industry Overview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9E057-A90D-B792-804C-92576430E501}"/>
              </a:ext>
            </a:extLst>
          </p:cNvPr>
          <p:cNvSpPr>
            <a:spLocks noGrp="1"/>
          </p:cNvSpPr>
          <p:nvPr>
            <p:ph sz="quarter" idx="14"/>
            <p:custDataLst>
              <p:tags r:id="rId2"/>
            </p:custDataLst>
          </p:nvPr>
        </p:nvSpPr>
        <p:spPr>
          <a:xfrm>
            <a:off x="530451" y="409165"/>
            <a:ext cx="9876292" cy="296228"/>
          </a:xfrm>
        </p:spPr>
        <p:txBody>
          <a:bodyPr/>
          <a:lstStyle/>
          <a:p>
            <a:r>
              <a:rPr lang="en-US" dirty="0"/>
              <a:t>As global mobility transitions to electric, the market for innovative charging and fleet management solutions is expanding at a CAGR of 25%</a:t>
            </a:r>
          </a:p>
        </p:txBody>
      </p:sp>
      <p:pic>
        <p:nvPicPr>
          <p:cNvPr id="1028" name="Picture 4" descr="Ev Car PNG Transparent Images Free Download | Vector Files | Pngtree">
            <a:extLst>
              <a:ext uri="{FF2B5EF4-FFF2-40B4-BE49-F238E27FC236}">
                <a16:creationId xmlns:a16="http://schemas.microsoft.com/office/drawing/2014/main" id="{0AD29CC6-ADD7-0571-DDAB-0FAE7E055AA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5" b="18782"/>
          <a:stretch/>
        </p:blipFill>
        <p:spPr bwMode="auto">
          <a:xfrm>
            <a:off x="801161" y="2310788"/>
            <a:ext cx="3132909" cy="188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D98413-A53E-77C1-6EB2-FA10BCA45E4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7793" y="1443210"/>
            <a:ext cx="3899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+mj-lt"/>
              </a:rPr>
              <a:t>The number of EVs across the world is growing at CAGR of 19%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A07EB1-24CF-690E-ECA9-FCDF8760146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81998" y="4439795"/>
            <a:ext cx="2907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>
                <a:solidFill>
                  <a:srgbClr val="000000"/>
                </a:solidFill>
                <a:effectLst/>
                <a:latin typeface="+mj-lt"/>
              </a:rPr>
              <a:t>Public acceptance of EVs—once uncertain—has reached a tipping point and will continue to grow to ~40 Million EVs worldwide</a:t>
            </a:r>
            <a:endParaRPr lang="en-US" sz="140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8A30BE-EE61-C978-B23F-1A3FAC7E4AB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30996" y="6180463"/>
            <a:ext cx="4663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+mj-lt"/>
              </a:rPr>
              <a:t>Source: </a:t>
            </a:r>
            <a:r>
              <a:rPr lang="en-US" sz="1200">
                <a:latin typeface="+mj-lt"/>
                <a:hlinkClick r:id="rId29"/>
              </a:rPr>
              <a:t>Mckinsey Electric vehicles – What’s ahead</a:t>
            </a:r>
            <a:r>
              <a:rPr lang="en-US" sz="1200">
                <a:latin typeface="+mj-lt"/>
              </a:rPr>
              <a:t>; </a:t>
            </a:r>
            <a:r>
              <a:rPr lang="en-US" sz="1200">
                <a:latin typeface="+mj-lt"/>
                <a:hlinkClick r:id="rId30"/>
              </a:rPr>
              <a:t>Axios</a:t>
            </a:r>
            <a:r>
              <a:rPr lang="en-US" sz="1200">
                <a:latin typeface="+mj-lt"/>
              </a:rPr>
              <a:t>, </a:t>
            </a:r>
            <a:r>
              <a:rPr lang="en-US" sz="1200">
                <a:latin typeface="+mj-lt"/>
                <a:hlinkClick r:id="rId31"/>
              </a:rPr>
              <a:t>DHL</a:t>
            </a:r>
            <a:r>
              <a:rPr lang="en-US" sz="1200">
                <a:latin typeface="+mj-lt"/>
              </a:rPr>
              <a:t>, </a:t>
            </a:r>
            <a:r>
              <a:rPr lang="en-US" sz="1200">
                <a:latin typeface="+mj-lt"/>
                <a:hlinkClick r:id="rId32"/>
              </a:rPr>
              <a:t>EV Range</a:t>
            </a:r>
            <a:endParaRPr lang="en-US" sz="1200">
              <a:latin typeface="+mj-lt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A213A7-D98F-0B96-468F-23661A8CDE3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472849" y="1123720"/>
            <a:ext cx="0" cy="504572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3CD14B6-B198-24FD-88F4-BAAA77AEF69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548131" y="1421176"/>
            <a:ext cx="3316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b="1">
                <a:latin typeface="+mj-lt"/>
              </a:defRPr>
            </a:lvl1pPr>
          </a:lstStyle>
          <a:p>
            <a:r>
              <a:rPr lang="en-US"/>
              <a:t>Adoption of EV in the B2B sectors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EC7FB1-CAF5-9BBF-F53B-8DC340C0EE7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54852" y="1886637"/>
            <a:ext cx="528165" cy="5260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6FF4D8-23BD-E509-0FCB-A0146B31ACF7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040688" y="2351782"/>
            <a:ext cx="1653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Reduction in cost</a:t>
            </a:r>
            <a:br>
              <a:rPr lang="en-US" sz="1600">
                <a:latin typeface="+mj-lt"/>
              </a:rPr>
            </a:br>
            <a:r>
              <a:rPr lang="en-US" sz="1600">
                <a:latin typeface="+mj-lt"/>
              </a:rPr>
              <a:t>Maintenance: 40% </a:t>
            </a:r>
            <a:br>
              <a:rPr lang="en-US" sz="1600">
                <a:latin typeface="+mj-lt"/>
              </a:rPr>
            </a:br>
            <a:r>
              <a:rPr lang="en-US" sz="1600">
                <a:latin typeface="+mj-lt"/>
              </a:rPr>
              <a:t>Fuel savings: 60%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EC5A375C-3426-2903-D8DD-3FE99C2A2EC8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070" y="2015553"/>
            <a:ext cx="1322024" cy="31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9D5F75F-E4F1-D015-010B-0382BB8916A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235495" y="2354781"/>
            <a:ext cx="197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Siemens planning to electrify its feet of 10,000 vehicles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0D47AE-4FE8-8FBC-0E86-30DA3602F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169393" y="5310590"/>
            <a:ext cx="2233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Amazon planning to electrify its fleet with  100,000 EVs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117CC06B-6C41-E8A3-DD8A-84C44478965D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426" y="4978402"/>
            <a:ext cx="1399142" cy="42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yellow and red logo&#10;&#10;AI-generated content may be incorrect.">
            <a:extLst>
              <a:ext uri="{FF2B5EF4-FFF2-40B4-BE49-F238E27FC236}">
                <a16:creationId xmlns:a16="http://schemas.microsoft.com/office/drawing/2014/main" id="{5171E039-221F-4C76-2327-0550A88D3C68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564" y="3031878"/>
            <a:ext cx="2033071" cy="135538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1945BDC-F81F-45EE-8F35-23ABE55CC47F}"/>
              </a:ext>
            </a:extLst>
          </p:cNvPr>
          <p:cNvCxnSpPr>
            <a:cxnSpLocks/>
          </p:cNvCxnSpPr>
          <p:nvPr>
            <p:custDataLst>
              <p:tags r:id="rId16"/>
            </p:custDataLst>
          </p:nvPr>
        </p:nvCxnSpPr>
        <p:spPr>
          <a:xfrm>
            <a:off x="7899093" y="1123720"/>
            <a:ext cx="0" cy="502369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0FDFB3B-0228-71AB-CE81-F47497BA658B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5136344" y="3922400"/>
            <a:ext cx="2266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Already operating 29,000 EVs and planning 60% electrification by 2030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1BD591-84C8-C11A-67CE-77A00743072D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921127" y="1399142"/>
            <a:ext cx="3117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b="1">
                <a:latin typeface="+mj-lt"/>
              </a:defRPr>
            </a:lvl1pPr>
          </a:lstStyle>
          <a:p>
            <a:r>
              <a:rPr lang="en-US"/>
              <a:t>Key benefits and challenges:</a:t>
            </a:r>
          </a:p>
        </p:txBody>
      </p:sp>
      <p:pic>
        <p:nvPicPr>
          <p:cNvPr id="1038" name="Picture 14" descr="Power grid - Free icons">
            <a:extLst>
              <a:ext uri="{FF2B5EF4-FFF2-40B4-BE49-F238E27FC236}">
                <a16:creationId xmlns:a16="http://schemas.microsoft.com/office/drawing/2014/main" id="{E9F60A53-F32D-8E46-CEFE-5BE05AAB99FD}"/>
              </a:ext>
            </a:extLst>
          </p:cNvPr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3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740" y="3429000"/>
            <a:ext cx="517793" cy="51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F5C9A80-FED1-5B6E-E22B-D20575FB117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8150856" y="3989021"/>
            <a:ext cx="1411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Risk of potential grid strain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059C75E-6F98-9F88-3989-E014725A1BA9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309827" y="1850835"/>
            <a:ext cx="537060" cy="56186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238280A-55F9-2A44-3234-B70A8A9F1303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9587161" y="2399837"/>
            <a:ext cx="1995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Regulatory &amp; compliance future proofing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E810516-7016-CB07-9683-A0DC29D1B773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410679" y="5056743"/>
            <a:ext cx="3117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b="1">
                <a:latin typeface="+mj-lt"/>
              </a:defRPr>
            </a:lvl1pPr>
          </a:lstStyle>
          <a:p>
            <a:r>
              <a:rPr lang="en-US"/>
              <a:t>Key highlight:</a:t>
            </a:r>
          </a:p>
        </p:txBody>
      </p:sp>
      <p:pic>
        <p:nvPicPr>
          <p:cNvPr id="1046" name="Picture 22" descr="Daily Schedule icon SVG Vector &amp; PNG Free Download | UXWing">
            <a:extLst>
              <a:ext uri="{FF2B5EF4-FFF2-40B4-BE49-F238E27FC236}">
                <a16:creationId xmlns:a16="http://schemas.microsoft.com/office/drawing/2014/main" id="{9AD02977-905E-45C2-E526-41B714B627B4}"/>
              </a:ext>
            </a:extLst>
          </p:cNvPr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3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587" y="3451034"/>
            <a:ext cx="505608" cy="49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11ADB9C-6BB1-91A7-E9C1-2A9717D9282F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9894982" y="4020158"/>
            <a:ext cx="1411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Complex charging schedule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4B67EFD-CE81-A3E0-748A-BEC739E8405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8040688" y="5553416"/>
            <a:ext cx="3681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87% fleet operations cited need of fleet management software for EVs</a:t>
            </a:r>
          </a:p>
        </p:txBody>
      </p:sp>
    </p:spTree>
    <p:extLst>
      <p:ext uri="{BB962C8B-B14F-4D97-AF65-F5344CB8AC3E}">
        <p14:creationId xmlns:p14="http://schemas.microsoft.com/office/powerpoint/2010/main" val="354529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63EE2D-EC23-9583-2EDD-5B07AE96B120}"/>
              </a:ext>
            </a:extLst>
          </p:cNvPr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522511" y="224895"/>
            <a:ext cx="6404382" cy="571178"/>
          </a:xfrm>
        </p:spPr>
        <p:txBody>
          <a:bodyPr>
            <a:noAutofit/>
          </a:bodyPr>
          <a:lstStyle/>
          <a:p>
            <a:r>
              <a:rPr lang="en-IN" sz="2600" b="1">
                <a:solidFill>
                  <a:schemeClr val="accent1"/>
                </a:solidFill>
              </a:rPr>
              <a:t>Company Overview</a:t>
            </a:r>
          </a:p>
        </p:txBody>
      </p:sp>
      <p:pic>
        <p:nvPicPr>
          <p:cNvPr id="8" name="Content Placeholder 7" descr="A blue letter in a circle&#10;&#10;AI-generated content may be incorrect.">
            <a:extLst>
              <a:ext uri="{FF2B5EF4-FFF2-40B4-BE49-F238E27FC236}">
                <a16:creationId xmlns:a16="http://schemas.microsoft.com/office/drawing/2014/main" id="{F6F1B54E-3793-F9C4-C1E6-F0DA68612E0F}"/>
              </a:ext>
            </a:extLst>
          </p:cNvPr>
          <p:cNvPicPr>
            <a:picLocks noGrp="1" noChangeAspect="1"/>
          </p:cNvPicPr>
          <p:nvPr>
            <p:ph sz="quarter" idx="14"/>
            <p:custDataLst>
              <p:tags r:id="rId2"/>
            </p:custDataLst>
          </p:nvPr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594" y="4754338"/>
            <a:ext cx="748923" cy="748923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D9523FC-83D1-691C-B7EE-3EE0331C6B9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381" b="99048" l="4045" r="93546">
                        <a14:foregroundMark x1="15232" y1="6667" x2="68761" y2="40000"/>
                        <a14:foregroundMark x1="68761" y1="40000" x2="82014" y2="62286"/>
                        <a14:foregroundMark x1="82014" y1="62286" x2="52065" y2="78286"/>
                        <a14:foregroundMark x1="52065" y1="78286" x2="32874" y2="46286"/>
                        <a14:foregroundMark x1="32874" y1="46286" x2="61618" y2="28190"/>
                        <a14:foregroundMark x1="61618" y1="28190" x2="65663" y2="28190"/>
                        <a14:foregroundMark x1="79432" y1="6286" x2="5852" y2="15048"/>
                        <a14:foregroundMark x1="5852" y1="15048" x2="29776" y2="85905"/>
                        <a14:foregroundMark x1="29776" y1="85905" x2="67814" y2="93905"/>
                        <a14:foregroundMark x1="67814" y1="93905" x2="83305" y2="71810"/>
                        <a14:foregroundMark x1="83305" y1="71810" x2="77797" y2="19429"/>
                        <a14:foregroundMark x1="77797" y1="19429" x2="74182" y2="11429"/>
                        <a14:foregroundMark x1="54303" y1="14095" x2="33133" y2="20381"/>
                        <a14:foregroundMark x1="33133" y1="20381" x2="28916" y2="85714"/>
                        <a14:foregroundMark x1="28916" y1="85714" x2="65491" y2="88000"/>
                        <a14:foregroundMark x1="65491" y1="88000" x2="51549" y2="26667"/>
                        <a14:foregroundMark x1="51549" y1="26667" x2="28916" y2="31810"/>
                        <a14:foregroundMark x1="4217" y1="5333" x2="9811" y2="89905"/>
                        <a14:foregroundMark x1="9811" y1="89905" x2="88038" y2="96762"/>
                        <a14:foregroundMark x1="88038" y1="96762" x2="93718" y2="39810"/>
                        <a14:foregroundMark x1="93718" y1="39810" x2="88554" y2="8000"/>
                        <a14:foregroundMark x1="88554" y1="8000" x2="84854" y2="1905"/>
                        <a14:foregroundMark x1="90189" y1="71810" x2="93115" y2="92000"/>
                        <a14:foregroundMark x1="92255" y1="68190" x2="92513" y2="92381"/>
                        <a14:foregroundMark x1="92255" y1="65143" x2="92255" y2="93333"/>
                        <a14:foregroundMark x1="92513" y1="66857" x2="93546" y2="97714"/>
                        <a14:foregroundMark x1="93546" y1="97714" x2="93546" y2="97714"/>
                        <a14:foregroundMark x1="92685" y1="62095" x2="92255" y2="88000"/>
                        <a14:foregroundMark x1="9036" y1="68571" x2="49225" y2="62667"/>
                        <a14:foregroundMark x1="49225" y1="62667" x2="57917" y2="74095"/>
                        <a14:foregroundMark x1="57917" y1="74095" x2="34854" y2="71048"/>
                        <a14:foregroundMark x1="34854" y1="71048" x2="43029" y2="84000"/>
                        <a14:foregroundMark x1="43029" y1="84000" x2="55852" y2="77714"/>
                        <a14:foregroundMark x1="55852" y1="77714" x2="61962" y2="77905"/>
                        <a14:foregroundMark x1="39329" y1="3238" x2="58606" y2="10095"/>
                        <a14:foregroundMark x1="58606" y1="10095" x2="34079" y2="4762"/>
                        <a14:foregroundMark x1="34079" y1="4762" x2="38898" y2="571"/>
                        <a14:foregroundMark x1="5680" y1="56762" x2="8778" y2="97143"/>
                        <a14:foregroundMark x1="6282" y1="83238" x2="6282" y2="57524"/>
                        <a14:foregroundMark x1="6282" y1="57524" x2="6713" y2="85905"/>
                        <a14:foregroundMark x1="6713" y1="85905" x2="5077" y2="54286"/>
                        <a14:foregroundMark x1="5077" y1="54286" x2="6368" y2="90857"/>
                        <a14:foregroundMark x1="6368" y1="90857" x2="5680" y2="13333"/>
                        <a14:foregroundMark x1="2582" y1="29143" x2="1893" y2="92381"/>
                        <a14:foregroundMark x1="1893" y1="92381" x2="2410" y2="44381"/>
                        <a14:foregroundMark x1="2410" y1="44381" x2="3270" y2="85524"/>
                        <a14:foregroundMark x1="3270" y1="85524" x2="6368" y2="38286"/>
                        <a14:foregroundMark x1="6368" y1="38286" x2="6368" y2="61333"/>
                        <a14:foregroundMark x1="6368" y1="61333" x2="5422" y2="15619"/>
                        <a14:foregroundMark x1="5422" y1="15619" x2="3614" y2="77714"/>
                        <a14:foregroundMark x1="3614" y1="77714" x2="4045" y2="34667"/>
                        <a14:foregroundMark x1="4045" y1="34667" x2="5852" y2="99048"/>
                      </a14:backgroundRemoval>
                    </a14:imgEffect>
                  </a14:imgLayer>
                </a14:imgProps>
              </a:ext>
            </a:extLst>
          </a:blip>
          <a:srcRect l="3305" r="6878"/>
          <a:stretch/>
        </p:blipFill>
        <p:spPr>
          <a:xfrm>
            <a:off x="6418263" y="1023896"/>
            <a:ext cx="4960019" cy="260961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DEEBB65-0AA4-99D5-D8A2-9394C911C1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922" y="1075396"/>
            <a:ext cx="4701370" cy="61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en-IN" sz="1450" kern="10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Founded in 2019 by Johann Olsen, Nabil Imran &amp; Felix Kruse in Flensburg, Germany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078EF5-96FE-AB8B-CE02-EC6E1F43E14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40630" y="1748177"/>
            <a:ext cx="4701370" cy="61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en-IN" sz="1450" kern="10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Mission is to Simplify and accelerate the energy and mobility transition for fleet operators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F62890D-434C-7087-8969-34886C038EC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173922" y="2681939"/>
            <a:ext cx="1398016" cy="362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en-IN" sz="1600" kern="100">
                <a:latin typeface="+mj-lt"/>
                <a:cs typeface="Times New Roman" panose="02020603050405020304" pitchFamily="18" charset="0"/>
              </a:rPr>
              <a:t>Geo-operation</a:t>
            </a:r>
          </a:p>
        </p:txBody>
      </p:sp>
      <p:pic>
        <p:nvPicPr>
          <p:cNvPr id="4" name="Graphic 3" descr="Marker with solid fill">
            <a:extLst>
              <a:ext uri="{FF2B5EF4-FFF2-40B4-BE49-F238E27FC236}">
                <a16:creationId xmlns:a16="http://schemas.microsoft.com/office/drawing/2014/main" id="{7CA8DADD-C7B4-7317-F424-AFECF2CEDFE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784048" y="2628634"/>
            <a:ext cx="389874" cy="389874"/>
          </a:xfrm>
          <a:prstGeom prst="rect">
            <a:avLst/>
          </a:prstGeom>
        </p:spPr>
      </p:pic>
      <p:pic>
        <p:nvPicPr>
          <p:cNvPr id="6" name="Graphic 5" descr="Target with solid fill">
            <a:extLst>
              <a:ext uri="{FF2B5EF4-FFF2-40B4-BE49-F238E27FC236}">
                <a16:creationId xmlns:a16="http://schemas.microsoft.com/office/drawing/2014/main" id="{3828AFD1-314B-91E7-512C-3ED1BB9937C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784048" y="1835397"/>
            <a:ext cx="391036" cy="391036"/>
          </a:xfrm>
          <a:prstGeom prst="rect">
            <a:avLst/>
          </a:prstGeom>
        </p:spPr>
      </p:pic>
      <p:pic>
        <p:nvPicPr>
          <p:cNvPr id="11" name="Graphic 10" descr="Group brainstorm with solid fill">
            <a:extLst>
              <a:ext uri="{FF2B5EF4-FFF2-40B4-BE49-F238E27FC236}">
                <a16:creationId xmlns:a16="http://schemas.microsoft.com/office/drawing/2014/main" id="{0DFF1503-E6B8-EAA7-2E43-B3239E5F6CD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784048" y="1107152"/>
            <a:ext cx="391036" cy="391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04B95D-B724-62FD-F3EA-34A1E75CE3EA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40868" y="6201812"/>
            <a:ext cx="299575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000"/>
              <a:t>Source: https://www.iodynamics.de/en/press/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801656-6CE5-ECAA-82F2-47F80DF0D74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24855" y="4305350"/>
            <a:ext cx="233680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/>
              <a:t>12 + Active Clients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A0E01C-2E45-2B88-799F-F66A8A11134C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774383" y="4328148"/>
            <a:ext cx="218186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/>
              <a:t>100% Cloud Based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07B93D-D061-4155-09DC-CE71EC1A7C27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62788" y="5675249"/>
            <a:ext cx="233680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/>
              <a:t>5 + Channel Partners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79FBCB-34FD-A3EA-1E34-672C228B1767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774383" y="5683958"/>
            <a:ext cx="218186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/>
              <a:t>Agnostic Platform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CF13AE7-1759-21CC-AC37-30E9CDD7E78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2758837" y="2356088"/>
            <a:ext cx="389874" cy="637521"/>
            <a:chOff x="4060111" y="1358134"/>
            <a:chExt cx="828173" cy="1330095"/>
          </a:xfrm>
        </p:grpSpPr>
        <p:sp>
          <p:nvSpPr>
            <p:cNvPr id="38" name="Freeform 2">
              <a:extLst>
                <a:ext uri="{FF2B5EF4-FFF2-40B4-BE49-F238E27FC236}">
                  <a16:creationId xmlns:a16="http://schemas.microsoft.com/office/drawing/2014/main" id="{0068BF18-63B0-D906-7401-6079EDE5B6B2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>
              <a:off x="4060111" y="1358134"/>
              <a:ext cx="828173" cy="1330095"/>
            </a:xfrm>
            <a:custGeom>
              <a:avLst/>
              <a:gdLst/>
              <a:ahLst/>
              <a:cxnLst/>
              <a:rect l="l" t="t" r="r" b="b"/>
              <a:pathLst>
                <a:path w="3287745" h="4465637">
                  <a:moveTo>
                    <a:pt x="408645" y="804415"/>
                  </a:moveTo>
                  <a:lnTo>
                    <a:pt x="412741" y="813567"/>
                  </a:lnTo>
                  <a:lnTo>
                    <a:pt x="405072" y="814301"/>
                  </a:lnTo>
                  <a:lnTo>
                    <a:pt x="393029" y="818865"/>
                  </a:lnTo>
                  <a:lnTo>
                    <a:pt x="386687" y="820080"/>
                  </a:lnTo>
                  <a:lnTo>
                    <a:pt x="386505" y="823590"/>
                  </a:lnTo>
                  <a:lnTo>
                    <a:pt x="390208" y="825271"/>
                  </a:lnTo>
                  <a:lnTo>
                    <a:pt x="393025" y="827511"/>
                  </a:lnTo>
                  <a:lnTo>
                    <a:pt x="395334" y="831029"/>
                  </a:lnTo>
                  <a:lnTo>
                    <a:pt x="397429" y="836587"/>
                  </a:lnTo>
                  <a:lnTo>
                    <a:pt x="394483" y="834666"/>
                  </a:lnTo>
                  <a:lnTo>
                    <a:pt x="390365" y="829193"/>
                  </a:lnTo>
                  <a:lnTo>
                    <a:pt x="387525" y="827930"/>
                  </a:lnTo>
                  <a:lnTo>
                    <a:pt x="384071" y="828359"/>
                  </a:lnTo>
                  <a:lnTo>
                    <a:pt x="378910" y="830751"/>
                  </a:lnTo>
                  <a:lnTo>
                    <a:pt x="376806" y="831296"/>
                  </a:lnTo>
                  <a:lnTo>
                    <a:pt x="370866" y="827936"/>
                  </a:lnTo>
                  <a:lnTo>
                    <a:pt x="366555" y="821003"/>
                  </a:lnTo>
                  <a:lnTo>
                    <a:pt x="365612" y="814221"/>
                  </a:lnTo>
                  <a:lnTo>
                    <a:pt x="369716" y="811380"/>
                  </a:lnTo>
                  <a:lnTo>
                    <a:pt x="395940" y="804753"/>
                  </a:lnTo>
                  <a:close/>
                  <a:moveTo>
                    <a:pt x="499547" y="766386"/>
                  </a:moveTo>
                  <a:lnTo>
                    <a:pt x="512349" y="771080"/>
                  </a:lnTo>
                  <a:lnTo>
                    <a:pt x="440334" y="775814"/>
                  </a:lnTo>
                  <a:lnTo>
                    <a:pt x="453171" y="770195"/>
                  </a:lnTo>
                  <a:close/>
                  <a:moveTo>
                    <a:pt x="874398" y="755236"/>
                  </a:moveTo>
                  <a:lnTo>
                    <a:pt x="881954" y="756704"/>
                  </a:lnTo>
                  <a:lnTo>
                    <a:pt x="888948" y="762088"/>
                  </a:lnTo>
                  <a:lnTo>
                    <a:pt x="884103" y="761939"/>
                  </a:lnTo>
                  <a:lnTo>
                    <a:pt x="880701" y="763208"/>
                  </a:lnTo>
                  <a:lnTo>
                    <a:pt x="875139" y="768294"/>
                  </a:lnTo>
                  <a:lnTo>
                    <a:pt x="873449" y="769428"/>
                  </a:lnTo>
                  <a:lnTo>
                    <a:pt x="870555" y="768569"/>
                  </a:lnTo>
                  <a:lnTo>
                    <a:pt x="868725" y="767184"/>
                  </a:lnTo>
                  <a:lnTo>
                    <a:pt x="866697" y="766841"/>
                  </a:lnTo>
                  <a:lnTo>
                    <a:pt x="863041" y="769099"/>
                  </a:lnTo>
                  <a:lnTo>
                    <a:pt x="863167" y="765192"/>
                  </a:lnTo>
                  <a:lnTo>
                    <a:pt x="867644" y="757956"/>
                  </a:lnTo>
                  <a:close/>
                  <a:moveTo>
                    <a:pt x="563329" y="749079"/>
                  </a:moveTo>
                  <a:lnTo>
                    <a:pt x="601587" y="751571"/>
                  </a:lnTo>
                  <a:lnTo>
                    <a:pt x="601634" y="754298"/>
                  </a:lnTo>
                  <a:lnTo>
                    <a:pt x="601056" y="754927"/>
                  </a:lnTo>
                  <a:lnTo>
                    <a:pt x="600122" y="754863"/>
                  </a:lnTo>
                  <a:lnTo>
                    <a:pt x="584104" y="760535"/>
                  </a:lnTo>
                  <a:lnTo>
                    <a:pt x="542544" y="764206"/>
                  </a:lnTo>
                  <a:lnTo>
                    <a:pt x="529040" y="759775"/>
                  </a:lnTo>
                  <a:lnTo>
                    <a:pt x="544950" y="751338"/>
                  </a:lnTo>
                  <a:close/>
                  <a:moveTo>
                    <a:pt x="621168" y="747388"/>
                  </a:moveTo>
                  <a:lnTo>
                    <a:pt x="627572" y="749097"/>
                  </a:lnTo>
                  <a:lnTo>
                    <a:pt x="631797" y="752835"/>
                  </a:lnTo>
                  <a:lnTo>
                    <a:pt x="630630" y="755022"/>
                  </a:lnTo>
                  <a:lnTo>
                    <a:pt x="629464" y="755882"/>
                  </a:lnTo>
                  <a:lnTo>
                    <a:pt x="626790" y="756540"/>
                  </a:lnTo>
                  <a:lnTo>
                    <a:pt x="613430" y="751770"/>
                  </a:lnTo>
                  <a:lnTo>
                    <a:pt x="608465" y="751862"/>
                  </a:lnTo>
                  <a:lnTo>
                    <a:pt x="614218" y="748170"/>
                  </a:lnTo>
                  <a:close/>
                  <a:moveTo>
                    <a:pt x="649974" y="734435"/>
                  </a:moveTo>
                  <a:lnTo>
                    <a:pt x="660272" y="734455"/>
                  </a:lnTo>
                  <a:lnTo>
                    <a:pt x="690417" y="735366"/>
                  </a:lnTo>
                  <a:lnTo>
                    <a:pt x="697044" y="739814"/>
                  </a:lnTo>
                  <a:lnTo>
                    <a:pt x="697111" y="742307"/>
                  </a:lnTo>
                  <a:lnTo>
                    <a:pt x="696594" y="742846"/>
                  </a:lnTo>
                  <a:lnTo>
                    <a:pt x="695770" y="742792"/>
                  </a:lnTo>
                  <a:lnTo>
                    <a:pt x="694842" y="743267"/>
                  </a:lnTo>
                  <a:lnTo>
                    <a:pt x="670231" y="741535"/>
                  </a:lnTo>
                  <a:lnTo>
                    <a:pt x="658703" y="743893"/>
                  </a:lnTo>
                  <a:lnTo>
                    <a:pt x="657385" y="753876"/>
                  </a:lnTo>
                  <a:lnTo>
                    <a:pt x="647460" y="753964"/>
                  </a:lnTo>
                  <a:lnTo>
                    <a:pt x="644546" y="751121"/>
                  </a:lnTo>
                  <a:lnTo>
                    <a:pt x="643709" y="743381"/>
                  </a:lnTo>
                  <a:lnTo>
                    <a:pt x="645686" y="736894"/>
                  </a:lnTo>
                  <a:close/>
                  <a:moveTo>
                    <a:pt x="732041" y="723234"/>
                  </a:moveTo>
                  <a:lnTo>
                    <a:pt x="760523" y="726232"/>
                  </a:lnTo>
                  <a:lnTo>
                    <a:pt x="760381" y="730117"/>
                  </a:lnTo>
                  <a:lnTo>
                    <a:pt x="755570" y="729943"/>
                  </a:lnTo>
                  <a:lnTo>
                    <a:pt x="747833" y="734457"/>
                  </a:lnTo>
                  <a:lnTo>
                    <a:pt x="738224" y="738131"/>
                  </a:lnTo>
                  <a:lnTo>
                    <a:pt x="728495" y="738353"/>
                  </a:lnTo>
                  <a:lnTo>
                    <a:pt x="720428" y="732556"/>
                  </a:lnTo>
                  <a:lnTo>
                    <a:pt x="717180" y="736856"/>
                  </a:lnTo>
                  <a:lnTo>
                    <a:pt x="714122" y="739024"/>
                  </a:lnTo>
                  <a:lnTo>
                    <a:pt x="711264" y="738867"/>
                  </a:lnTo>
                  <a:lnTo>
                    <a:pt x="708745" y="736351"/>
                  </a:lnTo>
                  <a:lnTo>
                    <a:pt x="717739" y="725889"/>
                  </a:lnTo>
                  <a:close/>
                  <a:moveTo>
                    <a:pt x="789430" y="719738"/>
                  </a:moveTo>
                  <a:lnTo>
                    <a:pt x="794961" y="720465"/>
                  </a:lnTo>
                  <a:lnTo>
                    <a:pt x="799934" y="722243"/>
                  </a:lnTo>
                  <a:lnTo>
                    <a:pt x="808729" y="728061"/>
                  </a:lnTo>
                  <a:lnTo>
                    <a:pt x="805534" y="727324"/>
                  </a:lnTo>
                  <a:lnTo>
                    <a:pt x="801889" y="727688"/>
                  </a:lnTo>
                  <a:lnTo>
                    <a:pt x="787797" y="723871"/>
                  </a:lnTo>
                  <a:lnTo>
                    <a:pt x="781712" y="723983"/>
                  </a:lnTo>
                  <a:lnTo>
                    <a:pt x="780971" y="730850"/>
                  </a:lnTo>
                  <a:lnTo>
                    <a:pt x="774625" y="725922"/>
                  </a:lnTo>
                  <a:lnTo>
                    <a:pt x="776240" y="722347"/>
                  </a:lnTo>
                  <a:lnTo>
                    <a:pt x="782339" y="720304"/>
                  </a:lnTo>
                  <a:close/>
                  <a:moveTo>
                    <a:pt x="1993654" y="598074"/>
                  </a:moveTo>
                  <a:lnTo>
                    <a:pt x="2003758" y="602605"/>
                  </a:lnTo>
                  <a:lnTo>
                    <a:pt x="1994234" y="632524"/>
                  </a:lnTo>
                  <a:lnTo>
                    <a:pt x="1990750" y="637900"/>
                  </a:lnTo>
                  <a:lnTo>
                    <a:pt x="1986589" y="638097"/>
                  </a:lnTo>
                  <a:lnTo>
                    <a:pt x="1986260" y="634123"/>
                  </a:lnTo>
                  <a:lnTo>
                    <a:pt x="1988446" y="624112"/>
                  </a:lnTo>
                  <a:lnTo>
                    <a:pt x="1986874" y="617503"/>
                  </a:lnTo>
                  <a:lnTo>
                    <a:pt x="1984081" y="617472"/>
                  </a:lnTo>
                  <a:lnTo>
                    <a:pt x="1982316" y="622360"/>
                  </a:lnTo>
                  <a:lnTo>
                    <a:pt x="1983931" y="630201"/>
                  </a:lnTo>
                  <a:lnTo>
                    <a:pt x="1979061" y="634431"/>
                  </a:lnTo>
                  <a:lnTo>
                    <a:pt x="1973663" y="634225"/>
                  </a:lnTo>
                  <a:lnTo>
                    <a:pt x="1968197" y="631016"/>
                  </a:lnTo>
                  <a:lnTo>
                    <a:pt x="1962991" y="626571"/>
                  </a:lnTo>
                  <a:lnTo>
                    <a:pt x="1967772" y="613503"/>
                  </a:lnTo>
                  <a:lnTo>
                    <a:pt x="1979801" y="602851"/>
                  </a:lnTo>
                  <a:close/>
                  <a:moveTo>
                    <a:pt x="2042566" y="550916"/>
                  </a:moveTo>
                  <a:lnTo>
                    <a:pt x="2037021" y="559056"/>
                  </a:lnTo>
                  <a:lnTo>
                    <a:pt x="2021740" y="573580"/>
                  </a:lnTo>
                  <a:lnTo>
                    <a:pt x="2017457" y="582858"/>
                  </a:lnTo>
                  <a:lnTo>
                    <a:pt x="2015572" y="582887"/>
                  </a:lnTo>
                  <a:lnTo>
                    <a:pt x="2013583" y="572541"/>
                  </a:lnTo>
                  <a:lnTo>
                    <a:pt x="2013589" y="571190"/>
                  </a:lnTo>
                  <a:lnTo>
                    <a:pt x="2015327" y="566931"/>
                  </a:lnTo>
                  <a:lnTo>
                    <a:pt x="2037947" y="555551"/>
                  </a:lnTo>
                  <a:close/>
                  <a:moveTo>
                    <a:pt x="808318" y="492113"/>
                  </a:moveTo>
                  <a:lnTo>
                    <a:pt x="809407" y="495245"/>
                  </a:lnTo>
                  <a:lnTo>
                    <a:pt x="804068" y="496715"/>
                  </a:lnTo>
                  <a:lnTo>
                    <a:pt x="802406" y="493630"/>
                  </a:lnTo>
                  <a:close/>
                  <a:moveTo>
                    <a:pt x="796492" y="492073"/>
                  </a:moveTo>
                  <a:lnTo>
                    <a:pt x="798453" y="494424"/>
                  </a:lnTo>
                  <a:lnTo>
                    <a:pt x="799415" y="500324"/>
                  </a:lnTo>
                  <a:lnTo>
                    <a:pt x="797709" y="501544"/>
                  </a:lnTo>
                  <a:lnTo>
                    <a:pt x="797303" y="499155"/>
                  </a:lnTo>
                  <a:lnTo>
                    <a:pt x="795930" y="498666"/>
                  </a:lnTo>
                  <a:lnTo>
                    <a:pt x="794960" y="496070"/>
                  </a:lnTo>
                  <a:lnTo>
                    <a:pt x="793526" y="494252"/>
                  </a:lnTo>
                  <a:lnTo>
                    <a:pt x="791578" y="492320"/>
                  </a:lnTo>
                  <a:close/>
                  <a:moveTo>
                    <a:pt x="2771500" y="490343"/>
                  </a:moveTo>
                  <a:lnTo>
                    <a:pt x="2777912" y="492701"/>
                  </a:lnTo>
                  <a:lnTo>
                    <a:pt x="2781114" y="498096"/>
                  </a:lnTo>
                  <a:lnTo>
                    <a:pt x="2788812" y="516440"/>
                  </a:lnTo>
                  <a:lnTo>
                    <a:pt x="2793144" y="523643"/>
                  </a:lnTo>
                  <a:lnTo>
                    <a:pt x="2802467" y="532312"/>
                  </a:lnTo>
                  <a:lnTo>
                    <a:pt x="2825186" y="544199"/>
                  </a:lnTo>
                  <a:lnTo>
                    <a:pt x="2838084" y="548465"/>
                  </a:lnTo>
                  <a:lnTo>
                    <a:pt x="2848609" y="554379"/>
                  </a:lnTo>
                  <a:lnTo>
                    <a:pt x="2910967" y="616446"/>
                  </a:lnTo>
                  <a:lnTo>
                    <a:pt x="2916938" y="620425"/>
                  </a:lnTo>
                  <a:lnTo>
                    <a:pt x="2917134" y="620509"/>
                  </a:lnTo>
                  <a:lnTo>
                    <a:pt x="2917142" y="620510"/>
                  </a:lnTo>
                  <a:lnTo>
                    <a:pt x="2912233" y="636206"/>
                  </a:lnTo>
                  <a:lnTo>
                    <a:pt x="2909552" y="638269"/>
                  </a:lnTo>
                  <a:lnTo>
                    <a:pt x="2906402" y="639376"/>
                  </a:lnTo>
                  <a:lnTo>
                    <a:pt x="2912661" y="646334"/>
                  </a:lnTo>
                  <a:lnTo>
                    <a:pt x="2915844" y="655106"/>
                  </a:lnTo>
                  <a:lnTo>
                    <a:pt x="2877884" y="661465"/>
                  </a:lnTo>
                  <a:lnTo>
                    <a:pt x="2870317" y="660725"/>
                  </a:lnTo>
                  <a:lnTo>
                    <a:pt x="2864469" y="657011"/>
                  </a:lnTo>
                  <a:lnTo>
                    <a:pt x="2857077" y="666274"/>
                  </a:lnTo>
                  <a:lnTo>
                    <a:pt x="2847523" y="672522"/>
                  </a:lnTo>
                  <a:lnTo>
                    <a:pt x="2828444" y="678641"/>
                  </a:lnTo>
                  <a:lnTo>
                    <a:pt x="2807148" y="680006"/>
                  </a:lnTo>
                  <a:lnTo>
                    <a:pt x="2795129" y="677006"/>
                  </a:lnTo>
                  <a:lnTo>
                    <a:pt x="2788556" y="668811"/>
                  </a:lnTo>
                  <a:lnTo>
                    <a:pt x="2792838" y="666981"/>
                  </a:lnTo>
                  <a:lnTo>
                    <a:pt x="2799572" y="661285"/>
                  </a:lnTo>
                  <a:lnTo>
                    <a:pt x="2810312" y="658402"/>
                  </a:lnTo>
                  <a:lnTo>
                    <a:pt x="2821656" y="651082"/>
                  </a:lnTo>
                  <a:lnTo>
                    <a:pt x="2824613" y="647540"/>
                  </a:lnTo>
                  <a:lnTo>
                    <a:pt x="2826270" y="630922"/>
                  </a:lnTo>
                  <a:lnTo>
                    <a:pt x="2812635" y="607766"/>
                  </a:lnTo>
                  <a:lnTo>
                    <a:pt x="2812799" y="593083"/>
                  </a:lnTo>
                  <a:lnTo>
                    <a:pt x="2829768" y="593316"/>
                  </a:lnTo>
                  <a:lnTo>
                    <a:pt x="2835877" y="595514"/>
                  </a:lnTo>
                  <a:lnTo>
                    <a:pt x="2833790" y="599855"/>
                  </a:lnTo>
                  <a:lnTo>
                    <a:pt x="2834767" y="602998"/>
                  </a:lnTo>
                  <a:lnTo>
                    <a:pt x="2832638" y="614283"/>
                  </a:lnTo>
                  <a:lnTo>
                    <a:pt x="2832648" y="623368"/>
                  </a:lnTo>
                  <a:lnTo>
                    <a:pt x="2837436" y="613701"/>
                  </a:lnTo>
                  <a:lnTo>
                    <a:pt x="2841642" y="611168"/>
                  </a:lnTo>
                  <a:lnTo>
                    <a:pt x="2855209" y="610524"/>
                  </a:lnTo>
                  <a:lnTo>
                    <a:pt x="2853528" y="611983"/>
                  </a:lnTo>
                  <a:lnTo>
                    <a:pt x="2852235" y="613536"/>
                  </a:lnTo>
                  <a:lnTo>
                    <a:pt x="2851437" y="615672"/>
                  </a:lnTo>
                  <a:lnTo>
                    <a:pt x="2851078" y="618904"/>
                  </a:lnTo>
                  <a:lnTo>
                    <a:pt x="2862694" y="621895"/>
                  </a:lnTo>
                  <a:lnTo>
                    <a:pt x="2859611" y="614618"/>
                  </a:lnTo>
                  <a:lnTo>
                    <a:pt x="2863194" y="600368"/>
                  </a:lnTo>
                  <a:lnTo>
                    <a:pt x="2861822" y="585176"/>
                  </a:lnTo>
                  <a:lnTo>
                    <a:pt x="2856698" y="575903"/>
                  </a:lnTo>
                  <a:lnTo>
                    <a:pt x="2849105" y="579538"/>
                  </a:lnTo>
                  <a:lnTo>
                    <a:pt x="2845908" y="570376"/>
                  </a:lnTo>
                  <a:lnTo>
                    <a:pt x="2841867" y="562886"/>
                  </a:lnTo>
                  <a:lnTo>
                    <a:pt x="2837007" y="557044"/>
                  </a:lnTo>
                  <a:lnTo>
                    <a:pt x="2831475" y="553050"/>
                  </a:lnTo>
                  <a:lnTo>
                    <a:pt x="2824766" y="551767"/>
                  </a:lnTo>
                  <a:lnTo>
                    <a:pt x="2818153" y="553553"/>
                  </a:lnTo>
                  <a:lnTo>
                    <a:pt x="2814928" y="558088"/>
                  </a:lnTo>
                  <a:lnTo>
                    <a:pt x="2818279" y="565077"/>
                  </a:lnTo>
                  <a:lnTo>
                    <a:pt x="2818486" y="569330"/>
                  </a:lnTo>
                  <a:lnTo>
                    <a:pt x="2815698" y="571071"/>
                  </a:lnTo>
                  <a:lnTo>
                    <a:pt x="2812837" y="574726"/>
                  </a:lnTo>
                  <a:lnTo>
                    <a:pt x="2810595" y="579281"/>
                  </a:lnTo>
                  <a:lnTo>
                    <a:pt x="2809818" y="583581"/>
                  </a:lnTo>
                  <a:lnTo>
                    <a:pt x="2807827" y="584887"/>
                  </a:lnTo>
                  <a:lnTo>
                    <a:pt x="2796320" y="589903"/>
                  </a:lnTo>
                  <a:lnTo>
                    <a:pt x="2796663" y="582200"/>
                  </a:lnTo>
                  <a:lnTo>
                    <a:pt x="2798948" y="577341"/>
                  </a:lnTo>
                  <a:lnTo>
                    <a:pt x="2801463" y="573844"/>
                  </a:lnTo>
                  <a:lnTo>
                    <a:pt x="2802213" y="570105"/>
                  </a:lnTo>
                  <a:lnTo>
                    <a:pt x="2800130" y="563215"/>
                  </a:lnTo>
                  <a:lnTo>
                    <a:pt x="2797581" y="562567"/>
                  </a:lnTo>
                  <a:lnTo>
                    <a:pt x="2794789" y="564795"/>
                  </a:lnTo>
                  <a:lnTo>
                    <a:pt x="2784288" y="570107"/>
                  </a:lnTo>
                  <a:lnTo>
                    <a:pt x="2779659" y="576961"/>
                  </a:lnTo>
                  <a:lnTo>
                    <a:pt x="2775153" y="581851"/>
                  </a:lnTo>
                  <a:lnTo>
                    <a:pt x="2768282" y="579511"/>
                  </a:lnTo>
                  <a:lnTo>
                    <a:pt x="2770440" y="568326"/>
                  </a:lnTo>
                  <a:lnTo>
                    <a:pt x="2778669" y="549080"/>
                  </a:lnTo>
                  <a:lnTo>
                    <a:pt x="2779871" y="534046"/>
                  </a:lnTo>
                  <a:lnTo>
                    <a:pt x="2776511" y="525398"/>
                  </a:lnTo>
                  <a:lnTo>
                    <a:pt x="2762156" y="511595"/>
                  </a:lnTo>
                  <a:lnTo>
                    <a:pt x="2757717" y="505369"/>
                  </a:lnTo>
                  <a:lnTo>
                    <a:pt x="2760520" y="498767"/>
                  </a:lnTo>
                  <a:lnTo>
                    <a:pt x="2765409" y="493069"/>
                  </a:lnTo>
                  <a:close/>
                  <a:moveTo>
                    <a:pt x="1874377" y="310754"/>
                  </a:moveTo>
                  <a:lnTo>
                    <a:pt x="1902819" y="322752"/>
                  </a:lnTo>
                  <a:lnTo>
                    <a:pt x="1911388" y="329988"/>
                  </a:lnTo>
                  <a:lnTo>
                    <a:pt x="1914050" y="333448"/>
                  </a:lnTo>
                  <a:lnTo>
                    <a:pt x="1919352" y="343019"/>
                  </a:lnTo>
                  <a:lnTo>
                    <a:pt x="1939285" y="379892"/>
                  </a:lnTo>
                  <a:lnTo>
                    <a:pt x="1897353" y="373289"/>
                  </a:lnTo>
                  <a:lnTo>
                    <a:pt x="1891295" y="376840"/>
                  </a:lnTo>
                  <a:lnTo>
                    <a:pt x="1892809" y="379152"/>
                  </a:lnTo>
                  <a:lnTo>
                    <a:pt x="1894282" y="380160"/>
                  </a:lnTo>
                  <a:lnTo>
                    <a:pt x="1880908" y="381176"/>
                  </a:lnTo>
                  <a:lnTo>
                    <a:pt x="1872169" y="379793"/>
                  </a:lnTo>
                  <a:lnTo>
                    <a:pt x="1868359" y="375107"/>
                  </a:lnTo>
                  <a:lnTo>
                    <a:pt x="1868901" y="363471"/>
                  </a:lnTo>
                  <a:lnTo>
                    <a:pt x="1867316" y="359019"/>
                  </a:lnTo>
                  <a:lnTo>
                    <a:pt x="1862535" y="357270"/>
                  </a:lnTo>
                  <a:lnTo>
                    <a:pt x="1853818" y="357067"/>
                  </a:lnTo>
                  <a:lnTo>
                    <a:pt x="1850255" y="358238"/>
                  </a:lnTo>
                  <a:lnTo>
                    <a:pt x="1847793" y="361654"/>
                  </a:lnTo>
                  <a:lnTo>
                    <a:pt x="1845330" y="361674"/>
                  </a:lnTo>
                  <a:lnTo>
                    <a:pt x="1844185" y="357496"/>
                  </a:lnTo>
                  <a:lnTo>
                    <a:pt x="1843029" y="355133"/>
                  </a:lnTo>
                  <a:lnTo>
                    <a:pt x="1841242" y="355056"/>
                  </a:lnTo>
                  <a:lnTo>
                    <a:pt x="1837311" y="357551"/>
                  </a:lnTo>
                  <a:lnTo>
                    <a:pt x="1836327" y="349673"/>
                  </a:lnTo>
                  <a:lnTo>
                    <a:pt x="1845441" y="326501"/>
                  </a:lnTo>
                  <a:lnTo>
                    <a:pt x="1858356" y="313621"/>
                  </a:lnTo>
                  <a:close/>
                  <a:moveTo>
                    <a:pt x="1143376" y="309700"/>
                  </a:moveTo>
                  <a:lnTo>
                    <a:pt x="1157882" y="313886"/>
                  </a:lnTo>
                  <a:lnTo>
                    <a:pt x="1156327" y="314552"/>
                  </a:lnTo>
                  <a:lnTo>
                    <a:pt x="1155561" y="316258"/>
                  </a:lnTo>
                  <a:lnTo>
                    <a:pt x="1155346" y="318812"/>
                  </a:lnTo>
                  <a:lnTo>
                    <a:pt x="1155631" y="321982"/>
                  </a:lnTo>
                  <a:lnTo>
                    <a:pt x="1149399" y="327764"/>
                  </a:lnTo>
                  <a:lnTo>
                    <a:pt x="1145032" y="334723"/>
                  </a:lnTo>
                  <a:lnTo>
                    <a:pt x="1140081" y="341065"/>
                  </a:lnTo>
                  <a:lnTo>
                    <a:pt x="1132231" y="344923"/>
                  </a:lnTo>
                  <a:lnTo>
                    <a:pt x="1117761" y="345727"/>
                  </a:lnTo>
                  <a:lnTo>
                    <a:pt x="1110973" y="343089"/>
                  </a:lnTo>
                  <a:lnTo>
                    <a:pt x="1107441" y="336564"/>
                  </a:lnTo>
                  <a:lnTo>
                    <a:pt x="1111109" y="334692"/>
                  </a:lnTo>
                  <a:lnTo>
                    <a:pt x="1111777" y="331474"/>
                  </a:lnTo>
                  <a:lnTo>
                    <a:pt x="1110343" y="327974"/>
                  </a:lnTo>
                  <a:lnTo>
                    <a:pt x="1107700" y="325241"/>
                  </a:lnTo>
                  <a:lnTo>
                    <a:pt x="1118442" y="315309"/>
                  </a:lnTo>
                  <a:lnTo>
                    <a:pt x="1130232" y="310190"/>
                  </a:lnTo>
                  <a:close/>
                  <a:moveTo>
                    <a:pt x="1070654" y="291995"/>
                  </a:moveTo>
                  <a:lnTo>
                    <a:pt x="1071177" y="298196"/>
                  </a:lnTo>
                  <a:lnTo>
                    <a:pt x="1068160" y="312130"/>
                  </a:lnTo>
                  <a:lnTo>
                    <a:pt x="1060184" y="324154"/>
                  </a:lnTo>
                  <a:lnTo>
                    <a:pt x="1050588" y="329363"/>
                  </a:lnTo>
                  <a:lnTo>
                    <a:pt x="1043130" y="329038"/>
                  </a:lnTo>
                  <a:lnTo>
                    <a:pt x="1039010" y="325165"/>
                  </a:lnTo>
                  <a:lnTo>
                    <a:pt x="1035818" y="316825"/>
                  </a:lnTo>
                  <a:lnTo>
                    <a:pt x="1038110" y="307669"/>
                  </a:lnTo>
                  <a:lnTo>
                    <a:pt x="1044224" y="303167"/>
                  </a:lnTo>
                  <a:lnTo>
                    <a:pt x="1046684" y="302066"/>
                  </a:lnTo>
                  <a:lnTo>
                    <a:pt x="1049073" y="300589"/>
                  </a:lnTo>
                  <a:close/>
                  <a:moveTo>
                    <a:pt x="2542678" y="255117"/>
                  </a:moveTo>
                  <a:lnTo>
                    <a:pt x="2546421" y="255606"/>
                  </a:lnTo>
                  <a:lnTo>
                    <a:pt x="2548597" y="258877"/>
                  </a:lnTo>
                  <a:lnTo>
                    <a:pt x="2548787" y="265225"/>
                  </a:lnTo>
                  <a:lnTo>
                    <a:pt x="2548574" y="264605"/>
                  </a:lnTo>
                  <a:lnTo>
                    <a:pt x="2547585" y="263454"/>
                  </a:lnTo>
                  <a:lnTo>
                    <a:pt x="2546259" y="263364"/>
                  </a:lnTo>
                  <a:lnTo>
                    <a:pt x="2546557" y="271175"/>
                  </a:lnTo>
                  <a:lnTo>
                    <a:pt x="2544481" y="271252"/>
                  </a:lnTo>
                  <a:lnTo>
                    <a:pt x="2544036" y="259584"/>
                  </a:lnTo>
                  <a:lnTo>
                    <a:pt x="2536176" y="266580"/>
                  </a:lnTo>
                  <a:lnTo>
                    <a:pt x="2534615" y="275996"/>
                  </a:lnTo>
                  <a:lnTo>
                    <a:pt x="2534708" y="287072"/>
                  </a:lnTo>
                  <a:lnTo>
                    <a:pt x="2531969" y="299045"/>
                  </a:lnTo>
                  <a:lnTo>
                    <a:pt x="2529659" y="302318"/>
                  </a:lnTo>
                  <a:lnTo>
                    <a:pt x="2525114" y="306604"/>
                  </a:lnTo>
                  <a:lnTo>
                    <a:pt x="2523279" y="311095"/>
                  </a:lnTo>
                  <a:lnTo>
                    <a:pt x="2522298" y="316717"/>
                  </a:lnTo>
                  <a:lnTo>
                    <a:pt x="2521888" y="322459"/>
                  </a:lnTo>
                  <a:lnTo>
                    <a:pt x="2521877" y="334586"/>
                  </a:lnTo>
                  <a:lnTo>
                    <a:pt x="2519606" y="334668"/>
                  </a:lnTo>
                  <a:lnTo>
                    <a:pt x="2519317" y="326857"/>
                  </a:lnTo>
                  <a:lnTo>
                    <a:pt x="2519778" y="313690"/>
                  </a:lnTo>
                  <a:lnTo>
                    <a:pt x="2528773" y="275791"/>
                  </a:lnTo>
                  <a:lnTo>
                    <a:pt x="2530469" y="261249"/>
                  </a:lnTo>
                  <a:lnTo>
                    <a:pt x="2532744" y="257161"/>
                  </a:lnTo>
                  <a:lnTo>
                    <a:pt x="2538106" y="255521"/>
                  </a:lnTo>
                  <a:close/>
                  <a:moveTo>
                    <a:pt x="2633038" y="204438"/>
                  </a:moveTo>
                  <a:lnTo>
                    <a:pt x="2641951" y="208844"/>
                  </a:lnTo>
                  <a:lnTo>
                    <a:pt x="2642101" y="212376"/>
                  </a:lnTo>
                  <a:lnTo>
                    <a:pt x="2637190" y="216678"/>
                  </a:lnTo>
                  <a:lnTo>
                    <a:pt x="2630523" y="220909"/>
                  </a:lnTo>
                  <a:lnTo>
                    <a:pt x="2624743" y="226453"/>
                  </a:lnTo>
                  <a:lnTo>
                    <a:pt x="2622469" y="234648"/>
                  </a:lnTo>
                  <a:lnTo>
                    <a:pt x="2623886" y="244742"/>
                  </a:lnTo>
                  <a:lnTo>
                    <a:pt x="2627052" y="252738"/>
                  </a:lnTo>
                  <a:lnTo>
                    <a:pt x="2631681" y="258859"/>
                  </a:lnTo>
                  <a:lnTo>
                    <a:pt x="2637458" y="263348"/>
                  </a:lnTo>
                  <a:lnTo>
                    <a:pt x="2651488" y="267494"/>
                  </a:lnTo>
                  <a:lnTo>
                    <a:pt x="2694065" y="257390"/>
                  </a:lnTo>
                  <a:lnTo>
                    <a:pt x="2708952" y="259999"/>
                  </a:lnTo>
                  <a:lnTo>
                    <a:pt x="2719457" y="270663"/>
                  </a:lnTo>
                  <a:lnTo>
                    <a:pt x="2722313" y="285277"/>
                  </a:lnTo>
                  <a:lnTo>
                    <a:pt x="2714278" y="299490"/>
                  </a:lnTo>
                  <a:lnTo>
                    <a:pt x="2700006" y="310014"/>
                  </a:lnTo>
                  <a:lnTo>
                    <a:pt x="2693029" y="317443"/>
                  </a:lnTo>
                  <a:lnTo>
                    <a:pt x="2690291" y="325944"/>
                  </a:lnTo>
                  <a:lnTo>
                    <a:pt x="2691932" y="335492"/>
                  </a:lnTo>
                  <a:lnTo>
                    <a:pt x="2695295" y="345358"/>
                  </a:lnTo>
                  <a:lnTo>
                    <a:pt x="2699406" y="353702"/>
                  </a:lnTo>
                  <a:lnTo>
                    <a:pt x="2703096" y="358620"/>
                  </a:lnTo>
                  <a:lnTo>
                    <a:pt x="2710077" y="361899"/>
                  </a:lnTo>
                  <a:lnTo>
                    <a:pt x="2726005" y="365036"/>
                  </a:lnTo>
                  <a:lnTo>
                    <a:pt x="2733164" y="369724"/>
                  </a:lnTo>
                  <a:lnTo>
                    <a:pt x="2742770" y="385592"/>
                  </a:lnTo>
                  <a:lnTo>
                    <a:pt x="2748808" y="392818"/>
                  </a:lnTo>
                  <a:lnTo>
                    <a:pt x="2757115" y="395629"/>
                  </a:lnTo>
                  <a:lnTo>
                    <a:pt x="2752819" y="399039"/>
                  </a:lnTo>
                  <a:lnTo>
                    <a:pt x="2748733" y="404654"/>
                  </a:lnTo>
                  <a:lnTo>
                    <a:pt x="2745768" y="412216"/>
                  </a:lnTo>
                  <a:lnTo>
                    <a:pt x="2744897" y="421596"/>
                  </a:lnTo>
                  <a:lnTo>
                    <a:pt x="2745316" y="430660"/>
                  </a:lnTo>
                  <a:lnTo>
                    <a:pt x="2744449" y="434284"/>
                  </a:lnTo>
                  <a:lnTo>
                    <a:pt x="2740958" y="434093"/>
                  </a:lnTo>
                  <a:lnTo>
                    <a:pt x="2733564" y="431839"/>
                  </a:lnTo>
                  <a:lnTo>
                    <a:pt x="2737473" y="431664"/>
                  </a:lnTo>
                  <a:lnTo>
                    <a:pt x="2740488" y="429782"/>
                  </a:lnTo>
                  <a:lnTo>
                    <a:pt x="2741669" y="425886"/>
                  </a:lnTo>
                  <a:lnTo>
                    <a:pt x="2740031" y="419859"/>
                  </a:lnTo>
                  <a:lnTo>
                    <a:pt x="2737752" y="419962"/>
                  </a:lnTo>
                  <a:lnTo>
                    <a:pt x="2734503" y="423833"/>
                  </a:lnTo>
                  <a:lnTo>
                    <a:pt x="2729463" y="426014"/>
                  </a:lnTo>
                  <a:lnTo>
                    <a:pt x="2724092" y="426323"/>
                  </a:lnTo>
                  <a:lnTo>
                    <a:pt x="2719936" y="424621"/>
                  </a:lnTo>
                  <a:lnTo>
                    <a:pt x="2719762" y="420764"/>
                  </a:lnTo>
                  <a:lnTo>
                    <a:pt x="2731891" y="414867"/>
                  </a:lnTo>
                  <a:lnTo>
                    <a:pt x="2736830" y="410547"/>
                  </a:lnTo>
                  <a:lnTo>
                    <a:pt x="2739297" y="403914"/>
                  </a:lnTo>
                  <a:lnTo>
                    <a:pt x="2722024" y="405874"/>
                  </a:lnTo>
                  <a:lnTo>
                    <a:pt x="2714405" y="408656"/>
                  </a:lnTo>
                  <a:lnTo>
                    <a:pt x="2708016" y="413456"/>
                  </a:lnTo>
                  <a:lnTo>
                    <a:pt x="2725818" y="399676"/>
                  </a:lnTo>
                  <a:lnTo>
                    <a:pt x="2731960" y="396768"/>
                  </a:lnTo>
                  <a:lnTo>
                    <a:pt x="2731782" y="392864"/>
                  </a:lnTo>
                  <a:lnTo>
                    <a:pt x="2722798" y="392404"/>
                  </a:lnTo>
                  <a:lnTo>
                    <a:pt x="2718158" y="393075"/>
                  </a:lnTo>
                  <a:lnTo>
                    <a:pt x="2715011" y="395565"/>
                  </a:lnTo>
                  <a:lnTo>
                    <a:pt x="2710748" y="401040"/>
                  </a:lnTo>
                  <a:lnTo>
                    <a:pt x="2707870" y="399861"/>
                  </a:lnTo>
                  <a:lnTo>
                    <a:pt x="2705126" y="396208"/>
                  </a:lnTo>
                  <a:lnTo>
                    <a:pt x="2701262" y="394211"/>
                  </a:lnTo>
                  <a:lnTo>
                    <a:pt x="2668253" y="399537"/>
                  </a:lnTo>
                  <a:lnTo>
                    <a:pt x="2662451" y="403577"/>
                  </a:lnTo>
                  <a:lnTo>
                    <a:pt x="2645482" y="419929"/>
                  </a:lnTo>
                  <a:lnTo>
                    <a:pt x="2642014" y="426033"/>
                  </a:lnTo>
                  <a:lnTo>
                    <a:pt x="2638497" y="434930"/>
                  </a:lnTo>
                  <a:lnTo>
                    <a:pt x="2630395" y="436984"/>
                  </a:lnTo>
                  <a:lnTo>
                    <a:pt x="2623222" y="441137"/>
                  </a:lnTo>
                  <a:lnTo>
                    <a:pt x="2622544" y="456462"/>
                  </a:lnTo>
                  <a:lnTo>
                    <a:pt x="2626949" y="452373"/>
                  </a:lnTo>
                  <a:lnTo>
                    <a:pt x="2626911" y="449465"/>
                  </a:lnTo>
                  <a:lnTo>
                    <a:pt x="2626174" y="448750"/>
                  </a:lnTo>
                  <a:lnTo>
                    <a:pt x="2625249" y="448740"/>
                  </a:lnTo>
                  <a:lnTo>
                    <a:pt x="2624682" y="448204"/>
                  </a:lnTo>
                  <a:lnTo>
                    <a:pt x="2640513" y="444767"/>
                  </a:lnTo>
                  <a:lnTo>
                    <a:pt x="2642838" y="445720"/>
                  </a:lnTo>
                  <a:lnTo>
                    <a:pt x="2645830" y="458660"/>
                  </a:lnTo>
                  <a:lnTo>
                    <a:pt x="2645402" y="464685"/>
                  </a:lnTo>
                  <a:lnTo>
                    <a:pt x="2640236" y="467481"/>
                  </a:lnTo>
                  <a:lnTo>
                    <a:pt x="2630630" y="466359"/>
                  </a:lnTo>
                  <a:lnTo>
                    <a:pt x="2619900" y="463019"/>
                  </a:lnTo>
                  <a:lnTo>
                    <a:pt x="2607732" y="455679"/>
                  </a:lnTo>
                  <a:lnTo>
                    <a:pt x="2610273" y="452551"/>
                  </a:lnTo>
                  <a:lnTo>
                    <a:pt x="2611793" y="445739"/>
                  </a:lnTo>
                  <a:lnTo>
                    <a:pt x="2614887" y="436861"/>
                  </a:lnTo>
                  <a:lnTo>
                    <a:pt x="2610118" y="439984"/>
                  </a:lnTo>
                  <a:lnTo>
                    <a:pt x="2608010" y="442351"/>
                  </a:lnTo>
                  <a:lnTo>
                    <a:pt x="2606093" y="445406"/>
                  </a:lnTo>
                  <a:lnTo>
                    <a:pt x="2607488" y="446934"/>
                  </a:lnTo>
                  <a:lnTo>
                    <a:pt x="2608517" y="448849"/>
                  </a:lnTo>
                  <a:lnTo>
                    <a:pt x="2601809" y="448485"/>
                  </a:lnTo>
                  <a:lnTo>
                    <a:pt x="2598333" y="449343"/>
                  </a:lnTo>
                  <a:lnTo>
                    <a:pt x="2595970" y="451486"/>
                  </a:lnTo>
                  <a:lnTo>
                    <a:pt x="2593044" y="453182"/>
                  </a:lnTo>
                  <a:lnTo>
                    <a:pt x="2589639" y="451055"/>
                  </a:lnTo>
                  <a:lnTo>
                    <a:pt x="2586437" y="447850"/>
                  </a:lnTo>
                  <a:lnTo>
                    <a:pt x="2584253" y="446259"/>
                  </a:lnTo>
                  <a:lnTo>
                    <a:pt x="2579326" y="445516"/>
                  </a:lnTo>
                  <a:lnTo>
                    <a:pt x="2573320" y="442882"/>
                  </a:lnTo>
                  <a:lnTo>
                    <a:pt x="2569490" y="438117"/>
                  </a:lnTo>
                  <a:lnTo>
                    <a:pt x="2571080" y="430745"/>
                  </a:lnTo>
                  <a:lnTo>
                    <a:pt x="2566164" y="429465"/>
                  </a:lnTo>
                  <a:lnTo>
                    <a:pt x="2556149" y="434871"/>
                  </a:lnTo>
                  <a:lnTo>
                    <a:pt x="2552825" y="435392"/>
                  </a:lnTo>
                  <a:lnTo>
                    <a:pt x="2550376" y="431059"/>
                  </a:lnTo>
                  <a:lnTo>
                    <a:pt x="2552265" y="427124"/>
                  </a:lnTo>
                  <a:lnTo>
                    <a:pt x="2556652" y="425283"/>
                  </a:lnTo>
                  <a:lnTo>
                    <a:pt x="2561810" y="427233"/>
                  </a:lnTo>
                  <a:lnTo>
                    <a:pt x="2561672" y="423652"/>
                  </a:lnTo>
                  <a:lnTo>
                    <a:pt x="2540392" y="408497"/>
                  </a:lnTo>
                  <a:lnTo>
                    <a:pt x="2544511" y="396053"/>
                  </a:lnTo>
                  <a:lnTo>
                    <a:pt x="2550686" y="385697"/>
                  </a:lnTo>
                  <a:lnTo>
                    <a:pt x="2558992" y="381544"/>
                  </a:lnTo>
                  <a:lnTo>
                    <a:pt x="2569412" y="387854"/>
                  </a:lnTo>
                  <a:lnTo>
                    <a:pt x="2571536" y="383862"/>
                  </a:lnTo>
                  <a:lnTo>
                    <a:pt x="2575558" y="387480"/>
                  </a:lnTo>
                  <a:lnTo>
                    <a:pt x="2580131" y="386466"/>
                  </a:lnTo>
                  <a:lnTo>
                    <a:pt x="2589750" y="379273"/>
                  </a:lnTo>
                  <a:lnTo>
                    <a:pt x="2584499" y="378894"/>
                  </a:lnTo>
                  <a:lnTo>
                    <a:pt x="2580393" y="375211"/>
                  </a:lnTo>
                  <a:lnTo>
                    <a:pt x="2578549" y="369695"/>
                  </a:lnTo>
                  <a:lnTo>
                    <a:pt x="2579858" y="363685"/>
                  </a:lnTo>
                  <a:lnTo>
                    <a:pt x="2579716" y="360105"/>
                  </a:lnTo>
                  <a:lnTo>
                    <a:pt x="2575152" y="359837"/>
                  </a:lnTo>
                  <a:lnTo>
                    <a:pt x="2572581" y="357166"/>
                  </a:lnTo>
                  <a:lnTo>
                    <a:pt x="2570349" y="354154"/>
                  </a:lnTo>
                  <a:lnTo>
                    <a:pt x="2566909" y="352819"/>
                  </a:lnTo>
                  <a:lnTo>
                    <a:pt x="2552285" y="357282"/>
                  </a:lnTo>
                  <a:lnTo>
                    <a:pt x="2557591" y="345164"/>
                  </a:lnTo>
                  <a:lnTo>
                    <a:pt x="2559961" y="342001"/>
                  </a:lnTo>
                  <a:lnTo>
                    <a:pt x="2568853" y="339429"/>
                  </a:lnTo>
                  <a:lnTo>
                    <a:pt x="2578676" y="333720"/>
                  </a:lnTo>
                  <a:lnTo>
                    <a:pt x="2585440" y="332201"/>
                  </a:lnTo>
                  <a:lnTo>
                    <a:pt x="2585284" y="328296"/>
                  </a:lnTo>
                  <a:lnTo>
                    <a:pt x="2585685" y="328165"/>
                  </a:lnTo>
                  <a:lnTo>
                    <a:pt x="2587667" y="326946"/>
                  </a:lnTo>
                  <a:lnTo>
                    <a:pt x="2589643" y="324215"/>
                  </a:lnTo>
                  <a:lnTo>
                    <a:pt x="2580286" y="321016"/>
                  </a:lnTo>
                  <a:lnTo>
                    <a:pt x="2576154" y="318476"/>
                  </a:lnTo>
                  <a:lnTo>
                    <a:pt x="2573334" y="313510"/>
                  </a:lnTo>
                  <a:lnTo>
                    <a:pt x="2574416" y="312117"/>
                  </a:lnTo>
                  <a:lnTo>
                    <a:pt x="2575431" y="311101"/>
                  </a:lnTo>
                  <a:lnTo>
                    <a:pt x="2575926" y="309242"/>
                  </a:lnTo>
                  <a:lnTo>
                    <a:pt x="2575470" y="305232"/>
                  </a:lnTo>
                  <a:lnTo>
                    <a:pt x="2565846" y="309488"/>
                  </a:lnTo>
                  <a:lnTo>
                    <a:pt x="2559930" y="310389"/>
                  </a:lnTo>
                  <a:lnTo>
                    <a:pt x="2557210" y="307883"/>
                  </a:lnTo>
                  <a:lnTo>
                    <a:pt x="2556410" y="306098"/>
                  </a:lnTo>
                  <a:lnTo>
                    <a:pt x="2554854" y="305713"/>
                  </a:lnTo>
                  <a:lnTo>
                    <a:pt x="2553264" y="304446"/>
                  </a:lnTo>
                  <a:lnTo>
                    <a:pt x="2552366" y="300080"/>
                  </a:lnTo>
                  <a:lnTo>
                    <a:pt x="2551771" y="295144"/>
                  </a:lnTo>
                  <a:lnTo>
                    <a:pt x="2550416" y="292216"/>
                  </a:lnTo>
                  <a:lnTo>
                    <a:pt x="2548207" y="290995"/>
                  </a:lnTo>
                  <a:lnTo>
                    <a:pt x="2545239" y="291128"/>
                  </a:lnTo>
                  <a:lnTo>
                    <a:pt x="2552707" y="287147"/>
                  </a:lnTo>
                  <a:lnTo>
                    <a:pt x="2577949" y="282414"/>
                  </a:lnTo>
                  <a:lnTo>
                    <a:pt x="2583502" y="283456"/>
                  </a:lnTo>
                  <a:lnTo>
                    <a:pt x="2585419" y="286804"/>
                  </a:lnTo>
                  <a:lnTo>
                    <a:pt x="2589340" y="288211"/>
                  </a:lnTo>
                  <a:lnTo>
                    <a:pt x="2593344" y="290988"/>
                  </a:lnTo>
                  <a:lnTo>
                    <a:pt x="2595427" y="298425"/>
                  </a:lnTo>
                  <a:lnTo>
                    <a:pt x="2596994" y="302439"/>
                  </a:lnTo>
                  <a:lnTo>
                    <a:pt x="2599446" y="300201"/>
                  </a:lnTo>
                  <a:lnTo>
                    <a:pt x="2600424" y="293642"/>
                  </a:lnTo>
                  <a:lnTo>
                    <a:pt x="2597340" y="284870"/>
                  </a:lnTo>
                  <a:lnTo>
                    <a:pt x="2601847" y="278057"/>
                  </a:lnTo>
                  <a:lnTo>
                    <a:pt x="2607630" y="271471"/>
                  </a:lnTo>
                  <a:lnTo>
                    <a:pt x="2613689" y="266433"/>
                  </a:lnTo>
                  <a:lnTo>
                    <a:pt x="2619182" y="264093"/>
                  </a:lnTo>
                  <a:lnTo>
                    <a:pt x="2615968" y="275886"/>
                  </a:lnTo>
                  <a:lnTo>
                    <a:pt x="2613693" y="281007"/>
                  </a:lnTo>
                  <a:lnTo>
                    <a:pt x="2610938" y="284330"/>
                  </a:lnTo>
                  <a:lnTo>
                    <a:pt x="2613040" y="284176"/>
                  </a:lnTo>
                  <a:lnTo>
                    <a:pt x="2614862" y="284452"/>
                  </a:lnTo>
                  <a:lnTo>
                    <a:pt x="2616508" y="285713"/>
                  </a:lnTo>
                  <a:lnTo>
                    <a:pt x="2618101" y="288303"/>
                  </a:lnTo>
                  <a:lnTo>
                    <a:pt x="2616540" y="291090"/>
                  </a:lnTo>
                  <a:lnTo>
                    <a:pt x="2613830" y="299489"/>
                  </a:lnTo>
                  <a:lnTo>
                    <a:pt x="2618621" y="299598"/>
                  </a:lnTo>
                  <a:lnTo>
                    <a:pt x="2622396" y="298048"/>
                  </a:lnTo>
                  <a:lnTo>
                    <a:pt x="2625216" y="294326"/>
                  </a:lnTo>
                  <a:lnTo>
                    <a:pt x="2626952" y="287945"/>
                  </a:lnTo>
                  <a:lnTo>
                    <a:pt x="2624111" y="287222"/>
                  </a:lnTo>
                  <a:lnTo>
                    <a:pt x="2620847" y="284770"/>
                  </a:lnTo>
                  <a:lnTo>
                    <a:pt x="2617926" y="284050"/>
                  </a:lnTo>
                  <a:lnTo>
                    <a:pt x="2617765" y="280145"/>
                  </a:lnTo>
                  <a:lnTo>
                    <a:pt x="2622093" y="275709"/>
                  </a:lnTo>
                  <a:lnTo>
                    <a:pt x="2626106" y="283208"/>
                  </a:lnTo>
                  <a:lnTo>
                    <a:pt x="2632271" y="290406"/>
                  </a:lnTo>
                  <a:lnTo>
                    <a:pt x="2636512" y="298056"/>
                  </a:lnTo>
                  <a:lnTo>
                    <a:pt x="2634742" y="306790"/>
                  </a:lnTo>
                  <a:lnTo>
                    <a:pt x="2641706" y="316049"/>
                  </a:lnTo>
                  <a:lnTo>
                    <a:pt x="2650100" y="318706"/>
                  </a:lnTo>
                  <a:lnTo>
                    <a:pt x="2667184" y="317549"/>
                  </a:lnTo>
                  <a:lnTo>
                    <a:pt x="2664540" y="313375"/>
                  </a:lnTo>
                  <a:lnTo>
                    <a:pt x="2667401" y="305686"/>
                  </a:lnTo>
                  <a:lnTo>
                    <a:pt x="2668919" y="303247"/>
                  </a:lnTo>
                  <a:lnTo>
                    <a:pt x="2671028" y="301365"/>
                  </a:lnTo>
                  <a:lnTo>
                    <a:pt x="2670844" y="297136"/>
                  </a:lnTo>
                  <a:lnTo>
                    <a:pt x="2667909" y="289319"/>
                  </a:lnTo>
                  <a:lnTo>
                    <a:pt x="2665926" y="285329"/>
                  </a:lnTo>
                  <a:lnTo>
                    <a:pt x="2663195" y="282183"/>
                  </a:lnTo>
                  <a:lnTo>
                    <a:pt x="2663026" y="278279"/>
                  </a:lnTo>
                  <a:lnTo>
                    <a:pt x="2664906" y="276756"/>
                  </a:lnTo>
                  <a:lnTo>
                    <a:pt x="2665933" y="275502"/>
                  </a:lnTo>
                  <a:lnTo>
                    <a:pt x="2667239" y="274468"/>
                  </a:lnTo>
                  <a:lnTo>
                    <a:pt x="2669828" y="273730"/>
                  </a:lnTo>
                  <a:lnTo>
                    <a:pt x="2669675" y="270222"/>
                  </a:lnTo>
                  <a:lnTo>
                    <a:pt x="2665560" y="270628"/>
                  </a:lnTo>
                  <a:lnTo>
                    <a:pt x="2662997" y="273205"/>
                  </a:lnTo>
                  <a:lnTo>
                    <a:pt x="2661024" y="276337"/>
                  </a:lnTo>
                  <a:lnTo>
                    <a:pt x="2658684" y="278461"/>
                  </a:lnTo>
                  <a:lnTo>
                    <a:pt x="2655123" y="279239"/>
                  </a:lnTo>
                  <a:lnTo>
                    <a:pt x="2643714" y="279085"/>
                  </a:lnTo>
                  <a:lnTo>
                    <a:pt x="2641857" y="277346"/>
                  </a:lnTo>
                  <a:lnTo>
                    <a:pt x="2639906" y="273375"/>
                  </a:lnTo>
                  <a:lnTo>
                    <a:pt x="2637471" y="269424"/>
                  </a:lnTo>
                  <a:lnTo>
                    <a:pt x="2634240" y="267741"/>
                  </a:lnTo>
                  <a:lnTo>
                    <a:pt x="2629208" y="266877"/>
                  </a:lnTo>
                  <a:lnTo>
                    <a:pt x="2627041" y="264123"/>
                  </a:lnTo>
                  <a:lnTo>
                    <a:pt x="2625754" y="260452"/>
                  </a:lnTo>
                  <a:lnTo>
                    <a:pt x="2623376" y="256497"/>
                  </a:lnTo>
                  <a:lnTo>
                    <a:pt x="2619287" y="250957"/>
                  </a:lnTo>
                  <a:lnTo>
                    <a:pt x="2618464" y="248685"/>
                  </a:lnTo>
                  <a:lnTo>
                    <a:pt x="2614172" y="252584"/>
                  </a:lnTo>
                  <a:lnTo>
                    <a:pt x="2611699" y="255431"/>
                  </a:lnTo>
                  <a:lnTo>
                    <a:pt x="2606666" y="263058"/>
                  </a:lnTo>
                  <a:lnTo>
                    <a:pt x="2599093" y="268086"/>
                  </a:lnTo>
                  <a:lnTo>
                    <a:pt x="2593706" y="274467"/>
                  </a:lnTo>
                  <a:lnTo>
                    <a:pt x="2587898" y="279188"/>
                  </a:lnTo>
                  <a:lnTo>
                    <a:pt x="2581179" y="277330"/>
                  </a:lnTo>
                  <a:lnTo>
                    <a:pt x="2579751" y="270611"/>
                  </a:lnTo>
                  <a:lnTo>
                    <a:pt x="2581678" y="259990"/>
                  </a:lnTo>
                  <a:lnTo>
                    <a:pt x="2585606" y="250177"/>
                  </a:lnTo>
                  <a:lnTo>
                    <a:pt x="2590094" y="245717"/>
                  </a:lnTo>
                  <a:lnTo>
                    <a:pt x="2590994" y="243262"/>
                  </a:lnTo>
                  <a:lnTo>
                    <a:pt x="2592204" y="237812"/>
                  </a:lnTo>
                  <a:lnTo>
                    <a:pt x="2592717" y="232460"/>
                  </a:lnTo>
                  <a:lnTo>
                    <a:pt x="2591650" y="230057"/>
                  </a:lnTo>
                  <a:lnTo>
                    <a:pt x="2577025" y="234493"/>
                  </a:lnTo>
                  <a:lnTo>
                    <a:pt x="2572312" y="238073"/>
                  </a:lnTo>
                  <a:lnTo>
                    <a:pt x="2570160" y="237527"/>
                  </a:lnTo>
                  <a:lnTo>
                    <a:pt x="2570088" y="230895"/>
                  </a:lnTo>
                  <a:lnTo>
                    <a:pt x="2571794" y="226966"/>
                  </a:lnTo>
                  <a:lnTo>
                    <a:pt x="2575142" y="223018"/>
                  </a:lnTo>
                  <a:lnTo>
                    <a:pt x="2579010" y="219983"/>
                  </a:lnTo>
                  <a:lnTo>
                    <a:pt x="2623821" y="204954"/>
                  </a:lnTo>
                  <a:close/>
                  <a:moveTo>
                    <a:pt x="960995" y="199762"/>
                  </a:moveTo>
                  <a:lnTo>
                    <a:pt x="961022" y="202507"/>
                  </a:lnTo>
                  <a:lnTo>
                    <a:pt x="960493" y="203120"/>
                  </a:lnTo>
                  <a:lnTo>
                    <a:pt x="959556" y="202953"/>
                  </a:lnTo>
                  <a:lnTo>
                    <a:pt x="958622" y="203603"/>
                  </a:lnTo>
                  <a:lnTo>
                    <a:pt x="954854" y="207264"/>
                  </a:lnTo>
                  <a:lnTo>
                    <a:pt x="951389" y="211515"/>
                  </a:lnTo>
                  <a:lnTo>
                    <a:pt x="967000" y="243215"/>
                  </a:lnTo>
                  <a:lnTo>
                    <a:pt x="973201" y="246927"/>
                  </a:lnTo>
                  <a:lnTo>
                    <a:pt x="968563" y="250706"/>
                  </a:lnTo>
                  <a:lnTo>
                    <a:pt x="957181" y="254477"/>
                  </a:lnTo>
                  <a:lnTo>
                    <a:pt x="949631" y="247138"/>
                  </a:lnTo>
                  <a:lnTo>
                    <a:pt x="943723" y="235564"/>
                  </a:lnTo>
                  <a:lnTo>
                    <a:pt x="937425" y="226395"/>
                  </a:lnTo>
                  <a:lnTo>
                    <a:pt x="947547" y="208588"/>
                  </a:lnTo>
                  <a:lnTo>
                    <a:pt x="953657" y="202225"/>
                  </a:lnTo>
                  <a:close/>
                  <a:moveTo>
                    <a:pt x="1006973" y="177250"/>
                  </a:moveTo>
                  <a:lnTo>
                    <a:pt x="1025315" y="178850"/>
                  </a:lnTo>
                  <a:lnTo>
                    <a:pt x="1032688" y="183647"/>
                  </a:lnTo>
                  <a:lnTo>
                    <a:pt x="1038306" y="194030"/>
                  </a:lnTo>
                  <a:lnTo>
                    <a:pt x="1038204" y="197936"/>
                  </a:lnTo>
                  <a:lnTo>
                    <a:pt x="1035342" y="202471"/>
                  </a:lnTo>
                  <a:lnTo>
                    <a:pt x="1031289" y="213348"/>
                  </a:lnTo>
                  <a:lnTo>
                    <a:pt x="1028442" y="217184"/>
                  </a:lnTo>
                  <a:lnTo>
                    <a:pt x="1023883" y="218532"/>
                  </a:lnTo>
                  <a:lnTo>
                    <a:pt x="1018305" y="217713"/>
                  </a:lnTo>
                  <a:lnTo>
                    <a:pt x="1013300" y="215626"/>
                  </a:lnTo>
                  <a:lnTo>
                    <a:pt x="1010513" y="213155"/>
                  </a:lnTo>
                  <a:lnTo>
                    <a:pt x="1001815" y="216204"/>
                  </a:lnTo>
                  <a:lnTo>
                    <a:pt x="991200" y="212613"/>
                  </a:lnTo>
                  <a:lnTo>
                    <a:pt x="972286" y="200082"/>
                  </a:lnTo>
                  <a:lnTo>
                    <a:pt x="979134" y="188288"/>
                  </a:lnTo>
                  <a:lnTo>
                    <a:pt x="986782" y="181240"/>
                  </a:lnTo>
                  <a:lnTo>
                    <a:pt x="995908" y="177883"/>
                  </a:lnTo>
                  <a:close/>
                  <a:moveTo>
                    <a:pt x="1116743" y="94462"/>
                  </a:moveTo>
                  <a:lnTo>
                    <a:pt x="1142919" y="99579"/>
                  </a:lnTo>
                  <a:lnTo>
                    <a:pt x="1168539" y="110743"/>
                  </a:lnTo>
                  <a:lnTo>
                    <a:pt x="1238048" y="128578"/>
                  </a:lnTo>
                  <a:lnTo>
                    <a:pt x="1243477" y="133575"/>
                  </a:lnTo>
                  <a:lnTo>
                    <a:pt x="1244876" y="139358"/>
                  </a:lnTo>
                  <a:lnTo>
                    <a:pt x="1245727" y="147350"/>
                  </a:lnTo>
                  <a:lnTo>
                    <a:pt x="1248029" y="154182"/>
                  </a:lnTo>
                  <a:lnTo>
                    <a:pt x="1253817" y="156642"/>
                  </a:lnTo>
                  <a:lnTo>
                    <a:pt x="1277877" y="157115"/>
                  </a:lnTo>
                  <a:lnTo>
                    <a:pt x="1282833" y="156275"/>
                  </a:lnTo>
                  <a:lnTo>
                    <a:pt x="1286088" y="152985"/>
                  </a:lnTo>
                  <a:lnTo>
                    <a:pt x="1290811" y="151756"/>
                  </a:lnTo>
                  <a:lnTo>
                    <a:pt x="1294472" y="148561"/>
                  </a:lnTo>
                  <a:lnTo>
                    <a:pt x="1300454" y="147290"/>
                  </a:lnTo>
                  <a:lnTo>
                    <a:pt x="1307006" y="153675"/>
                  </a:lnTo>
                  <a:lnTo>
                    <a:pt x="1312585" y="154404"/>
                  </a:lnTo>
                  <a:lnTo>
                    <a:pt x="1317482" y="152819"/>
                  </a:lnTo>
                  <a:lnTo>
                    <a:pt x="1317675" y="152669"/>
                  </a:lnTo>
                  <a:lnTo>
                    <a:pt x="1317678" y="152669"/>
                  </a:lnTo>
                  <a:lnTo>
                    <a:pt x="1322266" y="152754"/>
                  </a:lnTo>
                  <a:lnTo>
                    <a:pt x="1342037" y="143035"/>
                  </a:lnTo>
                  <a:lnTo>
                    <a:pt x="1348387" y="135299"/>
                  </a:lnTo>
                  <a:lnTo>
                    <a:pt x="1356470" y="132189"/>
                  </a:lnTo>
                  <a:lnTo>
                    <a:pt x="1360690" y="124774"/>
                  </a:lnTo>
                  <a:lnTo>
                    <a:pt x="1365020" y="121336"/>
                  </a:lnTo>
                  <a:lnTo>
                    <a:pt x="1365844" y="141931"/>
                  </a:lnTo>
                  <a:lnTo>
                    <a:pt x="1381734" y="148044"/>
                  </a:lnTo>
                  <a:lnTo>
                    <a:pt x="1401976" y="149331"/>
                  </a:lnTo>
                  <a:lnTo>
                    <a:pt x="1415625" y="155583"/>
                  </a:lnTo>
                  <a:lnTo>
                    <a:pt x="1421352" y="160034"/>
                  </a:lnTo>
                  <a:lnTo>
                    <a:pt x="1429879" y="163812"/>
                  </a:lnTo>
                  <a:lnTo>
                    <a:pt x="1437641" y="169463"/>
                  </a:lnTo>
                  <a:lnTo>
                    <a:pt x="1440991" y="179401"/>
                  </a:lnTo>
                  <a:lnTo>
                    <a:pt x="1444759" y="184760"/>
                  </a:lnTo>
                  <a:lnTo>
                    <a:pt x="1453396" y="183342"/>
                  </a:lnTo>
                  <a:lnTo>
                    <a:pt x="1468459" y="177668"/>
                  </a:lnTo>
                  <a:lnTo>
                    <a:pt x="1467261" y="165774"/>
                  </a:lnTo>
                  <a:lnTo>
                    <a:pt x="1475051" y="165295"/>
                  </a:lnTo>
                  <a:lnTo>
                    <a:pt x="1485716" y="172047"/>
                  </a:lnTo>
                  <a:lnTo>
                    <a:pt x="1493225" y="181747"/>
                  </a:lnTo>
                  <a:lnTo>
                    <a:pt x="1497614" y="201292"/>
                  </a:lnTo>
                  <a:lnTo>
                    <a:pt x="1499682" y="205862"/>
                  </a:lnTo>
                  <a:lnTo>
                    <a:pt x="1502641" y="210206"/>
                  </a:lnTo>
                  <a:lnTo>
                    <a:pt x="1508788" y="216941"/>
                  </a:lnTo>
                  <a:lnTo>
                    <a:pt x="1504517" y="220196"/>
                  </a:lnTo>
                  <a:lnTo>
                    <a:pt x="1500161" y="219611"/>
                  </a:lnTo>
                  <a:lnTo>
                    <a:pt x="1496083" y="217702"/>
                  </a:lnTo>
                  <a:lnTo>
                    <a:pt x="1492994" y="216845"/>
                  </a:lnTo>
                  <a:lnTo>
                    <a:pt x="1493174" y="218102"/>
                  </a:lnTo>
                  <a:lnTo>
                    <a:pt x="1484950" y="224561"/>
                  </a:lnTo>
                  <a:lnTo>
                    <a:pt x="1483899" y="224600"/>
                  </a:lnTo>
                  <a:lnTo>
                    <a:pt x="1481763" y="226051"/>
                  </a:lnTo>
                  <a:lnTo>
                    <a:pt x="1480337" y="225901"/>
                  </a:lnTo>
                  <a:lnTo>
                    <a:pt x="1479521" y="227130"/>
                  </a:lnTo>
                  <a:lnTo>
                    <a:pt x="1479322" y="232384"/>
                  </a:lnTo>
                  <a:lnTo>
                    <a:pt x="1484166" y="232744"/>
                  </a:lnTo>
                  <a:lnTo>
                    <a:pt x="1492825" y="230172"/>
                  </a:lnTo>
                  <a:lnTo>
                    <a:pt x="1501470" y="229737"/>
                  </a:lnTo>
                  <a:lnTo>
                    <a:pt x="1506410" y="236466"/>
                  </a:lnTo>
                  <a:lnTo>
                    <a:pt x="1509982" y="233416"/>
                  </a:lnTo>
                  <a:lnTo>
                    <a:pt x="1513754" y="233158"/>
                  </a:lnTo>
                  <a:lnTo>
                    <a:pt x="1515565" y="236657"/>
                  </a:lnTo>
                  <a:lnTo>
                    <a:pt x="1513149" y="244669"/>
                  </a:lnTo>
                  <a:lnTo>
                    <a:pt x="1514774" y="252611"/>
                  </a:lnTo>
                  <a:lnTo>
                    <a:pt x="1514926" y="263938"/>
                  </a:lnTo>
                  <a:lnTo>
                    <a:pt x="1512904" y="287583"/>
                  </a:lnTo>
                  <a:lnTo>
                    <a:pt x="1511172" y="297715"/>
                  </a:lnTo>
                  <a:lnTo>
                    <a:pt x="1508857" y="305773"/>
                  </a:lnTo>
                  <a:lnTo>
                    <a:pt x="1505631" y="312338"/>
                  </a:lnTo>
                  <a:lnTo>
                    <a:pt x="1501406" y="318407"/>
                  </a:lnTo>
                  <a:lnTo>
                    <a:pt x="1490639" y="328341"/>
                  </a:lnTo>
                  <a:lnTo>
                    <a:pt x="1477203" y="335717"/>
                  </a:lnTo>
                  <a:lnTo>
                    <a:pt x="1462781" y="340334"/>
                  </a:lnTo>
                  <a:lnTo>
                    <a:pt x="1448838" y="341781"/>
                  </a:lnTo>
                  <a:lnTo>
                    <a:pt x="1448806" y="345689"/>
                  </a:lnTo>
                  <a:lnTo>
                    <a:pt x="1463112" y="353339"/>
                  </a:lnTo>
                  <a:lnTo>
                    <a:pt x="1543463" y="334581"/>
                  </a:lnTo>
                  <a:lnTo>
                    <a:pt x="1549673" y="336840"/>
                  </a:lnTo>
                  <a:lnTo>
                    <a:pt x="1569708" y="354544"/>
                  </a:lnTo>
                  <a:lnTo>
                    <a:pt x="1563054" y="361175"/>
                  </a:lnTo>
                  <a:lnTo>
                    <a:pt x="1563004" y="367431"/>
                  </a:lnTo>
                  <a:lnTo>
                    <a:pt x="1565607" y="374443"/>
                  </a:lnTo>
                  <a:lnTo>
                    <a:pt x="1567336" y="383636"/>
                  </a:lnTo>
                  <a:lnTo>
                    <a:pt x="1565386" y="391284"/>
                  </a:lnTo>
                  <a:lnTo>
                    <a:pt x="1560643" y="398385"/>
                  </a:lnTo>
                  <a:lnTo>
                    <a:pt x="1554604" y="403479"/>
                  </a:lnTo>
                  <a:lnTo>
                    <a:pt x="1548848" y="405201"/>
                  </a:lnTo>
                  <a:lnTo>
                    <a:pt x="1549710" y="406485"/>
                  </a:lnTo>
                  <a:lnTo>
                    <a:pt x="1550846" y="407466"/>
                  </a:lnTo>
                  <a:lnTo>
                    <a:pt x="1551001" y="409257"/>
                  </a:lnTo>
                  <a:lnTo>
                    <a:pt x="1548815" y="413017"/>
                  </a:lnTo>
                  <a:lnTo>
                    <a:pt x="1552381" y="416917"/>
                  </a:lnTo>
                  <a:lnTo>
                    <a:pt x="1553366" y="421712"/>
                  </a:lnTo>
                  <a:lnTo>
                    <a:pt x="1552042" y="427104"/>
                  </a:lnTo>
                  <a:lnTo>
                    <a:pt x="1548734" y="432556"/>
                  </a:lnTo>
                  <a:lnTo>
                    <a:pt x="1556076" y="429863"/>
                  </a:lnTo>
                  <a:lnTo>
                    <a:pt x="1561639" y="423045"/>
                  </a:lnTo>
                  <a:lnTo>
                    <a:pt x="1569541" y="405276"/>
                  </a:lnTo>
                  <a:lnTo>
                    <a:pt x="1574020" y="386333"/>
                  </a:lnTo>
                  <a:lnTo>
                    <a:pt x="1576447" y="381549"/>
                  </a:lnTo>
                  <a:lnTo>
                    <a:pt x="1579786" y="379325"/>
                  </a:lnTo>
                  <a:lnTo>
                    <a:pt x="1592360" y="378007"/>
                  </a:lnTo>
                  <a:lnTo>
                    <a:pt x="1596916" y="375342"/>
                  </a:lnTo>
                  <a:lnTo>
                    <a:pt x="1599144" y="372254"/>
                  </a:lnTo>
                  <a:lnTo>
                    <a:pt x="1600856" y="369069"/>
                  </a:lnTo>
                  <a:lnTo>
                    <a:pt x="1603949" y="366004"/>
                  </a:lnTo>
                  <a:lnTo>
                    <a:pt x="1607769" y="364755"/>
                  </a:lnTo>
                  <a:lnTo>
                    <a:pt x="1621901" y="366030"/>
                  </a:lnTo>
                  <a:lnTo>
                    <a:pt x="1629209" y="369665"/>
                  </a:lnTo>
                  <a:lnTo>
                    <a:pt x="1649358" y="385885"/>
                  </a:lnTo>
                  <a:lnTo>
                    <a:pt x="1701930" y="409247"/>
                  </a:lnTo>
                  <a:lnTo>
                    <a:pt x="1731733" y="437285"/>
                  </a:lnTo>
                  <a:lnTo>
                    <a:pt x="1745462" y="440677"/>
                  </a:lnTo>
                  <a:lnTo>
                    <a:pt x="1760740" y="437795"/>
                  </a:lnTo>
                  <a:lnTo>
                    <a:pt x="1771947" y="430740"/>
                  </a:lnTo>
                  <a:lnTo>
                    <a:pt x="1790899" y="412792"/>
                  </a:lnTo>
                  <a:lnTo>
                    <a:pt x="1801840" y="405606"/>
                  </a:lnTo>
                  <a:lnTo>
                    <a:pt x="1813278" y="400670"/>
                  </a:lnTo>
                  <a:lnTo>
                    <a:pt x="1841069" y="396835"/>
                  </a:lnTo>
                  <a:lnTo>
                    <a:pt x="1841101" y="400718"/>
                  </a:lnTo>
                  <a:lnTo>
                    <a:pt x="1835111" y="401069"/>
                  </a:lnTo>
                  <a:lnTo>
                    <a:pt x="1826787" y="401226"/>
                  </a:lnTo>
                  <a:lnTo>
                    <a:pt x="1832583" y="403786"/>
                  </a:lnTo>
                  <a:lnTo>
                    <a:pt x="1838344" y="401835"/>
                  </a:lnTo>
                  <a:lnTo>
                    <a:pt x="1846200" y="407237"/>
                  </a:lnTo>
                  <a:lnTo>
                    <a:pt x="1869472" y="392589"/>
                  </a:lnTo>
                  <a:lnTo>
                    <a:pt x="1879947" y="396493"/>
                  </a:lnTo>
                  <a:lnTo>
                    <a:pt x="1867714" y="410540"/>
                  </a:lnTo>
                  <a:lnTo>
                    <a:pt x="1864211" y="416155"/>
                  </a:lnTo>
                  <a:lnTo>
                    <a:pt x="1862215" y="414522"/>
                  </a:lnTo>
                  <a:lnTo>
                    <a:pt x="1857122" y="412309"/>
                  </a:lnTo>
                  <a:lnTo>
                    <a:pt x="1860814" y="421629"/>
                  </a:lnTo>
                  <a:lnTo>
                    <a:pt x="1864088" y="444351"/>
                  </a:lnTo>
                  <a:lnTo>
                    <a:pt x="1866824" y="455143"/>
                  </a:lnTo>
                  <a:lnTo>
                    <a:pt x="1864416" y="462377"/>
                  </a:lnTo>
                  <a:lnTo>
                    <a:pt x="1864722" y="472099"/>
                  </a:lnTo>
                  <a:lnTo>
                    <a:pt x="1867132" y="488548"/>
                  </a:lnTo>
                  <a:lnTo>
                    <a:pt x="1865779" y="498331"/>
                  </a:lnTo>
                  <a:lnTo>
                    <a:pt x="1862613" y="503569"/>
                  </a:lnTo>
                  <a:lnTo>
                    <a:pt x="1859431" y="507202"/>
                  </a:lnTo>
                  <a:lnTo>
                    <a:pt x="1858004" y="512169"/>
                  </a:lnTo>
                  <a:lnTo>
                    <a:pt x="1819311" y="537877"/>
                  </a:lnTo>
                  <a:lnTo>
                    <a:pt x="1805980" y="555275"/>
                  </a:lnTo>
                  <a:lnTo>
                    <a:pt x="1800136" y="559129"/>
                  </a:lnTo>
                  <a:lnTo>
                    <a:pt x="1786597" y="563908"/>
                  </a:lnTo>
                  <a:lnTo>
                    <a:pt x="1783975" y="563831"/>
                  </a:lnTo>
                  <a:lnTo>
                    <a:pt x="1781150" y="566405"/>
                  </a:lnTo>
                  <a:lnTo>
                    <a:pt x="1778875" y="564788"/>
                  </a:lnTo>
                  <a:lnTo>
                    <a:pt x="1776486" y="562218"/>
                  </a:lnTo>
                  <a:lnTo>
                    <a:pt x="1773481" y="561933"/>
                  </a:lnTo>
                  <a:lnTo>
                    <a:pt x="1770842" y="563667"/>
                  </a:lnTo>
                  <a:lnTo>
                    <a:pt x="1769512" y="565185"/>
                  </a:lnTo>
                  <a:lnTo>
                    <a:pt x="1756662" y="585485"/>
                  </a:lnTo>
                  <a:lnTo>
                    <a:pt x="1753236" y="589339"/>
                  </a:lnTo>
                  <a:lnTo>
                    <a:pt x="1753251" y="592898"/>
                  </a:lnTo>
                  <a:lnTo>
                    <a:pt x="1757758" y="604045"/>
                  </a:lnTo>
                  <a:lnTo>
                    <a:pt x="1762693" y="612257"/>
                  </a:lnTo>
                  <a:lnTo>
                    <a:pt x="1769177" y="617600"/>
                  </a:lnTo>
                  <a:lnTo>
                    <a:pt x="1778360" y="620484"/>
                  </a:lnTo>
                  <a:lnTo>
                    <a:pt x="1791351" y="619063"/>
                  </a:lnTo>
                  <a:lnTo>
                    <a:pt x="1794698" y="620391"/>
                  </a:lnTo>
                  <a:lnTo>
                    <a:pt x="1797116" y="626308"/>
                  </a:lnTo>
                  <a:lnTo>
                    <a:pt x="1797487" y="633124"/>
                  </a:lnTo>
                  <a:lnTo>
                    <a:pt x="1798807" y="638372"/>
                  </a:lnTo>
                  <a:lnTo>
                    <a:pt x="1803773" y="639806"/>
                  </a:lnTo>
                  <a:lnTo>
                    <a:pt x="1805089" y="639892"/>
                  </a:lnTo>
                  <a:lnTo>
                    <a:pt x="1809007" y="640121"/>
                  </a:lnTo>
                  <a:lnTo>
                    <a:pt x="1810675" y="639761"/>
                  </a:lnTo>
                  <a:lnTo>
                    <a:pt x="1814952" y="636361"/>
                  </a:lnTo>
                  <a:lnTo>
                    <a:pt x="1824734" y="625914"/>
                  </a:lnTo>
                  <a:lnTo>
                    <a:pt x="1830274" y="623688"/>
                  </a:lnTo>
                  <a:lnTo>
                    <a:pt x="1836668" y="622290"/>
                  </a:lnTo>
                  <a:lnTo>
                    <a:pt x="1854484" y="612490"/>
                  </a:lnTo>
                  <a:lnTo>
                    <a:pt x="1895300" y="606667"/>
                  </a:lnTo>
                  <a:lnTo>
                    <a:pt x="1898266" y="607777"/>
                  </a:lnTo>
                  <a:lnTo>
                    <a:pt x="1900625" y="611009"/>
                  </a:lnTo>
                  <a:lnTo>
                    <a:pt x="1902899" y="619036"/>
                  </a:lnTo>
                  <a:lnTo>
                    <a:pt x="1905323" y="623013"/>
                  </a:lnTo>
                  <a:lnTo>
                    <a:pt x="1917321" y="626186"/>
                  </a:lnTo>
                  <a:lnTo>
                    <a:pt x="1919187" y="629051"/>
                  </a:lnTo>
                  <a:lnTo>
                    <a:pt x="1917773" y="642094"/>
                  </a:lnTo>
                  <a:lnTo>
                    <a:pt x="1918580" y="648042"/>
                  </a:lnTo>
                  <a:lnTo>
                    <a:pt x="1922882" y="650483"/>
                  </a:lnTo>
                  <a:lnTo>
                    <a:pt x="1932919" y="651044"/>
                  </a:lnTo>
                  <a:lnTo>
                    <a:pt x="1935706" y="650335"/>
                  </a:lnTo>
                  <a:lnTo>
                    <a:pt x="1949177" y="638447"/>
                  </a:lnTo>
                  <a:lnTo>
                    <a:pt x="1951774" y="640160"/>
                  </a:lnTo>
                  <a:lnTo>
                    <a:pt x="1955328" y="648212"/>
                  </a:lnTo>
                  <a:lnTo>
                    <a:pt x="1957435" y="650070"/>
                  </a:lnTo>
                  <a:lnTo>
                    <a:pt x="1971464" y="649889"/>
                  </a:lnTo>
                  <a:lnTo>
                    <a:pt x="1971652" y="651679"/>
                  </a:lnTo>
                  <a:lnTo>
                    <a:pt x="1984788" y="667856"/>
                  </a:lnTo>
                  <a:lnTo>
                    <a:pt x="1987362" y="669520"/>
                  </a:lnTo>
                  <a:lnTo>
                    <a:pt x="1991201" y="669467"/>
                  </a:lnTo>
                  <a:lnTo>
                    <a:pt x="1991553" y="663435"/>
                  </a:lnTo>
                  <a:lnTo>
                    <a:pt x="1994820" y="654200"/>
                  </a:lnTo>
                  <a:lnTo>
                    <a:pt x="1997258" y="642764"/>
                  </a:lnTo>
                  <a:lnTo>
                    <a:pt x="1995645" y="633573"/>
                  </a:lnTo>
                  <a:lnTo>
                    <a:pt x="1998076" y="629350"/>
                  </a:lnTo>
                  <a:lnTo>
                    <a:pt x="2001296" y="626746"/>
                  </a:lnTo>
                  <a:lnTo>
                    <a:pt x="2004105" y="626007"/>
                  </a:lnTo>
                  <a:lnTo>
                    <a:pt x="2003411" y="623458"/>
                  </a:lnTo>
                  <a:lnTo>
                    <a:pt x="2002494" y="617002"/>
                  </a:lnTo>
                  <a:lnTo>
                    <a:pt x="2001852" y="614313"/>
                  </a:lnTo>
                  <a:lnTo>
                    <a:pt x="2013165" y="602466"/>
                  </a:lnTo>
                  <a:lnTo>
                    <a:pt x="2013100" y="598210"/>
                  </a:lnTo>
                  <a:lnTo>
                    <a:pt x="2010803" y="598244"/>
                  </a:lnTo>
                  <a:lnTo>
                    <a:pt x="2010750" y="594685"/>
                  </a:lnTo>
                  <a:lnTo>
                    <a:pt x="2019389" y="598139"/>
                  </a:lnTo>
                  <a:lnTo>
                    <a:pt x="2022286" y="598071"/>
                  </a:lnTo>
                  <a:lnTo>
                    <a:pt x="2029014" y="592919"/>
                  </a:lnTo>
                  <a:lnTo>
                    <a:pt x="2034755" y="577635"/>
                  </a:lnTo>
                  <a:lnTo>
                    <a:pt x="2039210" y="574353"/>
                  </a:lnTo>
                  <a:lnTo>
                    <a:pt x="2041898" y="573356"/>
                  </a:lnTo>
                  <a:lnTo>
                    <a:pt x="2044069" y="570808"/>
                  </a:lnTo>
                  <a:lnTo>
                    <a:pt x="2045729" y="567152"/>
                  </a:lnTo>
                  <a:lnTo>
                    <a:pt x="2047133" y="562895"/>
                  </a:lnTo>
                  <a:lnTo>
                    <a:pt x="2047304" y="560052"/>
                  </a:lnTo>
                  <a:lnTo>
                    <a:pt x="2044759" y="558070"/>
                  </a:lnTo>
                  <a:lnTo>
                    <a:pt x="2044710" y="555139"/>
                  </a:lnTo>
                  <a:lnTo>
                    <a:pt x="2045726" y="552191"/>
                  </a:lnTo>
                  <a:lnTo>
                    <a:pt x="2047085" y="550214"/>
                  </a:lnTo>
                  <a:lnTo>
                    <a:pt x="2048314" y="548658"/>
                  </a:lnTo>
                  <a:lnTo>
                    <a:pt x="2056351" y="533472"/>
                  </a:lnTo>
                  <a:lnTo>
                    <a:pt x="2066882" y="525871"/>
                  </a:lnTo>
                  <a:lnTo>
                    <a:pt x="2079932" y="523758"/>
                  </a:lnTo>
                  <a:lnTo>
                    <a:pt x="2107993" y="528224"/>
                  </a:lnTo>
                  <a:lnTo>
                    <a:pt x="2187448" y="509375"/>
                  </a:lnTo>
                  <a:lnTo>
                    <a:pt x="2199818" y="501000"/>
                  </a:lnTo>
                  <a:lnTo>
                    <a:pt x="2201913" y="517333"/>
                  </a:lnTo>
                  <a:lnTo>
                    <a:pt x="2201028" y="533245"/>
                  </a:lnTo>
                  <a:lnTo>
                    <a:pt x="2202050" y="546743"/>
                  </a:lnTo>
                  <a:lnTo>
                    <a:pt x="2210097" y="555774"/>
                  </a:lnTo>
                  <a:lnTo>
                    <a:pt x="2206687" y="548917"/>
                  </a:lnTo>
                  <a:lnTo>
                    <a:pt x="2204677" y="534118"/>
                  </a:lnTo>
                  <a:lnTo>
                    <a:pt x="2202775" y="528598"/>
                  </a:lnTo>
                  <a:lnTo>
                    <a:pt x="2206108" y="521844"/>
                  </a:lnTo>
                  <a:lnTo>
                    <a:pt x="2215625" y="516133"/>
                  </a:lnTo>
                  <a:lnTo>
                    <a:pt x="2218301" y="508344"/>
                  </a:lnTo>
                  <a:lnTo>
                    <a:pt x="2214534" y="508061"/>
                  </a:lnTo>
                  <a:lnTo>
                    <a:pt x="2210954" y="508794"/>
                  </a:lnTo>
                  <a:lnTo>
                    <a:pt x="2207556" y="510339"/>
                  </a:lnTo>
                  <a:lnTo>
                    <a:pt x="2204501" y="512573"/>
                  </a:lnTo>
                  <a:lnTo>
                    <a:pt x="2206909" y="507166"/>
                  </a:lnTo>
                  <a:lnTo>
                    <a:pt x="2217909" y="491948"/>
                  </a:lnTo>
                  <a:lnTo>
                    <a:pt x="2224538" y="485648"/>
                  </a:lnTo>
                  <a:lnTo>
                    <a:pt x="2232155" y="472063"/>
                  </a:lnTo>
                  <a:lnTo>
                    <a:pt x="2236784" y="468879"/>
                  </a:lnTo>
                  <a:lnTo>
                    <a:pt x="2241130" y="467495"/>
                  </a:lnTo>
                  <a:lnTo>
                    <a:pt x="2265950" y="453075"/>
                  </a:lnTo>
                  <a:lnTo>
                    <a:pt x="2278330" y="442075"/>
                  </a:lnTo>
                  <a:lnTo>
                    <a:pt x="2283118" y="436134"/>
                  </a:lnTo>
                  <a:lnTo>
                    <a:pt x="2294509" y="412397"/>
                  </a:lnTo>
                  <a:lnTo>
                    <a:pt x="2313738" y="382764"/>
                  </a:lnTo>
                  <a:lnTo>
                    <a:pt x="2315750" y="377193"/>
                  </a:lnTo>
                  <a:lnTo>
                    <a:pt x="2328793" y="352883"/>
                  </a:lnTo>
                  <a:lnTo>
                    <a:pt x="2333635" y="337735"/>
                  </a:lnTo>
                  <a:lnTo>
                    <a:pt x="2337303" y="332674"/>
                  </a:lnTo>
                  <a:lnTo>
                    <a:pt x="2343987" y="329039"/>
                  </a:lnTo>
                  <a:lnTo>
                    <a:pt x="2344091" y="332549"/>
                  </a:lnTo>
                  <a:lnTo>
                    <a:pt x="2341820" y="332614"/>
                  </a:lnTo>
                  <a:lnTo>
                    <a:pt x="2349244" y="343874"/>
                  </a:lnTo>
                  <a:lnTo>
                    <a:pt x="2363759" y="349358"/>
                  </a:lnTo>
                  <a:lnTo>
                    <a:pt x="2439429" y="346997"/>
                  </a:lnTo>
                  <a:lnTo>
                    <a:pt x="2452107" y="352653"/>
                  </a:lnTo>
                  <a:lnTo>
                    <a:pt x="2459613" y="348003"/>
                  </a:lnTo>
                  <a:lnTo>
                    <a:pt x="2469246" y="350051"/>
                  </a:lnTo>
                  <a:lnTo>
                    <a:pt x="2473716" y="356277"/>
                  </a:lnTo>
                  <a:lnTo>
                    <a:pt x="2465727" y="364231"/>
                  </a:lnTo>
                  <a:lnTo>
                    <a:pt x="2457290" y="366376"/>
                  </a:lnTo>
                  <a:lnTo>
                    <a:pt x="2421559" y="364473"/>
                  </a:lnTo>
                  <a:lnTo>
                    <a:pt x="2407173" y="359553"/>
                  </a:lnTo>
                  <a:lnTo>
                    <a:pt x="2398365" y="358641"/>
                  </a:lnTo>
                  <a:lnTo>
                    <a:pt x="2395804" y="359886"/>
                  </a:lnTo>
                  <a:lnTo>
                    <a:pt x="2392421" y="365179"/>
                  </a:lnTo>
                  <a:lnTo>
                    <a:pt x="2390571" y="366656"/>
                  </a:lnTo>
                  <a:lnTo>
                    <a:pt x="2383802" y="366863"/>
                  </a:lnTo>
                  <a:lnTo>
                    <a:pt x="2375142" y="365496"/>
                  </a:lnTo>
                  <a:lnTo>
                    <a:pt x="2371975" y="367406"/>
                  </a:lnTo>
                  <a:lnTo>
                    <a:pt x="2370178" y="375094"/>
                  </a:lnTo>
                  <a:lnTo>
                    <a:pt x="2367991" y="370924"/>
                  </a:lnTo>
                  <a:lnTo>
                    <a:pt x="2366262" y="372045"/>
                  </a:lnTo>
                  <a:lnTo>
                    <a:pt x="2363388" y="374692"/>
                  </a:lnTo>
                  <a:lnTo>
                    <a:pt x="2361294" y="375358"/>
                  </a:lnTo>
                  <a:lnTo>
                    <a:pt x="2362037" y="380223"/>
                  </a:lnTo>
                  <a:lnTo>
                    <a:pt x="2363485" y="382369"/>
                  </a:lnTo>
                  <a:lnTo>
                    <a:pt x="2365620" y="383026"/>
                  </a:lnTo>
                  <a:lnTo>
                    <a:pt x="2368368" y="383341"/>
                  </a:lnTo>
                  <a:lnTo>
                    <a:pt x="2367185" y="383677"/>
                  </a:lnTo>
                  <a:lnTo>
                    <a:pt x="2366265" y="383729"/>
                  </a:lnTo>
                  <a:lnTo>
                    <a:pt x="2365800" y="384487"/>
                  </a:lnTo>
                  <a:lnTo>
                    <a:pt x="2365983" y="386949"/>
                  </a:lnTo>
                  <a:lnTo>
                    <a:pt x="2359483" y="383650"/>
                  </a:lnTo>
                  <a:lnTo>
                    <a:pt x="2352350" y="384533"/>
                  </a:lnTo>
                  <a:lnTo>
                    <a:pt x="2346454" y="388753"/>
                  </a:lnTo>
                  <a:lnTo>
                    <a:pt x="2343665" y="395396"/>
                  </a:lnTo>
                  <a:lnTo>
                    <a:pt x="2338044" y="388693"/>
                  </a:lnTo>
                  <a:lnTo>
                    <a:pt x="2331362" y="385554"/>
                  </a:lnTo>
                  <a:lnTo>
                    <a:pt x="2319271" y="384753"/>
                  </a:lnTo>
                  <a:lnTo>
                    <a:pt x="2313925" y="387506"/>
                  </a:lnTo>
                  <a:lnTo>
                    <a:pt x="2309612" y="394257"/>
                  </a:lnTo>
                  <a:lnTo>
                    <a:pt x="2307687" y="403036"/>
                  </a:lnTo>
                  <a:lnTo>
                    <a:pt x="2309782" y="411985"/>
                  </a:lnTo>
                  <a:lnTo>
                    <a:pt x="2304980" y="411138"/>
                  </a:lnTo>
                  <a:lnTo>
                    <a:pt x="2303004" y="410354"/>
                  </a:lnTo>
                  <a:lnTo>
                    <a:pt x="2300587" y="408325"/>
                  </a:lnTo>
                  <a:lnTo>
                    <a:pt x="2298415" y="412293"/>
                  </a:lnTo>
                  <a:lnTo>
                    <a:pt x="2300801" y="419070"/>
                  </a:lnTo>
                  <a:lnTo>
                    <a:pt x="2299358" y="425881"/>
                  </a:lnTo>
                  <a:lnTo>
                    <a:pt x="2295314" y="430947"/>
                  </a:lnTo>
                  <a:lnTo>
                    <a:pt x="2289837" y="432373"/>
                  </a:lnTo>
                  <a:lnTo>
                    <a:pt x="2292410" y="440100"/>
                  </a:lnTo>
                  <a:lnTo>
                    <a:pt x="2295347" y="446143"/>
                  </a:lnTo>
                  <a:lnTo>
                    <a:pt x="2296218" y="451147"/>
                  </a:lnTo>
                  <a:lnTo>
                    <a:pt x="2292563" y="455758"/>
                  </a:lnTo>
                  <a:lnTo>
                    <a:pt x="2307412" y="465528"/>
                  </a:lnTo>
                  <a:lnTo>
                    <a:pt x="2315601" y="467423"/>
                  </a:lnTo>
                  <a:lnTo>
                    <a:pt x="2322625" y="462737"/>
                  </a:lnTo>
                  <a:lnTo>
                    <a:pt x="2317438" y="463090"/>
                  </a:lnTo>
                  <a:lnTo>
                    <a:pt x="2313442" y="461245"/>
                  </a:lnTo>
                  <a:lnTo>
                    <a:pt x="2306424" y="455386"/>
                  </a:lnTo>
                  <a:lnTo>
                    <a:pt x="2308411" y="448606"/>
                  </a:lnTo>
                  <a:lnTo>
                    <a:pt x="2311425" y="443566"/>
                  </a:lnTo>
                  <a:lnTo>
                    <a:pt x="2319587" y="435152"/>
                  </a:lnTo>
                  <a:lnTo>
                    <a:pt x="2321503" y="433748"/>
                  </a:lnTo>
                  <a:lnTo>
                    <a:pt x="2325135" y="432484"/>
                  </a:lnTo>
                  <a:lnTo>
                    <a:pt x="2326490" y="431375"/>
                  </a:lnTo>
                  <a:lnTo>
                    <a:pt x="2327468" y="428531"/>
                  </a:lnTo>
                  <a:lnTo>
                    <a:pt x="2327586" y="421290"/>
                  </a:lnTo>
                  <a:lnTo>
                    <a:pt x="2328226" y="418945"/>
                  </a:lnTo>
                  <a:lnTo>
                    <a:pt x="2333730" y="413972"/>
                  </a:lnTo>
                  <a:lnTo>
                    <a:pt x="2355067" y="402886"/>
                  </a:lnTo>
                  <a:lnTo>
                    <a:pt x="2350466" y="399646"/>
                  </a:lnTo>
                  <a:lnTo>
                    <a:pt x="2348362" y="399171"/>
                  </a:lnTo>
                  <a:lnTo>
                    <a:pt x="2348246" y="395264"/>
                  </a:lnTo>
                  <a:lnTo>
                    <a:pt x="2354358" y="392783"/>
                  </a:lnTo>
                  <a:lnTo>
                    <a:pt x="2356615" y="392926"/>
                  </a:lnTo>
                  <a:lnTo>
                    <a:pt x="2359388" y="394939"/>
                  </a:lnTo>
                  <a:lnTo>
                    <a:pt x="2359271" y="391033"/>
                  </a:lnTo>
                  <a:lnTo>
                    <a:pt x="2365674" y="396429"/>
                  </a:lnTo>
                  <a:lnTo>
                    <a:pt x="2375515" y="393506"/>
                  </a:lnTo>
                  <a:lnTo>
                    <a:pt x="2393349" y="382584"/>
                  </a:lnTo>
                  <a:lnTo>
                    <a:pt x="2392557" y="380699"/>
                  </a:lnTo>
                  <a:lnTo>
                    <a:pt x="2391528" y="376402"/>
                  </a:lnTo>
                  <a:lnTo>
                    <a:pt x="2390816" y="374469"/>
                  </a:lnTo>
                  <a:lnTo>
                    <a:pt x="2394202" y="371805"/>
                  </a:lnTo>
                  <a:lnTo>
                    <a:pt x="2398052" y="370102"/>
                  </a:lnTo>
                  <a:lnTo>
                    <a:pt x="2402123" y="369417"/>
                  </a:lnTo>
                  <a:lnTo>
                    <a:pt x="2406362" y="369751"/>
                  </a:lnTo>
                  <a:lnTo>
                    <a:pt x="2406498" y="373982"/>
                  </a:lnTo>
                  <a:lnTo>
                    <a:pt x="2401528" y="375440"/>
                  </a:lnTo>
                  <a:lnTo>
                    <a:pt x="2398314" y="380078"/>
                  </a:lnTo>
                  <a:lnTo>
                    <a:pt x="2396570" y="386674"/>
                  </a:lnTo>
                  <a:lnTo>
                    <a:pt x="2395983" y="393836"/>
                  </a:lnTo>
                  <a:lnTo>
                    <a:pt x="2399926" y="386452"/>
                  </a:lnTo>
                  <a:lnTo>
                    <a:pt x="2401322" y="382568"/>
                  </a:lnTo>
                  <a:lnTo>
                    <a:pt x="2402315" y="377999"/>
                  </a:lnTo>
                  <a:lnTo>
                    <a:pt x="2405469" y="383347"/>
                  </a:lnTo>
                  <a:lnTo>
                    <a:pt x="2409045" y="388286"/>
                  </a:lnTo>
                  <a:lnTo>
                    <a:pt x="2412842" y="389936"/>
                  </a:lnTo>
                  <a:lnTo>
                    <a:pt x="2416385" y="385401"/>
                  </a:lnTo>
                  <a:lnTo>
                    <a:pt x="2420400" y="388764"/>
                  </a:lnTo>
                  <a:lnTo>
                    <a:pt x="2423972" y="388486"/>
                  </a:lnTo>
                  <a:lnTo>
                    <a:pt x="2427136" y="385709"/>
                  </a:lnTo>
                  <a:lnTo>
                    <a:pt x="2429924" y="381430"/>
                  </a:lnTo>
                  <a:lnTo>
                    <a:pt x="2430991" y="385816"/>
                  </a:lnTo>
                  <a:lnTo>
                    <a:pt x="2432727" y="389879"/>
                  </a:lnTo>
                  <a:lnTo>
                    <a:pt x="2434935" y="393463"/>
                  </a:lnTo>
                  <a:lnTo>
                    <a:pt x="2440871" y="400577"/>
                  </a:lnTo>
                  <a:lnTo>
                    <a:pt x="2442154" y="401582"/>
                  </a:lnTo>
                  <a:lnTo>
                    <a:pt x="2443326" y="400915"/>
                  </a:lnTo>
                  <a:lnTo>
                    <a:pt x="2446662" y="400038"/>
                  </a:lnTo>
                  <a:lnTo>
                    <a:pt x="2453075" y="400244"/>
                  </a:lnTo>
                  <a:lnTo>
                    <a:pt x="2456403" y="399156"/>
                  </a:lnTo>
                  <a:lnTo>
                    <a:pt x="2460030" y="395682"/>
                  </a:lnTo>
                  <a:lnTo>
                    <a:pt x="2462718" y="390983"/>
                  </a:lnTo>
                  <a:lnTo>
                    <a:pt x="2465839" y="381590"/>
                  </a:lnTo>
                  <a:lnTo>
                    <a:pt x="2468624" y="375840"/>
                  </a:lnTo>
                  <a:lnTo>
                    <a:pt x="2476832" y="367110"/>
                  </a:lnTo>
                  <a:lnTo>
                    <a:pt x="2489739" y="358075"/>
                  </a:lnTo>
                  <a:lnTo>
                    <a:pt x="2502768" y="352659"/>
                  </a:lnTo>
                  <a:lnTo>
                    <a:pt x="2511302" y="354870"/>
                  </a:lnTo>
                  <a:lnTo>
                    <a:pt x="2507230" y="359135"/>
                  </a:lnTo>
                  <a:lnTo>
                    <a:pt x="2507315" y="365954"/>
                  </a:lnTo>
                  <a:lnTo>
                    <a:pt x="2510097" y="373118"/>
                  </a:lnTo>
                  <a:lnTo>
                    <a:pt x="2514229" y="378557"/>
                  </a:lnTo>
                  <a:lnTo>
                    <a:pt x="2528918" y="385521"/>
                  </a:lnTo>
                  <a:lnTo>
                    <a:pt x="2533017" y="389213"/>
                  </a:lnTo>
                  <a:lnTo>
                    <a:pt x="2527148" y="400719"/>
                  </a:lnTo>
                  <a:lnTo>
                    <a:pt x="2528831" y="409457"/>
                  </a:lnTo>
                  <a:lnTo>
                    <a:pt x="2538901" y="424500"/>
                  </a:lnTo>
                  <a:lnTo>
                    <a:pt x="2540086" y="430696"/>
                  </a:lnTo>
                  <a:lnTo>
                    <a:pt x="2540318" y="436879"/>
                  </a:lnTo>
                  <a:lnTo>
                    <a:pt x="2541451" y="441680"/>
                  </a:lnTo>
                  <a:lnTo>
                    <a:pt x="2545218" y="443497"/>
                  </a:lnTo>
                  <a:lnTo>
                    <a:pt x="2560130" y="442941"/>
                  </a:lnTo>
                  <a:lnTo>
                    <a:pt x="2560292" y="447171"/>
                  </a:lnTo>
                  <a:lnTo>
                    <a:pt x="2557172" y="447382"/>
                  </a:lnTo>
                  <a:lnTo>
                    <a:pt x="2554981" y="448442"/>
                  </a:lnTo>
                  <a:lnTo>
                    <a:pt x="2551326" y="451045"/>
                  </a:lnTo>
                  <a:lnTo>
                    <a:pt x="2562208" y="449589"/>
                  </a:lnTo>
                  <a:lnTo>
                    <a:pt x="2580041" y="458899"/>
                  </a:lnTo>
                  <a:lnTo>
                    <a:pt x="2591785" y="461240"/>
                  </a:lnTo>
                  <a:lnTo>
                    <a:pt x="2600535" y="465602"/>
                  </a:lnTo>
                  <a:lnTo>
                    <a:pt x="2612466" y="487878"/>
                  </a:lnTo>
                  <a:lnTo>
                    <a:pt x="2621855" y="495537"/>
                  </a:lnTo>
                  <a:lnTo>
                    <a:pt x="2616806" y="499441"/>
                  </a:lnTo>
                  <a:lnTo>
                    <a:pt x="2613025" y="503712"/>
                  </a:lnTo>
                  <a:lnTo>
                    <a:pt x="2621382" y="503310"/>
                  </a:lnTo>
                  <a:lnTo>
                    <a:pt x="2633589" y="496416"/>
                  </a:lnTo>
                  <a:lnTo>
                    <a:pt x="2640283" y="498704"/>
                  </a:lnTo>
                  <a:lnTo>
                    <a:pt x="2637947" y="505505"/>
                  </a:lnTo>
                  <a:lnTo>
                    <a:pt x="2636450" y="508221"/>
                  </a:lnTo>
                  <a:lnTo>
                    <a:pt x="2633907" y="510699"/>
                  </a:lnTo>
                  <a:lnTo>
                    <a:pt x="2637956" y="512958"/>
                  </a:lnTo>
                  <a:lnTo>
                    <a:pt x="2640351" y="511485"/>
                  </a:lnTo>
                  <a:lnTo>
                    <a:pt x="2642479" y="509512"/>
                  </a:lnTo>
                  <a:lnTo>
                    <a:pt x="2645537" y="510225"/>
                  </a:lnTo>
                  <a:lnTo>
                    <a:pt x="2647483" y="513034"/>
                  </a:lnTo>
                  <a:lnTo>
                    <a:pt x="2652883" y="525921"/>
                  </a:lnTo>
                  <a:lnTo>
                    <a:pt x="2657491" y="534183"/>
                  </a:lnTo>
                  <a:lnTo>
                    <a:pt x="2662716" y="540812"/>
                  </a:lnTo>
                  <a:lnTo>
                    <a:pt x="2669082" y="544646"/>
                  </a:lnTo>
                  <a:lnTo>
                    <a:pt x="2676971" y="544454"/>
                  </a:lnTo>
                  <a:lnTo>
                    <a:pt x="2676803" y="540549"/>
                  </a:lnTo>
                  <a:lnTo>
                    <a:pt x="2673935" y="538037"/>
                  </a:lnTo>
                  <a:lnTo>
                    <a:pt x="2669838" y="531666"/>
                  </a:lnTo>
                  <a:lnTo>
                    <a:pt x="2666977" y="529247"/>
                  </a:lnTo>
                  <a:lnTo>
                    <a:pt x="2666810" y="525342"/>
                  </a:lnTo>
                  <a:lnTo>
                    <a:pt x="2707792" y="515419"/>
                  </a:lnTo>
                  <a:lnTo>
                    <a:pt x="2717502" y="510383"/>
                  </a:lnTo>
                  <a:lnTo>
                    <a:pt x="2734073" y="497912"/>
                  </a:lnTo>
                  <a:lnTo>
                    <a:pt x="2743454" y="494277"/>
                  </a:lnTo>
                  <a:lnTo>
                    <a:pt x="2745115" y="497185"/>
                  </a:lnTo>
                  <a:lnTo>
                    <a:pt x="2744632" y="499722"/>
                  </a:lnTo>
                  <a:lnTo>
                    <a:pt x="2742564" y="501632"/>
                  </a:lnTo>
                  <a:lnTo>
                    <a:pt x="2739256" y="502665"/>
                  </a:lnTo>
                  <a:lnTo>
                    <a:pt x="2739417" y="506197"/>
                  </a:lnTo>
                  <a:lnTo>
                    <a:pt x="2749874" y="511036"/>
                  </a:lnTo>
                  <a:lnTo>
                    <a:pt x="2777489" y="532200"/>
                  </a:lnTo>
                  <a:lnTo>
                    <a:pt x="2777672" y="536083"/>
                  </a:lnTo>
                  <a:lnTo>
                    <a:pt x="2773241" y="544695"/>
                  </a:lnTo>
                  <a:lnTo>
                    <a:pt x="2771003" y="555838"/>
                  </a:lnTo>
                  <a:lnTo>
                    <a:pt x="2767352" y="566068"/>
                  </a:lnTo>
                  <a:lnTo>
                    <a:pt x="2758523" y="572131"/>
                  </a:lnTo>
                  <a:lnTo>
                    <a:pt x="2762709" y="575063"/>
                  </a:lnTo>
                  <a:lnTo>
                    <a:pt x="2773019" y="587120"/>
                  </a:lnTo>
                  <a:lnTo>
                    <a:pt x="2776817" y="592769"/>
                  </a:lnTo>
                  <a:lnTo>
                    <a:pt x="2778855" y="594166"/>
                  </a:lnTo>
                  <a:lnTo>
                    <a:pt x="2788559" y="597768"/>
                  </a:lnTo>
                  <a:lnTo>
                    <a:pt x="2790935" y="599334"/>
                  </a:lnTo>
                  <a:lnTo>
                    <a:pt x="2792623" y="603120"/>
                  </a:lnTo>
                  <a:lnTo>
                    <a:pt x="2793862" y="607255"/>
                  </a:lnTo>
                  <a:lnTo>
                    <a:pt x="2794973" y="609858"/>
                  </a:lnTo>
                  <a:lnTo>
                    <a:pt x="2795454" y="611886"/>
                  </a:lnTo>
                  <a:lnTo>
                    <a:pt x="2795140" y="614511"/>
                  </a:lnTo>
                  <a:lnTo>
                    <a:pt x="2795137" y="616747"/>
                  </a:lnTo>
                  <a:lnTo>
                    <a:pt x="2796497" y="617661"/>
                  </a:lnTo>
                  <a:lnTo>
                    <a:pt x="2801290" y="616969"/>
                  </a:lnTo>
                  <a:lnTo>
                    <a:pt x="2802407" y="617383"/>
                  </a:lnTo>
                  <a:lnTo>
                    <a:pt x="2804284" y="618784"/>
                  </a:lnTo>
                  <a:lnTo>
                    <a:pt x="2806397" y="619942"/>
                  </a:lnTo>
                  <a:lnTo>
                    <a:pt x="2808571" y="620678"/>
                  </a:lnTo>
                  <a:lnTo>
                    <a:pt x="2810473" y="620867"/>
                  </a:lnTo>
                  <a:lnTo>
                    <a:pt x="2814771" y="622968"/>
                  </a:lnTo>
                  <a:lnTo>
                    <a:pt x="2815556" y="628382"/>
                  </a:lnTo>
                  <a:lnTo>
                    <a:pt x="2813786" y="634896"/>
                  </a:lnTo>
                  <a:lnTo>
                    <a:pt x="2810267" y="640444"/>
                  </a:lnTo>
                  <a:lnTo>
                    <a:pt x="2787112" y="661517"/>
                  </a:lnTo>
                  <a:lnTo>
                    <a:pt x="2783950" y="669025"/>
                  </a:lnTo>
                  <a:lnTo>
                    <a:pt x="2787296" y="675858"/>
                  </a:lnTo>
                  <a:lnTo>
                    <a:pt x="2793751" y="678678"/>
                  </a:lnTo>
                  <a:lnTo>
                    <a:pt x="2800075" y="679850"/>
                  </a:lnTo>
                  <a:lnTo>
                    <a:pt x="2803028" y="681807"/>
                  </a:lnTo>
                  <a:lnTo>
                    <a:pt x="2805468" y="687960"/>
                  </a:lnTo>
                  <a:lnTo>
                    <a:pt x="2810754" y="694930"/>
                  </a:lnTo>
                  <a:lnTo>
                    <a:pt x="2816425" y="699553"/>
                  </a:lnTo>
                  <a:lnTo>
                    <a:pt x="2820011" y="698613"/>
                  </a:lnTo>
                  <a:lnTo>
                    <a:pt x="2845861" y="718263"/>
                  </a:lnTo>
                  <a:lnTo>
                    <a:pt x="2857170" y="720274"/>
                  </a:lnTo>
                  <a:lnTo>
                    <a:pt x="2862982" y="726859"/>
                  </a:lnTo>
                  <a:lnTo>
                    <a:pt x="2864366" y="728072"/>
                  </a:lnTo>
                  <a:lnTo>
                    <a:pt x="2872468" y="727017"/>
                  </a:lnTo>
                  <a:lnTo>
                    <a:pt x="2874975" y="727546"/>
                  </a:lnTo>
                  <a:lnTo>
                    <a:pt x="2883728" y="732234"/>
                  </a:lnTo>
                  <a:lnTo>
                    <a:pt x="2887912" y="733723"/>
                  </a:lnTo>
                  <a:lnTo>
                    <a:pt x="2915177" y="734361"/>
                  </a:lnTo>
                  <a:lnTo>
                    <a:pt x="2924537" y="730989"/>
                  </a:lnTo>
                  <a:lnTo>
                    <a:pt x="2928132" y="722879"/>
                  </a:lnTo>
                  <a:lnTo>
                    <a:pt x="2930593" y="720979"/>
                  </a:lnTo>
                  <a:lnTo>
                    <a:pt x="2936062" y="721742"/>
                  </a:lnTo>
                  <a:lnTo>
                    <a:pt x="2941152" y="726252"/>
                  </a:lnTo>
                  <a:lnTo>
                    <a:pt x="2942637" y="735448"/>
                  </a:lnTo>
                  <a:lnTo>
                    <a:pt x="2940197" y="739840"/>
                  </a:lnTo>
                  <a:lnTo>
                    <a:pt x="2924985" y="752029"/>
                  </a:lnTo>
                  <a:lnTo>
                    <a:pt x="2929380" y="754271"/>
                  </a:lnTo>
                  <a:lnTo>
                    <a:pt x="2934424" y="755732"/>
                  </a:lnTo>
                  <a:lnTo>
                    <a:pt x="2939939" y="756190"/>
                  </a:lnTo>
                  <a:lnTo>
                    <a:pt x="2942528" y="755751"/>
                  </a:lnTo>
                  <a:lnTo>
                    <a:pt x="2942518" y="755810"/>
                  </a:lnTo>
                  <a:lnTo>
                    <a:pt x="2943796" y="771841"/>
                  </a:lnTo>
                  <a:lnTo>
                    <a:pt x="2942872" y="780799"/>
                  </a:lnTo>
                  <a:lnTo>
                    <a:pt x="2948578" y="791714"/>
                  </a:lnTo>
                  <a:lnTo>
                    <a:pt x="2956878" y="813531"/>
                  </a:lnTo>
                  <a:lnTo>
                    <a:pt x="2957813" y="819133"/>
                  </a:lnTo>
                  <a:lnTo>
                    <a:pt x="2958027" y="840075"/>
                  </a:lnTo>
                  <a:lnTo>
                    <a:pt x="2958954" y="852723"/>
                  </a:lnTo>
                  <a:lnTo>
                    <a:pt x="2962045" y="864368"/>
                  </a:lnTo>
                  <a:lnTo>
                    <a:pt x="2970988" y="876736"/>
                  </a:lnTo>
                  <a:lnTo>
                    <a:pt x="2975183" y="888469"/>
                  </a:lnTo>
                  <a:lnTo>
                    <a:pt x="2982976" y="900157"/>
                  </a:lnTo>
                  <a:lnTo>
                    <a:pt x="2988146" y="929536"/>
                  </a:lnTo>
                  <a:lnTo>
                    <a:pt x="2997110" y="962430"/>
                  </a:lnTo>
                  <a:lnTo>
                    <a:pt x="3000005" y="973038"/>
                  </a:lnTo>
                  <a:lnTo>
                    <a:pt x="3000800" y="977850"/>
                  </a:lnTo>
                  <a:lnTo>
                    <a:pt x="3001584" y="988197"/>
                  </a:lnTo>
                  <a:lnTo>
                    <a:pt x="3002951" y="993747"/>
                  </a:lnTo>
                  <a:lnTo>
                    <a:pt x="3005234" y="997263"/>
                  </a:lnTo>
                  <a:lnTo>
                    <a:pt x="3010703" y="1001420"/>
                  </a:lnTo>
                  <a:lnTo>
                    <a:pt x="3012221" y="1004533"/>
                  </a:lnTo>
                  <a:lnTo>
                    <a:pt x="3016899" y="1008420"/>
                  </a:lnTo>
                  <a:lnTo>
                    <a:pt x="3008976" y="1026526"/>
                  </a:lnTo>
                  <a:lnTo>
                    <a:pt x="3006676" y="1030425"/>
                  </a:lnTo>
                  <a:lnTo>
                    <a:pt x="3003178" y="1032568"/>
                  </a:lnTo>
                  <a:lnTo>
                    <a:pt x="3000065" y="1037844"/>
                  </a:lnTo>
                  <a:lnTo>
                    <a:pt x="2998008" y="1044956"/>
                  </a:lnTo>
                  <a:lnTo>
                    <a:pt x="2997470" y="1052606"/>
                  </a:lnTo>
                  <a:lnTo>
                    <a:pt x="2999216" y="1061820"/>
                  </a:lnTo>
                  <a:lnTo>
                    <a:pt x="3001712" y="1069795"/>
                  </a:lnTo>
                  <a:lnTo>
                    <a:pt x="3002874" y="1078020"/>
                  </a:lnTo>
                  <a:lnTo>
                    <a:pt x="2994367" y="1110907"/>
                  </a:lnTo>
                  <a:lnTo>
                    <a:pt x="2993669" y="1115738"/>
                  </a:lnTo>
                  <a:lnTo>
                    <a:pt x="2989619" y="1126301"/>
                  </a:lnTo>
                  <a:lnTo>
                    <a:pt x="2979678" y="1137944"/>
                  </a:lnTo>
                  <a:lnTo>
                    <a:pt x="2960303" y="1155200"/>
                  </a:lnTo>
                  <a:lnTo>
                    <a:pt x="2939954" y="1167265"/>
                  </a:lnTo>
                  <a:lnTo>
                    <a:pt x="2923960" y="1180526"/>
                  </a:lnTo>
                  <a:lnTo>
                    <a:pt x="2924143" y="1184084"/>
                  </a:lnTo>
                  <a:lnTo>
                    <a:pt x="2926501" y="1189721"/>
                  </a:lnTo>
                  <a:lnTo>
                    <a:pt x="2931745" y="1209769"/>
                  </a:lnTo>
                  <a:lnTo>
                    <a:pt x="2932896" y="1216874"/>
                  </a:lnTo>
                  <a:lnTo>
                    <a:pt x="2932029" y="1227749"/>
                  </a:lnTo>
                  <a:lnTo>
                    <a:pt x="2928823" y="1234853"/>
                  </a:lnTo>
                  <a:lnTo>
                    <a:pt x="2920073" y="1243301"/>
                  </a:lnTo>
                  <a:lnTo>
                    <a:pt x="2924441" y="1251131"/>
                  </a:lnTo>
                  <a:lnTo>
                    <a:pt x="2930674" y="1255548"/>
                  </a:lnTo>
                  <a:lnTo>
                    <a:pt x="2938031" y="1257452"/>
                  </a:lnTo>
                  <a:lnTo>
                    <a:pt x="2945728" y="1257620"/>
                  </a:lnTo>
                  <a:lnTo>
                    <a:pt x="2952808" y="1260331"/>
                  </a:lnTo>
                  <a:lnTo>
                    <a:pt x="2964784" y="1273117"/>
                  </a:lnTo>
                  <a:lnTo>
                    <a:pt x="2974475" y="1277685"/>
                  </a:lnTo>
                  <a:lnTo>
                    <a:pt x="3012650" y="1302898"/>
                  </a:lnTo>
                  <a:lnTo>
                    <a:pt x="3018354" y="1308909"/>
                  </a:lnTo>
                  <a:lnTo>
                    <a:pt x="3031478" y="1331698"/>
                  </a:lnTo>
                  <a:lnTo>
                    <a:pt x="3035284" y="1334999"/>
                  </a:lnTo>
                  <a:lnTo>
                    <a:pt x="3042039" y="1337720"/>
                  </a:lnTo>
                  <a:lnTo>
                    <a:pt x="3052750" y="1350834"/>
                  </a:lnTo>
                  <a:lnTo>
                    <a:pt x="3073946" y="1357926"/>
                  </a:lnTo>
                  <a:lnTo>
                    <a:pt x="3095354" y="1379475"/>
                  </a:lnTo>
                  <a:lnTo>
                    <a:pt x="3097477" y="1381609"/>
                  </a:lnTo>
                  <a:lnTo>
                    <a:pt x="3108783" y="1389902"/>
                  </a:lnTo>
                  <a:lnTo>
                    <a:pt x="3100249" y="1410954"/>
                  </a:lnTo>
                  <a:lnTo>
                    <a:pt x="3098322" y="1424372"/>
                  </a:lnTo>
                  <a:lnTo>
                    <a:pt x="3105127" y="1429934"/>
                  </a:lnTo>
                  <a:lnTo>
                    <a:pt x="3107096" y="1435934"/>
                  </a:lnTo>
                  <a:lnTo>
                    <a:pt x="3102122" y="1449661"/>
                  </a:lnTo>
                  <a:lnTo>
                    <a:pt x="3094481" y="1463553"/>
                  </a:lnTo>
                  <a:lnTo>
                    <a:pt x="3077368" y="1480522"/>
                  </a:lnTo>
                  <a:lnTo>
                    <a:pt x="3080596" y="1503093"/>
                  </a:lnTo>
                  <a:lnTo>
                    <a:pt x="3090298" y="1527549"/>
                  </a:lnTo>
                  <a:lnTo>
                    <a:pt x="3098567" y="1543750"/>
                  </a:lnTo>
                  <a:lnTo>
                    <a:pt x="3097067" y="1554256"/>
                  </a:lnTo>
                  <a:lnTo>
                    <a:pt x="3105406" y="1562651"/>
                  </a:lnTo>
                  <a:lnTo>
                    <a:pt x="3117599" y="1568082"/>
                  </a:lnTo>
                  <a:lnTo>
                    <a:pt x="3127663" y="1569825"/>
                  </a:lnTo>
                  <a:lnTo>
                    <a:pt x="3137700" y="1573551"/>
                  </a:lnTo>
                  <a:lnTo>
                    <a:pt x="3143708" y="1583269"/>
                  </a:lnTo>
                  <a:lnTo>
                    <a:pt x="3144287" y="1594962"/>
                  </a:lnTo>
                  <a:lnTo>
                    <a:pt x="3137986" y="1604418"/>
                  </a:lnTo>
                  <a:lnTo>
                    <a:pt x="3138194" y="1607960"/>
                  </a:lnTo>
                  <a:lnTo>
                    <a:pt x="3143723" y="1615618"/>
                  </a:lnTo>
                  <a:lnTo>
                    <a:pt x="3142863" y="1623854"/>
                  </a:lnTo>
                  <a:lnTo>
                    <a:pt x="3139708" y="1634462"/>
                  </a:lnTo>
                  <a:lnTo>
                    <a:pt x="3138438" y="1649399"/>
                  </a:lnTo>
                  <a:lnTo>
                    <a:pt x="3142431" y="1657384"/>
                  </a:lnTo>
                  <a:lnTo>
                    <a:pt x="3166239" y="1673193"/>
                  </a:lnTo>
                  <a:lnTo>
                    <a:pt x="3160264" y="1681644"/>
                  </a:lnTo>
                  <a:lnTo>
                    <a:pt x="3157866" y="1686658"/>
                  </a:lnTo>
                  <a:lnTo>
                    <a:pt x="3157044" y="1691843"/>
                  </a:lnTo>
                  <a:lnTo>
                    <a:pt x="3156699" y="1697118"/>
                  </a:lnTo>
                  <a:lnTo>
                    <a:pt x="3155530" y="1702605"/>
                  </a:lnTo>
                  <a:lnTo>
                    <a:pt x="3148754" y="1716875"/>
                  </a:lnTo>
                  <a:lnTo>
                    <a:pt x="3147190" y="1722533"/>
                  </a:lnTo>
                  <a:lnTo>
                    <a:pt x="3147993" y="1757471"/>
                  </a:lnTo>
                  <a:lnTo>
                    <a:pt x="3145661" y="1768815"/>
                  </a:lnTo>
                  <a:lnTo>
                    <a:pt x="3140836" y="1779414"/>
                  </a:lnTo>
                  <a:lnTo>
                    <a:pt x="3134860" y="1788508"/>
                  </a:lnTo>
                  <a:lnTo>
                    <a:pt x="3115825" y="1810337"/>
                  </a:lnTo>
                  <a:lnTo>
                    <a:pt x="3111758" y="1820501"/>
                  </a:lnTo>
                  <a:lnTo>
                    <a:pt x="3113504" y="1832541"/>
                  </a:lnTo>
                  <a:lnTo>
                    <a:pt x="3119812" y="1841111"/>
                  </a:lnTo>
                  <a:lnTo>
                    <a:pt x="3126453" y="1845188"/>
                  </a:lnTo>
                  <a:lnTo>
                    <a:pt x="3131722" y="1851489"/>
                  </a:lnTo>
                  <a:lnTo>
                    <a:pt x="3133976" y="1866477"/>
                  </a:lnTo>
                  <a:lnTo>
                    <a:pt x="3138466" y="1880787"/>
                  </a:lnTo>
                  <a:lnTo>
                    <a:pt x="3146978" y="1889713"/>
                  </a:lnTo>
                  <a:lnTo>
                    <a:pt x="3165003" y="1903071"/>
                  </a:lnTo>
                  <a:lnTo>
                    <a:pt x="3170156" y="1912674"/>
                  </a:lnTo>
                  <a:lnTo>
                    <a:pt x="3174485" y="1926961"/>
                  </a:lnTo>
                  <a:lnTo>
                    <a:pt x="3175957" y="1941962"/>
                  </a:lnTo>
                  <a:lnTo>
                    <a:pt x="3172452" y="1953642"/>
                  </a:lnTo>
                  <a:lnTo>
                    <a:pt x="3166202" y="1965009"/>
                  </a:lnTo>
                  <a:lnTo>
                    <a:pt x="3163952" y="1976273"/>
                  </a:lnTo>
                  <a:lnTo>
                    <a:pt x="3164975" y="1980318"/>
                  </a:lnTo>
                  <a:lnTo>
                    <a:pt x="3166488" y="1986298"/>
                  </a:lnTo>
                  <a:lnTo>
                    <a:pt x="3174825" y="1994072"/>
                  </a:lnTo>
                  <a:lnTo>
                    <a:pt x="3198491" y="2000538"/>
                  </a:lnTo>
                  <a:lnTo>
                    <a:pt x="3206303" y="2005461"/>
                  </a:lnTo>
                  <a:lnTo>
                    <a:pt x="3206306" y="2005520"/>
                  </a:lnTo>
                  <a:lnTo>
                    <a:pt x="3214702" y="2009698"/>
                  </a:lnTo>
                  <a:lnTo>
                    <a:pt x="3231679" y="2013649"/>
                  </a:lnTo>
                  <a:lnTo>
                    <a:pt x="3239961" y="2017024"/>
                  </a:lnTo>
                  <a:lnTo>
                    <a:pt x="3245776" y="2021052"/>
                  </a:lnTo>
                  <a:lnTo>
                    <a:pt x="3252780" y="2027584"/>
                  </a:lnTo>
                  <a:lnTo>
                    <a:pt x="3256941" y="2035220"/>
                  </a:lnTo>
                  <a:lnTo>
                    <a:pt x="3254366" y="2042546"/>
                  </a:lnTo>
                  <a:lnTo>
                    <a:pt x="3256619" y="2057522"/>
                  </a:lnTo>
                  <a:lnTo>
                    <a:pt x="3260243" y="2081592"/>
                  </a:lnTo>
                  <a:lnTo>
                    <a:pt x="3260276" y="2082123"/>
                  </a:lnTo>
                  <a:lnTo>
                    <a:pt x="3262454" y="2092265"/>
                  </a:lnTo>
                  <a:lnTo>
                    <a:pt x="3263692" y="2096144"/>
                  </a:lnTo>
                  <a:lnTo>
                    <a:pt x="3271010" y="2107376"/>
                  </a:lnTo>
                  <a:lnTo>
                    <a:pt x="3279678" y="2116419"/>
                  </a:lnTo>
                  <a:lnTo>
                    <a:pt x="3285578" y="2127292"/>
                  </a:lnTo>
                  <a:lnTo>
                    <a:pt x="3284766" y="2143976"/>
                  </a:lnTo>
                  <a:lnTo>
                    <a:pt x="3286169" y="2145666"/>
                  </a:lnTo>
                  <a:lnTo>
                    <a:pt x="3287745" y="2147166"/>
                  </a:lnTo>
                  <a:lnTo>
                    <a:pt x="3282367" y="2159630"/>
                  </a:lnTo>
                  <a:lnTo>
                    <a:pt x="3278471" y="2175143"/>
                  </a:lnTo>
                  <a:lnTo>
                    <a:pt x="3276543" y="2191346"/>
                  </a:lnTo>
                  <a:lnTo>
                    <a:pt x="3277028" y="2205799"/>
                  </a:lnTo>
                  <a:lnTo>
                    <a:pt x="3276741" y="2213176"/>
                  </a:lnTo>
                  <a:lnTo>
                    <a:pt x="3274607" y="2217130"/>
                  </a:lnTo>
                  <a:lnTo>
                    <a:pt x="3271993" y="2219941"/>
                  </a:lnTo>
                  <a:lnTo>
                    <a:pt x="3270311" y="2224013"/>
                  </a:lnTo>
                  <a:lnTo>
                    <a:pt x="3270027" y="2229674"/>
                  </a:lnTo>
                  <a:lnTo>
                    <a:pt x="3270628" y="2240654"/>
                  </a:lnTo>
                  <a:lnTo>
                    <a:pt x="3269956" y="2247272"/>
                  </a:lnTo>
                  <a:lnTo>
                    <a:pt x="3256422" y="2289018"/>
                  </a:lnTo>
                  <a:lnTo>
                    <a:pt x="3240906" y="2333402"/>
                  </a:lnTo>
                  <a:lnTo>
                    <a:pt x="3228964" y="2348453"/>
                  </a:lnTo>
                  <a:lnTo>
                    <a:pt x="3224367" y="2357195"/>
                  </a:lnTo>
                  <a:lnTo>
                    <a:pt x="3224960" y="2367821"/>
                  </a:lnTo>
                  <a:lnTo>
                    <a:pt x="3220169" y="2383476"/>
                  </a:lnTo>
                  <a:lnTo>
                    <a:pt x="3217131" y="2390288"/>
                  </a:lnTo>
                  <a:lnTo>
                    <a:pt x="3213866" y="2394538"/>
                  </a:lnTo>
                  <a:lnTo>
                    <a:pt x="3208145" y="2396476"/>
                  </a:lnTo>
                  <a:lnTo>
                    <a:pt x="3200300" y="2396638"/>
                  </a:lnTo>
                  <a:lnTo>
                    <a:pt x="3186744" y="2394409"/>
                  </a:lnTo>
                  <a:lnTo>
                    <a:pt x="3172351" y="2384698"/>
                  </a:lnTo>
                  <a:lnTo>
                    <a:pt x="3167046" y="2382130"/>
                  </a:lnTo>
                  <a:lnTo>
                    <a:pt x="3154327" y="2379301"/>
                  </a:lnTo>
                  <a:lnTo>
                    <a:pt x="3152334" y="2375122"/>
                  </a:lnTo>
                  <a:lnTo>
                    <a:pt x="3153023" y="2364838"/>
                  </a:lnTo>
                  <a:lnTo>
                    <a:pt x="3158311" y="2350118"/>
                  </a:lnTo>
                  <a:lnTo>
                    <a:pt x="3159962" y="2342413"/>
                  </a:lnTo>
                  <a:lnTo>
                    <a:pt x="3157661" y="2336060"/>
                  </a:lnTo>
                  <a:lnTo>
                    <a:pt x="3153304" y="2336221"/>
                  </a:lnTo>
                  <a:lnTo>
                    <a:pt x="3133871" y="2345637"/>
                  </a:lnTo>
                  <a:lnTo>
                    <a:pt x="3129558" y="2342594"/>
                  </a:lnTo>
                  <a:lnTo>
                    <a:pt x="3131141" y="2335518"/>
                  </a:lnTo>
                  <a:lnTo>
                    <a:pt x="3134994" y="2327070"/>
                  </a:lnTo>
                  <a:lnTo>
                    <a:pt x="3137396" y="2320035"/>
                  </a:lnTo>
                  <a:lnTo>
                    <a:pt x="3137582" y="2311409"/>
                  </a:lnTo>
                  <a:lnTo>
                    <a:pt x="3136155" y="2305895"/>
                  </a:lnTo>
                  <a:lnTo>
                    <a:pt x="3133152" y="2301532"/>
                  </a:lnTo>
                  <a:lnTo>
                    <a:pt x="3128511" y="2296495"/>
                  </a:lnTo>
                  <a:lnTo>
                    <a:pt x="3123898" y="2293259"/>
                  </a:lnTo>
                  <a:lnTo>
                    <a:pt x="3114070" y="2291349"/>
                  </a:lnTo>
                  <a:lnTo>
                    <a:pt x="3109443" y="2288467"/>
                  </a:lnTo>
                  <a:lnTo>
                    <a:pt x="3105806" y="2283976"/>
                  </a:lnTo>
                  <a:lnTo>
                    <a:pt x="3104393" y="2280618"/>
                  </a:lnTo>
                  <a:lnTo>
                    <a:pt x="3103424" y="2277223"/>
                  </a:lnTo>
                  <a:lnTo>
                    <a:pt x="3101080" y="2272496"/>
                  </a:lnTo>
                  <a:lnTo>
                    <a:pt x="3098396" y="2280564"/>
                  </a:lnTo>
                  <a:lnTo>
                    <a:pt x="3094430" y="2282912"/>
                  </a:lnTo>
                  <a:lnTo>
                    <a:pt x="3081362" y="2282886"/>
                  </a:lnTo>
                  <a:lnTo>
                    <a:pt x="3071544" y="2287901"/>
                  </a:lnTo>
                  <a:lnTo>
                    <a:pt x="3067566" y="2288026"/>
                  </a:lnTo>
                  <a:lnTo>
                    <a:pt x="3063555" y="2286110"/>
                  </a:lnTo>
                  <a:lnTo>
                    <a:pt x="3061049" y="2283122"/>
                  </a:lnTo>
                  <a:lnTo>
                    <a:pt x="3058987" y="2280050"/>
                  </a:lnTo>
                  <a:lnTo>
                    <a:pt x="3056146" y="2277715"/>
                  </a:lnTo>
                  <a:lnTo>
                    <a:pt x="3042555" y="2274040"/>
                  </a:lnTo>
                  <a:lnTo>
                    <a:pt x="3031221" y="2276457"/>
                  </a:lnTo>
                  <a:lnTo>
                    <a:pt x="3023070" y="2285703"/>
                  </a:lnTo>
                  <a:lnTo>
                    <a:pt x="3018873" y="2302410"/>
                  </a:lnTo>
                  <a:lnTo>
                    <a:pt x="3015161" y="2308431"/>
                  </a:lnTo>
                  <a:lnTo>
                    <a:pt x="3019503" y="2310990"/>
                  </a:lnTo>
                  <a:lnTo>
                    <a:pt x="3031737" y="2311950"/>
                  </a:lnTo>
                  <a:lnTo>
                    <a:pt x="3039061" y="2314496"/>
                  </a:lnTo>
                  <a:lnTo>
                    <a:pt x="3038565" y="2315678"/>
                  </a:lnTo>
                  <a:lnTo>
                    <a:pt x="3035628" y="2317963"/>
                  </a:lnTo>
                  <a:lnTo>
                    <a:pt x="3035608" y="2323973"/>
                  </a:lnTo>
                  <a:lnTo>
                    <a:pt x="3045270" y="2332611"/>
                  </a:lnTo>
                  <a:lnTo>
                    <a:pt x="3058755" y="2335834"/>
                  </a:lnTo>
                  <a:lnTo>
                    <a:pt x="3068649" y="2340899"/>
                  </a:lnTo>
                  <a:lnTo>
                    <a:pt x="3067252" y="2355241"/>
                  </a:lnTo>
                  <a:lnTo>
                    <a:pt x="3057159" y="2364809"/>
                  </a:lnTo>
                  <a:lnTo>
                    <a:pt x="3028782" y="2364054"/>
                  </a:lnTo>
                  <a:lnTo>
                    <a:pt x="3015965" y="2367441"/>
                  </a:lnTo>
                  <a:lnTo>
                    <a:pt x="3012254" y="2371508"/>
                  </a:lnTo>
                  <a:lnTo>
                    <a:pt x="3006171" y="2381825"/>
                  </a:lnTo>
                  <a:lnTo>
                    <a:pt x="3001986" y="2386184"/>
                  </a:lnTo>
                  <a:lnTo>
                    <a:pt x="2947053" y="2414884"/>
                  </a:lnTo>
                  <a:lnTo>
                    <a:pt x="2940137" y="2415695"/>
                  </a:lnTo>
                  <a:lnTo>
                    <a:pt x="2926849" y="2414621"/>
                  </a:lnTo>
                  <a:lnTo>
                    <a:pt x="2919872" y="2416496"/>
                  </a:lnTo>
                  <a:lnTo>
                    <a:pt x="2916124" y="2419457"/>
                  </a:lnTo>
                  <a:lnTo>
                    <a:pt x="2910937" y="2426805"/>
                  </a:lnTo>
                  <a:lnTo>
                    <a:pt x="2907374" y="2429757"/>
                  </a:lnTo>
                  <a:lnTo>
                    <a:pt x="2902852" y="2430651"/>
                  </a:lnTo>
                  <a:lnTo>
                    <a:pt x="2899293" y="2429755"/>
                  </a:lnTo>
                  <a:lnTo>
                    <a:pt x="2896239" y="2430016"/>
                  </a:lnTo>
                  <a:lnTo>
                    <a:pt x="2893108" y="2434276"/>
                  </a:lnTo>
                  <a:lnTo>
                    <a:pt x="2891836" y="2439897"/>
                  </a:lnTo>
                  <a:lnTo>
                    <a:pt x="2892510" y="2444719"/>
                  </a:lnTo>
                  <a:lnTo>
                    <a:pt x="2893557" y="2448694"/>
                  </a:lnTo>
                  <a:lnTo>
                    <a:pt x="2893510" y="2451715"/>
                  </a:lnTo>
                  <a:lnTo>
                    <a:pt x="2891210" y="2455374"/>
                  </a:lnTo>
                  <a:lnTo>
                    <a:pt x="2889152" y="2456208"/>
                  </a:lnTo>
                  <a:lnTo>
                    <a:pt x="2886950" y="2456372"/>
                  </a:lnTo>
                  <a:lnTo>
                    <a:pt x="2876790" y="2463411"/>
                  </a:lnTo>
                  <a:lnTo>
                    <a:pt x="2870348" y="2465040"/>
                  </a:lnTo>
                  <a:lnTo>
                    <a:pt x="2853670" y="2463936"/>
                  </a:lnTo>
                  <a:lnTo>
                    <a:pt x="2845894" y="2465086"/>
                  </a:lnTo>
                  <a:lnTo>
                    <a:pt x="2832367" y="2470809"/>
                  </a:lnTo>
                  <a:lnTo>
                    <a:pt x="2825456" y="2472507"/>
                  </a:lnTo>
                  <a:lnTo>
                    <a:pt x="2792959" y="2473747"/>
                  </a:lnTo>
                  <a:lnTo>
                    <a:pt x="2776676" y="2477547"/>
                  </a:lnTo>
                  <a:lnTo>
                    <a:pt x="2762242" y="2487148"/>
                  </a:lnTo>
                  <a:lnTo>
                    <a:pt x="2766799" y="2495745"/>
                  </a:lnTo>
                  <a:lnTo>
                    <a:pt x="2765699" y="2503510"/>
                  </a:lnTo>
                  <a:lnTo>
                    <a:pt x="2761131" y="2509974"/>
                  </a:lnTo>
                  <a:lnTo>
                    <a:pt x="2755292" y="2514802"/>
                  </a:lnTo>
                  <a:lnTo>
                    <a:pt x="2757579" y="2519293"/>
                  </a:lnTo>
                  <a:lnTo>
                    <a:pt x="2757385" y="2522763"/>
                  </a:lnTo>
                  <a:lnTo>
                    <a:pt x="2755324" y="2525541"/>
                  </a:lnTo>
                  <a:lnTo>
                    <a:pt x="2751811" y="2527726"/>
                  </a:lnTo>
                  <a:lnTo>
                    <a:pt x="2745840" y="2535871"/>
                  </a:lnTo>
                  <a:lnTo>
                    <a:pt x="2739923" y="2541734"/>
                  </a:lnTo>
                  <a:lnTo>
                    <a:pt x="2733243" y="2543692"/>
                  </a:lnTo>
                  <a:lnTo>
                    <a:pt x="2724986" y="2540033"/>
                  </a:lnTo>
                  <a:lnTo>
                    <a:pt x="2722467" y="2537119"/>
                  </a:lnTo>
                  <a:lnTo>
                    <a:pt x="2717027" y="2528729"/>
                  </a:lnTo>
                  <a:lnTo>
                    <a:pt x="2714991" y="2526592"/>
                  </a:lnTo>
                  <a:lnTo>
                    <a:pt x="2710506" y="2525144"/>
                  </a:lnTo>
                  <a:lnTo>
                    <a:pt x="2709522" y="2525893"/>
                  </a:lnTo>
                  <a:lnTo>
                    <a:pt x="2709380" y="2527969"/>
                  </a:lnTo>
                  <a:lnTo>
                    <a:pt x="2707300" y="2530418"/>
                  </a:lnTo>
                  <a:lnTo>
                    <a:pt x="2694077" y="2540641"/>
                  </a:lnTo>
                  <a:lnTo>
                    <a:pt x="2692194" y="2544353"/>
                  </a:lnTo>
                  <a:lnTo>
                    <a:pt x="2688782" y="2556080"/>
                  </a:lnTo>
                  <a:lnTo>
                    <a:pt x="2681319" y="2560276"/>
                  </a:lnTo>
                  <a:lnTo>
                    <a:pt x="2675177" y="2557820"/>
                  </a:lnTo>
                  <a:lnTo>
                    <a:pt x="2669131" y="2553910"/>
                  </a:lnTo>
                  <a:lnTo>
                    <a:pt x="2662056" y="2553529"/>
                  </a:lnTo>
                  <a:lnTo>
                    <a:pt x="2651190" y="2586386"/>
                  </a:lnTo>
                  <a:lnTo>
                    <a:pt x="2646323" y="2596063"/>
                  </a:lnTo>
                  <a:lnTo>
                    <a:pt x="2637630" y="2603099"/>
                  </a:lnTo>
                  <a:lnTo>
                    <a:pt x="2618429" y="2602678"/>
                  </a:lnTo>
                  <a:lnTo>
                    <a:pt x="2608299" y="2606591"/>
                  </a:lnTo>
                  <a:lnTo>
                    <a:pt x="2608226" y="2606655"/>
                  </a:lnTo>
                  <a:lnTo>
                    <a:pt x="2608188" y="2606656"/>
                  </a:lnTo>
                  <a:lnTo>
                    <a:pt x="2604914" y="2607688"/>
                  </a:lnTo>
                  <a:lnTo>
                    <a:pt x="2601504" y="2608076"/>
                  </a:lnTo>
                  <a:lnTo>
                    <a:pt x="2598111" y="2607901"/>
                  </a:lnTo>
                  <a:lnTo>
                    <a:pt x="2594884" y="2607068"/>
                  </a:lnTo>
                  <a:lnTo>
                    <a:pt x="2591992" y="2605042"/>
                  </a:lnTo>
                  <a:lnTo>
                    <a:pt x="2588963" y="2604498"/>
                  </a:lnTo>
                  <a:lnTo>
                    <a:pt x="2585945" y="2605344"/>
                  </a:lnTo>
                  <a:lnTo>
                    <a:pt x="2583012" y="2607546"/>
                  </a:lnTo>
                  <a:lnTo>
                    <a:pt x="2581452" y="2630934"/>
                  </a:lnTo>
                  <a:lnTo>
                    <a:pt x="2579443" y="2641444"/>
                  </a:lnTo>
                  <a:lnTo>
                    <a:pt x="2574499" y="2647736"/>
                  </a:lnTo>
                  <a:lnTo>
                    <a:pt x="2566824" y="2655861"/>
                  </a:lnTo>
                  <a:lnTo>
                    <a:pt x="2563988" y="2658861"/>
                  </a:lnTo>
                  <a:lnTo>
                    <a:pt x="2551502" y="2658575"/>
                  </a:lnTo>
                  <a:lnTo>
                    <a:pt x="2517105" y="2639100"/>
                  </a:lnTo>
                  <a:lnTo>
                    <a:pt x="2514028" y="2638283"/>
                  </a:lnTo>
                  <a:lnTo>
                    <a:pt x="2510777" y="2639067"/>
                  </a:lnTo>
                  <a:lnTo>
                    <a:pt x="2505769" y="2642628"/>
                  </a:lnTo>
                  <a:lnTo>
                    <a:pt x="2503539" y="2643588"/>
                  </a:lnTo>
                  <a:lnTo>
                    <a:pt x="2497001" y="2642879"/>
                  </a:lnTo>
                  <a:lnTo>
                    <a:pt x="2491180" y="2643416"/>
                  </a:lnTo>
                  <a:lnTo>
                    <a:pt x="2485302" y="2645759"/>
                  </a:lnTo>
                  <a:lnTo>
                    <a:pt x="2480779" y="2650542"/>
                  </a:lnTo>
                  <a:lnTo>
                    <a:pt x="2473107" y="2663317"/>
                  </a:lnTo>
                  <a:lnTo>
                    <a:pt x="2469160" y="2667371"/>
                  </a:lnTo>
                  <a:lnTo>
                    <a:pt x="2464431" y="2668046"/>
                  </a:lnTo>
                  <a:lnTo>
                    <a:pt x="2444855" y="2665087"/>
                  </a:lnTo>
                  <a:lnTo>
                    <a:pt x="2417648" y="2667922"/>
                  </a:lnTo>
                  <a:lnTo>
                    <a:pt x="2403081" y="2672681"/>
                  </a:lnTo>
                  <a:lnTo>
                    <a:pt x="2393225" y="2681649"/>
                  </a:lnTo>
                  <a:lnTo>
                    <a:pt x="2390577" y="2684086"/>
                  </a:lnTo>
                  <a:lnTo>
                    <a:pt x="2389374" y="2686959"/>
                  </a:lnTo>
                  <a:lnTo>
                    <a:pt x="2388699" y="2689874"/>
                  </a:lnTo>
                  <a:lnTo>
                    <a:pt x="2387790" y="2692472"/>
                  </a:lnTo>
                  <a:lnTo>
                    <a:pt x="2387898" y="2693652"/>
                  </a:lnTo>
                  <a:lnTo>
                    <a:pt x="2388440" y="2695557"/>
                  </a:lnTo>
                  <a:lnTo>
                    <a:pt x="2388728" y="2697797"/>
                  </a:lnTo>
                  <a:lnTo>
                    <a:pt x="2387993" y="2699917"/>
                  </a:lnTo>
                  <a:lnTo>
                    <a:pt x="2386544" y="2700754"/>
                  </a:lnTo>
                  <a:lnTo>
                    <a:pt x="2383261" y="2700726"/>
                  </a:lnTo>
                  <a:lnTo>
                    <a:pt x="2381962" y="2701529"/>
                  </a:lnTo>
                  <a:lnTo>
                    <a:pt x="2377730" y="2705549"/>
                  </a:lnTo>
                  <a:lnTo>
                    <a:pt x="2367179" y="2711864"/>
                  </a:lnTo>
                  <a:lnTo>
                    <a:pt x="2363359" y="2715868"/>
                  </a:lnTo>
                  <a:lnTo>
                    <a:pt x="2352578" y="2736817"/>
                  </a:lnTo>
                  <a:lnTo>
                    <a:pt x="2348537" y="2741298"/>
                  </a:lnTo>
                  <a:lnTo>
                    <a:pt x="2344532" y="2744270"/>
                  </a:lnTo>
                  <a:lnTo>
                    <a:pt x="2341662" y="2748809"/>
                  </a:lnTo>
                  <a:lnTo>
                    <a:pt x="2340912" y="2757905"/>
                  </a:lnTo>
                  <a:lnTo>
                    <a:pt x="2333929" y="2767365"/>
                  </a:lnTo>
                  <a:lnTo>
                    <a:pt x="2332099" y="2772793"/>
                  </a:lnTo>
                  <a:lnTo>
                    <a:pt x="2331220" y="2782985"/>
                  </a:lnTo>
                  <a:lnTo>
                    <a:pt x="2332495" y="2790048"/>
                  </a:lnTo>
                  <a:lnTo>
                    <a:pt x="2334769" y="2796109"/>
                  </a:lnTo>
                  <a:lnTo>
                    <a:pt x="2334897" y="2801191"/>
                  </a:lnTo>
                  <a:lnTo>
                    <a:pt x="2329881" y="2805043"/>
                  </a:lnTo>
                  <a:lnTo>
                    <a:pt x="2323615" y="2804402"/>
                  </a:lnTo>
                  <a:lnTo>
                    <a:pt x="2319763" y="2798704"/>
                  </a:lnTo>
                  <a:lnTo>
                    <a:pt x="2314986" y="2783066"/>
                  </a:lnTo>
                  <a:lnTo>
                    <a:pt x="2314535" y="2780120"/>
                  </a:lnTo>
                  <a:lnTo>
                    <a:pt x="2313811" y="2776800"/>
                  </a:lnTo>
                  <a:lnTo>
                    <a:pt x="2312207" y="2773114"/>
                  </a:lnTo>
                  <a:lnTo>
                    <a:pt x="2310567" y="2770996"/>
                  </a:lnTo>
                  <a:lnTo>
                    <a:pt x="2304020" y="2764681"/>
                  </a:lnTo>
                  <a:lnTo>
                    <a:pt x="2303043" y="2763374"/>
                  </a:lnTo>
                  <a:lnTo>
                    <a:pt x="2302635" y="2762114"/>
                  </a:lnTo>
                  <a:lnTo>
                    <a:pt x="2302947" y="2760954"/>
                  </a:lnTo>
                  <a:lnTo>
                    <a:pt x="2303903" y="2759835"/>
                  </a:lnTo>
                  <a:lnTo>
                    <a:pt x="2304347" y="2759412"/>
                  </a:lnTo>
                  <a:lnTo>
                    <a:pt x="2304830" y="2759075"/>
                  </a:lnTo>
                  <a:lnTo>
                    <a:pt x="2305317" y="2758884"/>
                  </a:lnTo>
                  <a:lnTo>
                    <a:pt x="2305882" y="2758783"/>
                  </a:lnTo>
                  <a:lnTo>
                    <a:pt x="2307428" y="2755522"/>
                  </a:lnTo>
                  <a:lnTo>
                    <a:pt x="2307554" y="2752889"/>
                  </a:lnTo>
                  <a:lnTo>
                    <a:pt x="2306294" y="2750849"/>
                  </a:lnTo>
                  <a:lnTo>
                    <a:pt x="2303653" y="2749464"/>
                  </a:lnTo>
                  <a:lnTo>
                    <a:pt x="2293145" y="2749454"/>
                  </a:lnTo>
                  <a:lnTo>
                    <a:pt x="2287779" y="2747925"/>
                  </a:lnTo>
                  <a:lnTo>
                    <a:pt x="2283615" y="2744417"/>
                  </a:lnTo>
                  <a:lnTo>
                    <a:pt x="2282075" y="2739990"/>
                  </a:lnTo>
                  <a:lnTo>
                    <a:pt x="2281959" y="2730177"/>
                  </a:lnTo>
                  <a:lnTo>
                    <a:pt x="2279684" y="2724939"/>
                  </a:lnTo>
                  <a:lnTo>
                    <a:pt x="2272549" y="2720110"/>
                  </a:lnTo>
                  <a:lnTo>
                    <a:pt x="2255004" y="2719214"/>
                  </a:lnTo>
                  <a:lnTo>
                    <a:pt x="2245788" y="2718737"/>
                  </a:lnTo>
                  <a:lnTo>
                    <a:pt x="2254399" y="2727354"/>
                  </a:lnTo>
                  <a:lnTo>
                    <a:pt x="2257458" y="2732369"/>
                  </a:lnTo>
                  <a:lnTo>
                    <a:pt x="2259001" y="2740493"/>
                  </a:lnTo>
                  <a:lnTo>
                    <a:pt x="2258486" y="2747837"/>
                  </a:lnTo>
                  <a:lnTo>
                    <a:pt x="2256090" y="2750552"/>
                  </a:lnTo>
                  <a:lnTo>
                    <a:pt x="2252368" y="2753118"/>
                  </a:lnTo>
                  <a:lnTo>
                    <a:pt x="2247949" y="2760135"/>
                  </a:lnTo>
                  <a:lnTo>
                    <a:pt x="2251879" y="2766844"/>
                  </a:lnTo>
                  <a:lnTo>
                    <a:pt x="2270208" y="2777751"/>
                  </a:lnTo>
                  <a:lnTo>
                    <a:pt x="2279399" y="2787410"/>
                  </a:lnTo>
                  <a:lnTo>
                    <a:pt x="2283672" y="2793697"/>
                  </a:lnTo>
                  <a:lnTo>
                    <a:pt x="2286632" y="2800425"/>
                  </a:lnTo>
                  <a:lnTo>
                    <a:pt x="2287894" y="2808997"/>
                  </a:lnTo>
                  <a:lnTo>
                    <a:pt x="2285624" y="2822059"/>
                  </a:lnTo>
                  <a:lnTo>
                    <a:pt x="2286051" y="2830621"/>
                  </a:lnTo>
                  <a:lnTo>
                    <a:pt x="2289438" y="2839204"/>
                  </a:lnTo>
                  <a:lnTo>
                    <a:pt x="2294743" y="2843837"/>
                  </a:lnTo>
                  <a:lnTo>
                    <a:pt x="2300700" y="2847092"/>
                  </a:lnTo>
                  <a:lnTo>
                    <a:pt x="2306119" y="2851574"/>
                  </a:lnTo>
                  <a:lnTo>
                    <a:pt x="2309517" y="2857137"/>
                  </a:lnTo>
                  <a:lnTo>
                    <a:pt x="2310417" y="2862967"/>
                  </a:lnTo>
                  <a:lnTo>
                    <a:pt x="2310620" y="2868167"/>
                  </a:lnTo>
                  <a:lnTo>
                    <a:pt x="2311884" y="2871772"/>
                  </a:lnTo>
                  <a:lnTo>
                    <a:pt x="2368222" y="2900191"/>
                  </a:lnTo>
                  <a:lnTo>
                    <a:pt x="2368602" y="2900182"/>
                  </a:lnTo>
                  <a:lnTo>
                    <a:pt x="2374371" y="2905586"/>
                  </a:lnTo>
                  <a:lnTo>
                    <a:pt x="2387935" y="2906638"/>
                  </a:lnTo>
                  <a:lnTo>
                    <a:pt x="2394289" y="2912376"/>
                  </a:lnTo>
                  <a:lnTo>
                    <a:pt x="2395467" y="2920711"/>
                  </a:lnTo>
                  <a:lnTo>
                    <a:pt x="2393130" y="2928493"/>
                  </a:lnTo>
                  <a:lnTo>
                    <a:pt x="2392881" y="2934709"/>
                  </a:lnTo>
                  <a:lnTo>
                    <a:pt x="2408187" y="2943154"/>
                  </a:lnTo>
                  <a:lnTo>
                    <a:pt x="2413494" y="2945043"/>
                  </a:lnTo>
                  <a:lnTo>
                    <a:pt x="2415893" y="2949116"/>
                  </a:lnTo>
                  <a:lnTo>
                    <a:pt x="2415062" y="2960255"/>
                  </a:lnTo>
                  <a:lnTo>
                    <a:pt x="2412336" y="2969083"/>
                  </a:lnTo>
                  <a:lnTo>
                    <a:pt x="2404278" y="2985068"/>
                  </a:lnTo>
                  <a:lnTo>
                    <a:pt x="2401814" y="2993975"/>
                  </a:lnTo>
                  <a:lnTo>
                    <a:pt x="2394358" y="2991904"/>
                  </a:lnTo>
                  <a:lnTo>
                    <a:pt x="2392328" y="3000030"/>
                  </a:lnTo>
                  <a:lnTo>
                    <a:pt x="2392462" y="3012029"/>
                  </a:lnTo>
                  <a:lnTo>
                    <a:pt x="2391533" y="3021457"/>
                  </a:lnTo>
                  <a:lnTo>
                    <a:pt x="2385817" y="3027583"/>
                  </a:lnTo>
                  <a:lnTo>
                    <a:pt x="2370723" y="3034493"/>
                  </a:lnTo>
                  <a:lnTo>
                    <a:pt x="2366596" y="3043205"/>
                  </a:lnTo>
                  <a:lnTo>
                    <a:pt x="2368586" y="3049182"/>
                  </a:lnTo>
                  <a:lnTo>
                    <a:pt x="2372598" y="3056408"/>
                  </a:lnTo>
                  <a:lnTo>
                    <a:pt x="2380531" y="3067224"/>
                  </a:lnTo>
                  <a:lnTo>
                    <a:pt x="2385971" y="3071896"/>
                  </a:lnTo>
                  <a:lnTo>
                    <a:pt x="2391733" y="3075611"/>
                  </a:lnTo>
                  <a:lnTo>
                    <a:pt x="2404204" y="3081183"/>
                  </a:lnTo>
                  <a:lnTo>
                    <a:pt x="2409402" y="3083727"/>
                  </a:lnTo>
                  <a:lnTo>
                    <a:pt x="2412628" y="3089700"/>
                  </a:lnTo>
                  <a:lnTo>
                    <a:pt x="2413106" y="3097284"/>
                  </a:lnTo>
                  <a:lnTo>
                    <a:pt x="2410162" y="3104374"/>
                  </a:lnTo>
                  <a:lnTo>
                    <a:pt x="2411140" y="3105114"/>
                  </a:lnTo>
                  <a:lnTo>
                    <a:pt x="2414127" y="3106480"/>
                  </a:lnTo>
                  <a:lnTo>
                    <a:pt x="2412490" y="3111020"/>
                  </a:lnTo>
                  <a:lnTo>
                    <a:pt x="2412261" y="3112414"/>
                  </a:lnTo>
                  <a:lnTo>
                    <a:pt x="2416178" y="3116918"/>
                  </a:lnTo>
                  <a:lnTo>
                    <a:pt x="2425159" y="3121542"/>
                  </a:lnTo>
                  <a:lnTo>
                    <a:pt x="2429186" y="3125744"/>
                  </a:lnTo>
                  <a:lnTo>
                    <a:pt x="2431966" y="3131872"/>
                  </a:lnTo>
                  <a:lnTo>
                    <a:pt x="2434049" y="3144496"/>
                  </a:lnTo>
                  <a:lnTo>
                    <a:pt x="2435734" y="3151159"/>
                  </a:lnTo>
                  <a:lnTo>
                    <a:pt x="2438306" y="3157944"/>
                  </a:lnTo>
                  <a:lnTo>
                    <a:pt x="2440791" y="3162986"/>
                  </a:lnTo>
                  <a:lnTo>
                    <a:pt x="2443828" y="3167187"/>
                  </a:lnTo>
                  <a:lnTo>
                    <a:pt x="2447977" y="3171293"/>
                  </a:lnTo>
                  <a:lnTo>
                    <a:pt x="2452195" y="3172440"/>
                  </a:lnTo>
                  <a:lnTo>
                    <a:pt x="2456092" y="3171765"/>
                  </a:lnTo>
                  <a:lnTo>
                    <a:pt x="2458920" y="3173929"/>
                  </a:lnTo>
                  <a:lnTo>
                    <a:pt x="2459700" y="3183544"/>
                  </a:lnTo>
                  <a:lnTo>
                    <a:pt x="2461322" y="3202269"/>
                  </a:lnTo>
                  <a:lnTo>
                    <a:pt x="2463438" y="3211491"/>
                  </a:lnTo>
                  <a:lnTo>
                    <a:pt x="2467907" y="3219636"/>
                  </a:lnTo>
                  <a:lnTo>
                    <a:pt x="2475350" y="3225474"/>
                  </a:lnTo>
                  <a:lnTo>
                    <a:pt x="2492737" y="3233047"/>
                  </a:lnTo>
                  <a:lnTo>
                    <a:pt x="2500471" y="3240583"/>
                  </a:lnTo>
                  <a:lnTo>
                    <a:pt x="2513511" y="3267584"/>
                  </a:lnTo>
                  <a:lnTo>
                    <a:pt x="2519591" y="3273513"/>
                  </a:lnTo>
                  <a:lnTo>
                    <a:pt x="2527068" y="3275966"/>
                  </a:lnTo>
                  <a:lnTo>
                    <a:pt x="2549119" y="3278478"/>
                  </a:lnTo>
                  <a:lnTo>
                    <a:pt x="2556058" y="3277303"/>
                  </a:lnTo>
                  <a:lnTo>
                    <a:pt x="2554164" y="3270003"/>
                  </a:lnTo>
                  <a:lnTo>
                    <a:pt x="2559230" y="3268210"/>
                  </a:lnTo>
                  <a:lnTo>
                    <a:pt x="2573603" y="3271664"/>
                  </a:lnTo>
                  <a:lnTo>
                    <a:pt x="2580030" y="3274846"/>
                  </a:lnTo>
                  <a:lnTo>
                    <a:pt x="2585567" y="3279034"/>
                  </a:lnTo>
                  <a:lnTo>
                    <a:pt x="2596419" y="3289811"/>
                  </a:lnTo>
                  <a:lnTo>
                    <a:pt x="2602982" y="3292276"/>
                  </a:lnTo>
                  <a:lnTo>
                    <a:pt x="2605223" y="3296871"/>
                  </a:lnTo>
                  <a:lnTo>
                    <a:pt x="2605913" y="3302376"/>
                  </a:lnTo>
                  <a:lnTo>
                    <a:pt x="2607791" y="3307633"/>
                  </a:lnTo>
                  <a:lnTo>
                    <a:pt x="2620195" y="3321423"/>
                  </a:lnTo>
                  <a:lnTo>
                    <a:pt x="2620196" y="3321453"/>
                  </a:lnTo>
                  <a:lnTo>
                    <a:pt x="2620276" y="3321509"/>
                  </a:lnTo>
                  <a:lnTo>
                    <a:pt x="2624995" y="3323973"/>
                  </a:lnTo>
                  <a:lnTo>
                    <a:pt x="2661659" y="3370351"/>
                  </a:lnTo>
                  <a:lnTo>
                    <a:pt x="2666973" y="3381423"/>
                  </a:lnTo>
                  <a:lnTo>
                    <a:pt x="2673275" y="3390802"/>
                  </a:lnTo>
                  <a:lnTo>
                    <a:pt x="2684097" y="3396609"/>
                  </a:lnTo>
                  <a:lnTo>
                    <a:pt x="2706758" y="3396818"/>
                  </a:lnTo>
                  <a:lnTo>
                    <a:pt x="2714369" y="3399423"/>
                  </a:lnTo>
                  <a:lnTo>
                    <a:pt x="2719084" y="3403204"/>
                  </a:lnTo>
                  <a:lnTo>
                    <a:pt x="2731042" y="3418029"/>
                  </a:lnTo>
                  <a:lnTo>
                    <a:pt x="2747581" y="3433646"/>
                  </a:lnTo>
                  <a:lnTo>
                    <a:pt x="2752152" y="3443431"/>
                  </a:lnTo>
                  <a:lnTo>
                    <a:pt x="2753013" y="3459456"/>
                  </a:lnTo>
                  <a:lnTo>
                    <a:pt x="2758744" y="3468011"/>
                  </a:lnTo>
                  <a:lnTo>
                    <a:pt x="2769924" y="3477707"/>
                  </a:lnTo>
                  <a:lnTo>
                    <a:pt x="2782133" y="3485759"/>
                  </a:lnTo>
                  <a:lnTo>
                    <a:pt x="2791070" y="3489622"/>
                  </a:lnTo>
                  <a:lnTo>
                    <a:pt x="2794546" y="3479512"/>
                  </a:lnTo>
                  <a:lnTo>
                    <a:pt x="2797857" y="3473074"/>
                  </a:lnTo>
                  <a:lnTo>
                    <a:pt x="2802956" y="3470467"/>
                  </a:lnTo>
                  <a:lnTo>
                    <a:pt x="2805394" y="3470881"/>
                  </a:lnTo>
                  <a:lnTo>
                    <a:pt x="2811638" y="3471939"/>
                  </a:lnTo>
                  <a:lnTo>
                    <a:pt x="2818396" y="3475708"/>
                  </a:lnTo>
                  <a:lnTo>
                    <a:pt x="2824968" y="3480546"/>
                  </a:lnTo>
                  <a:lnTo>
                    <a:pt x="2831516" y="3483818"/>
                  </a:lnTo>
                  <a:lnTo>
                    <a:pt x="2838310" y="3482760"/>
                  </a:lnTo>
                  <a:lnTo>
                    <a:pt x="2839696" y="3493526"/>
                  </a:lnTo>
                  <a:lnTo>
                    <a:pt x="2844132" y="3503747"/>
                  </a:lnTo>
                  <a:lnTo>
                    <a:pt x="2850372" y="3512411"/>
                  </a:lnTo>
                  <a:lnTo>
                    <a:pt x="2857053" y="3518541"/>
                  </a:lnTo>
                  <a:lnTo>
                    <a:pt x="2864304" y="3521596"/>
                  </a:lnTo>
                  <a:lnTo>
                    <a:pt x="2878401" y="3523196"/>
                  </a:lnTo>
                  <a:lnTo>
                    <a:pt x="2883812" y="3525915"/>
                  </a:lnTo>
                  <a:lnTo>
                    <a:pt x="2893153" y="3539195"/>
                  </a:lnTo>
                  <a:lnTo>
                    <a:pt x="2912919" y="3574690"/>
                  </a:lnTo>
                  <a:lnTo>
                    <a:pt x="2920616" y="3582003"/>
                  </a:lnTo>
                  <a:lnTo>
                    <a:pt x="2910424" y="3606309"/>
                  </a:lnTo>
                  <a:lnTo>
                    <a:pt x="2909808" y="3611779"/>
                  </a:lnTo>
                  <a:lnTo>
                    <a:pt x="2911725" y="3610982"/>
                  </a:lnTo>
                  <a:lnTo>
                    <a:pt x="2916091" y="3618742"/>
                  </a:lnTo>
                  <a:lnTo>
                    <a:pt x="2918040" y="3620399"/>
                  </a:lnTo>
                  <a:lnTo>
                    <a:pt x="2922857" y="3622457"/>
                  </a:lnTo>
                  <a:lnTo>
                    <a:pt x="2918044" y="3627500"/>
                  </a:lnTo>
                  <a:lnTo>
                    <a:pt x="2917373" y="3634363"/>
                  </a:lnTo>
                  <a:lnTo>
                    <a:pt x="2920185" y="3652722"/>
                  </a:lnTo>
                  <a:lnTo>
                    <a:pt x="2920340" y="3662330"/>
                  </a:lnTo>
                  <a:lnTo>
                    <a:pt x="2919536" y="3670621"/>
                  </a:lnTo>
                  <a:lnTo>
                    <a:pt x="2917527" y="3678226"/>
                  </a:lnTo>
                  <a:lnTo>
                    <a:pt x="2911667" y="3692599"/>
                  </a:lnTo>
                  <a:lnTo>
                    <a:pt x="2909989" y="3695382"/>
                  </a:lnTo>
                  <a:lnTo>
                    <a:pt x="2907000" y="3698637"/>
                  </a:lnTo>
                  <a:lnTo>
                    <a:pt x="2904048" y="3700070"/>
                  </a:lnTo>
                  <a:lnTo>
                    <a:pt x="2896247" y="3701692"/>
                  </a:lnTo>
                  <a:lnTo>
                    <a:pt x="2894945" y="3701453"/>
                  </a:lnTo>
                  <a:lnTo>
                    <a:pt x="2892023" y="3708104"/>
                  </a:lnTo>
                  <a:lnTo>
                    <a:pt x="2889322" y="3723502"/>
                  </a:lnTo>
                  <a:lnTo>
                    <a:pt x="2888463" y="3722667"/>
                  </a:lnTo>
                  <a:lnTo>
                    <a:pt x="2872654" y="3716336"/>
                  </a:lnTo>
                  <a:lnTo>
                    <a:pt x="2866487" y="3707673"/>
                  </a:lnTo>
                  <a:lnTo>
                    <a:pt x="2860155" y="3703362"/>
                  </a:lnTo>
                  <a:lnTo>
                    <a:pt x="2853399" y="3700074"/>
                  </a:lnTo>
                  <a:lnTo>
                    <a:pt x="2813749" y="3690749"/>
                  </a:lnTo>
                  <a:lnTo>
                    <a:pt x="2801158" y="3692983"/>
                  </a:lnTo>
                  <a:lnTo>
                    <a:pt x="2788996" y="3698139"/>
                  </a:lnTo>
                  <a:lnTo>
                    <a:pt x="2785722" y="3701436"/>
                  </a:lnTo>
                  <a:lnTo>
                    <a:pt x="2783808" y="3705491"/>
                  </a:lnTo>
                  <a:lnTo>
                    <a:pt x="2784125" y="3707550"/>
                  </a:lnTo>
                  <a:lnTo>
                    <a:pt x="2785361" y="3710072"/>
                  </a:lnTo>
                  <a:lnTo>
                    <a:pt x="2787296" y="3720315"/>
                  </a:lnTo>
                  <a:lnTo>
                    <a:pt x="2791036" y="3725680"/>
                  </a:lnTo>
                  <a:lnTo>
                    <a:pt x="2792058" y="3730663"/>
                  </a:lnTo>
                  <a:lnTo>
                    <a:pt x="2791224" y="3736273"/>
                  </a:lnTo>
                  <a:lnTo>
                    <a:pt x="2786566" y="3747301"/>
                  </a:lnTo>
                  <a:lnTo>
                    <a:pt x="2784973" y="3752614"/>
                  </a:lnTo>
                  <a:lnTo>
                    <a:pt x="2784479" y="3757958"/>
                  </a:lnTo>
                  <a:lnTo>
                    <a:pt x="2785824" y="3774065"/>
                  </a:lnTo>
                  <a:lnTo>
                    <a:pt x="2785276" y="3780047"/>
                  </a:lnTo>
                  <a:lnTo>
                    <a:pt x="2783746" y="3784040"/>
                  </a:lnTo>
                  <a:lnTo>
                    <a:pt x="2782138" y="3787063"/>
                  </a:lnTo>
                  <a:lnTo>
                    <a:pt x="2781510" y="3790046"/>
                  </a:lnTo>
                  <a:lnTo>
                    <a:pt x="2779831" y="3802254"/>
                  </a:lnTo>
                  <a:lnTo>
                    <a:pt x="2774884" y="3811367"/>
                  </a:lnTo>
                  <a:lnTo>
                    <a:pt x="2738999" y="3845365"/>
                  </a:lnTo>
                  <a:lnTo>
                    <a:pt x="2726499" y="3853016"/>
                  </a:lnTo>
                  <a:lnTo>
                    <a:pt x="2674446" y="3864139"/>
                  </a:lnTo>
                  <a:lnTo>
                    <a:pt x="2635555" y="3881255"/>
                  </a:lnTo>
                  <a:lnTo>
                    <a:pt x="2629568" y="3885852"/>
                  </a:lnTo>
                  <a:lnTo>
                    <a:pt x="2615863" y="3899984"/>
                  </a:lnTo>
                  <a:lnTo>
                    <a:pt x="2603810" y="3907266"/>
                  </a:lnTo>
                  <a:lnTo>
                    <a:pt x="2598062" y="3912250"/>
                  </a:lnTo>
                  <a:lnTo>
                    <a:pt x="2598619" y="3913591"/>
                  </a:lnTo>
                  <a:lnTo>
                    <a:pt x="2577645" y="3918412"/>
                  </a:lnTo>
                  <a:lnTo>
                    <a:pt x="2571993" y="3921685"/>
                  </a:lnTo>
                  <a:lnTo>
                    <a:pt x="2568648" y="3925609"/>
                  </a:lnTo>
                  <a:lnTo>
                    <a:pt x="2562024" y="3936850"/>
                  </a:lnTo>
                  <a:lnTo>
                    <a:pt x="2557238" y="3942739"/>
                  </a:lnTo>
                  <a:lnTo>
                    <a:pt x="2542392" y="3953882"/>
                  </a:lnTo>
                  <a:lnTo>
                    <a:pt x="2540912" y="3955820"/>
                  </a:lnTo>
                  <a:lnTo>
                    <a:pt x="2535732" y="3964541"/>
                  </a:lnTo>
                  <a:lnTo>
                    <a:pt x="2533437" y="3965678"/>
                  </a:lnTo>
                  <a:lnTo>
                    <a:pt x="2530948" y="3965638"/>
                  </a:lnTo>
                  <a:lnTo>
                    <a:pt x="2528528" y="3966555"/>
                  </a:lnTo>
                  <a:lnTo>
                    <a:pt x="2526325" y="3970732"/>
                  </a:lnTo>
                  <a:lnTo>
                    <a:pt x="2525808" y="3978462"/>
                  </a:lnTo>
                  <a:lnTo>
                    <a:pt x="2527970" y="3985934"/>
                  </a:lnTo>
                  <a:lnTo>
                    <a:pt x="2531575" y="3992708"/>
                  </a:lnTo>
                  <a:lnTo>
                    <a:pt x="2535301" y="3998237"/>
                  </a:lnTo>
                  <a:lnTo>
                    <a:pt x="2563084" y="4025615"/>
                  </a:lnTo>
                  <a:lnTo>
                    <a:pt x="2569219" y="4038187"/>
                  </a:lnTo>
                  <a:lnTo>
                    <a:pt x="2570426" y="4044301"/>
                  </a:lnTo>
                  <a:lnTo>
                    <a:pt x="2570587" y="4045118"/>
                  </a:lnTo>
                  <a:lnTo>
                    <a:pt x="2572834" y="4051031"/>
                  </a:lnTo>
                  <a:lnTo>
                    <a:pt x="2576064" y="4055465"/>
                  </a:lnTo>
                  <a:lnTo>
                    <a:pt x="2585422" y="4060685"/>
                  </a:lnTo>
                  <a:lnTo>
                    <a:pt x="2593399" y="4068417"/>
                  </a:lnTo>
                  <a:lnTo>
                    <a:pt x="2596541" y="4069983"/>
                  </a:lnTo>
                  <a:lnTo>
                    <a:pt x="2603202" y="4076115"/>
                  </a:lnTo>
                  <a:lnTo>
                    <a:pt x="2617194" y="4105914"/>
                  </a:lnTo>
                  <a:lnTo>
                    <a:pt x="2625893" y="4118033"/>
                  </a:lnTo>
                  <a:lnTo>
                    <a:pt x="2627738" y="4119773"/>
                  </a:lnTo>
                  <a:lnTo>
                    <a:pt x="2604292" y="4160445"/>
                  </a:lnTo>
                  <a:lnTo>
                    <a:pt x="2602334" y="4165004"/>
                  </a:lnTo>
                  <a:lnTo>
                    <a:pt x="2601697" y="4168660"/>
                  </a:lnTo>
                  <a:lnTo>
                    <a:pt x="2601697" y="4172326"/>
                  </a:lnTo>
                  <a:lnTo>
                    <a:pt x="2601145" y="4176128"/>
                  </a:lnTo>
                  <a:lnTo>
                    <a:pt x="2598813" y="4180255"/>
                  </a:lnTo>
                  <a:lnTo>
                    <a:pt x="2598814" y="4180284"/>
                  </a:lnTo>
                  <a:lnTo>
                    <a:pt x="2598736" y="4180345"/>
                  </a:lnTo>
                  <a:lnTo>
                    <a:pt x="2591939" y="4191655"/>
                  </a:lnTo>
                  <a:lnTo>
                    <a:pt x="2598427" y="4197840"/>
                  </a:lnTo>
                  <a:lnTo>
                    <a:pt x="2619992" y="4201122"/>
                  </a:lnTo>
                  <a:lnTo>
                    <a:pt x="2625725" y="4199936"/>
                  </a:lnTo>
                  <a:lnTo>
                    <a:pt x="2635323" y="4195306"/>
                  </a:lnTo>
                  <a:lnTo>
                    <a:pt x="2641320" y="4196059"/>
                  </a:lnTo>
                  <a:lnTo>
                    <a:pt x="2646213" y="4199495"/>
                  </a:lnTo>
                  <a:lnTo>
                    <a:pt x="2651142" y="4205073"/>
                  </a:lnTo>
                  <a:lnTo>
                    <a:pt x="2659102" y="4217709"/>
                  </a:lnTo>
                  <a:lnTo>
                    <a:pt x="2662452" y="4225898"/>
                  </a:lnTo>
                  <a:lnTo>
                    <a:pt x="2663780" y="4233184"/>
                  </a:lnTo>
                  <a:lnTo>
                    <a:pt x="2663781" y="4240129"/>
                  </a:lnTo>
                  <a:lnTo>
                    <a:pt x="2663183" y="4247068"/>
                  </a:lnTo>
                  <a:lnTo>
                    <a:pt x="2662270" y="4248342"/>
                  </a:lnTo>
                  <a:lnTo>
                    <a:pt x="2658078" y="4259826"/>
                  </a:lnTo>
                  <a:lnTo>
                    <a:pt x="2657893" y="4261414"/>
                  </a:lnTo>
                  <a:lnTo>
                    <a:pt x="2651955" y="4269810"/>
                  </a:lnTo>
                  <a:lnTo>
                    <a:pt x="2650905" y="4269462"/>
                  </a:lnTo>
                  <a:lnTo>
                    <a:pt x="2651666" y="4282412"/>
                  </a:lnTo>
                  <a:lnTo>
                    <a:pt x="2652492" y="4282059"/>
                  </a:lnTo>
                  <a:lnTo>
                    <a:pt x="2652082" y="4282900"/>
                  </a:lnTo>
                  <a:lnTo>
                    <a:pt x="2648727" y="4292284"/>
                  </a:lnTo>
                  <a:lnTo>
                    <a:pt x="2647820" y="4293808"/>
                  </a:lnTo>
                  <a:lnTo>
                    <a:pt x="2648157" y="4303760"/>
                  </a:lnTo>
                  <a:lnTo>
                    <a:pt x="2648596" y="4307290"/>
                  </a:lnTo>
                  <a:lnTo>
                    <a:pt x="2649581" y="4310389"/>
                  </a:lnTo>
                  <a:lnTo>
                    <a:pt x="2650917" y="4313269"/>
                  </a:lnTo>
                  <a:lnTo>
                    <a:pt x="2652033" y="4316704"/>
                  </a:lnTo>
                  <a:lnTo>
                    <a:pt x="2652315" y="4321453"/>
                  </a:lnTo>
                  <a:lnTo>
                    <a:pt x="2641735" y="4334945"/>
                  </a:lnTo>
                  <a:lnTo>
                    <a:pt x="2639136" y="4337369"/>
                  </a:lnTo>
                  <a:lnTo>
                    <a:pt x="2634987" y="4337704"/>
                  </a:lnTo>
                  <a:lnTo>
                    <a:pt x="2632541" y="4336310"/>
                  </a:lnTo>
                  <a:lnTo>
                    <a:pt x="2630308" y="4334111"/>
                  </a:lnTo>
                  <a:lnTo>
                    <a:pt x="2626527" y="4332243"/>
                  </a:lnTo>
                  <a:lnTo>
                    <a:pt x="2622497" y="4332498"/>
                  </a:lnTo>
                  <a:lnTo>
                    <a:pt x="2619359" y="4334350"/>
                  </a:lnTo>
                  <a:lnTo>
                    <a:pt x="2616120" y="4335595"/>
                  </a:lnTo>
                  <a:lnTo>
                    <a:pt x="2611829" y="4334011"/>
                  </a:lnTo>
                  <a:lnTo>
                    <a:pt x="2592436" y="4320319"/>
                  </a:lnTo>
                  <a:lnTo>
                    <a:pt x="2574176" y="4301421"/>
                  </a:lnTo>
                  <a:lnTo>
                    <a:pt x="2570822" y="4298898"/>
                  </a:lnTo>
                  <a:lnTo>
                    <a:pt x="2567151" y="4297715"/>
                  </a:lnTo>
                  <a:lnTo>
                    <a:pt x="2561174" y="4296872"/>
                  </a:lnTo>
                  <a:lnTo>
                    <a:pt x="2551402" y="4289465"/>
                  </a:lnTo>
                  <a:lnTo>
                    <a:pt x="2548937" y="4275431"/>
                  </a:lnTo>
                  <a:lnTo>
                    <a:pt x="2553234" y="4262040"/>
                  </a:lnTo>
                  <a:lnTo>
                    <a:pt x="2563592" y="4256479"/>
                  </a:lnTo>
                  <a:lnTo>
                    <a:pt x="2555714" y="4249311"/>
                  </a:lnTo>
                  <a:lnTo>
                    <a:pt x="2545513" y="4243010"/>
                  </a:lnTo>
                  <a:lnTo>
                    <a:pt x="2539235" y="4235760"/>
                  </a:lnTo>
                  <a:lnTo>
                    <a:pt x="2542912" y="4225655"/>
                  </a:lnTo>
                  <a:lnTo>
                    <a:pt x="2536331" y="4226717"/>
                  </a:lnTo>
                  <a:lnTo>
                    <a:pt x="2514553" y="4221796"/>
                  </a:lnTo>
                  <a:lnTo>
                    <a:pt x="2500824" y="4222208"/>
                  </a:lnTo>
                  <a:lnTo>
                    <a:pt x="2487188" y="4225923"/>
                  </a:lnTo>
                  <a:lnTo>
                    <a:pt x="2479969" y="4229827"/>
                  </a:lnTo>
                  <a:lnTo>
                    <a:pt x="2466821" y="4242283"/>
                  </a:lnTo>
                  <a:lnTo>
                    <a:pt x="2463237" y="4245675"/>
                  </a:lnTo>
                  <a:lnTo>
                    <a:pt x="2457297" y="4248518"/>
                  </a:lnTo>
                  <a:lnTo>
                    <a:pt x="2449215" y="4250341"/>
                  </a:lnTo>
                  <a:lnTo>
                    <a:pt x="2441281" y="4250355"/>
                  </a:lnTo>
                  <a:lnTo>
                    <a:pt x="2435793" y="4247832"/>
                  </a:lnTo>
                  <a:lnTo>
                    <a:pt x="2424077" y="4238901"/>
                  </a:lnTo>
                  <a:lnTo>
                    <a:pt x="2420873" y="4235249"/>
                  </a:lnTo>
                  <a:lnTo>
                    <a:pt x="2418640" y="4230625"/>
                  </a:lnTo>
                  <a:lnTo>
                    <a:pt x="2414301" y="4218552"/>
                  </a:lnTo>
                  <a:lnTo>
                    <a:pt x="2412425" y="4215308"/>
                  </a:lnTo>
                  <a:lnTo>
                    <a:pt x="2406067" y="4214235"/>
                  </a:lnTo>
                  <a:lnTo>
                    <a:pt x="2391095" y="4220448"/>
                  </a:lnTo>
                  <a:lnTo>
                    <a:pt x="2384595" y="4221680"/>
                  </a:lnTo>
                  <a:lnTo>
                    <a:pt x="2362232" y="4217489"/>
                  </a:lnTo>
                  <a:lnTo>
                    <a:pt x="2353865" y="4218907"/>
                  </a:lnTo>
                  <a:lnTo>
                    <a:pt x="2345377" y="4223622"/>
                  </a:lnTo>
                  <a:lnTo>
                    <a:pt x="2341213" y="4224360"/>
                  </a:lnTo>
                  <a:lnTo>
                    <a:pt x="2337312" y="4221040"/>
                  </a:lnTo>
                  <a:lnTo>
                    <a:pt x="2335055" y="4214786"/>
                  </a:lnTo>
                  <a:lnTo>
                    <a:pt x="2336235" y="4210768"/>
                  </a:lnTo>
                  <a:lnTo>
                    <a:pt x="2338621" y="4207281"/>
                  </a:lnTo>
                  <a:lnTo>
                    <a:pt x="2339867" y="4202732"/>
                  </a:lnTo>
                  <a:lnTo>
                    <a:pt x="2340717" y="4196608"/>
                  </a:lnTo>
                  <a:lnTo>
                    <a:pt x="2341848" y="4193967"/>
                  </a:lnTo>
                  <a:lnTo>
                    <a:pt x="2340899" y="4194182"/>
                  </a:lnTo>
                  <a:lnTo>
                    <a:pt x="2335350" y="4196783"/>
                  </a:lnTo>
                  <a:lnTo>
                    <a:pt x="2332059" y="4198960"/>
                  </a:lnTo>
                  <a:lnTo>
                    <a:pt x="2322972" y="4206917"/>
                  </a:lnTo>
                  <a:lnTo>
                    <a:pt x="2316942" y="4209541"/>
                  </a:lnTo>
                  <a:lnTo>
                    <a:pt x="2317805" y="4214189"/>
                  </a:lnTo>
                  <a:lnTo>
                    <a:pt x="2319110" y="4217321"/>
                  </a:lnTo>
                  <a:lnTo>
                    <a:pt x="2322021" y="4221005"/>
                  </a:lnTo>
                  <a:lnTo>
                    <a:pt x="2325237" y="4224061"/>
                  </a:lnTo>
                  <a:lnTo>
                    <a:pt x="2327217" y="4225330"/>
                  </a:lnTo>
                  <a:lnTo>
                    <a:pt x="2328365" y="4228450"/>
                  </a:lnTo>
                  <a:lnTo>
                    <a:pt x="2329356" y="4243702"/>
                  </a:lnTo>
                  <a:lnTo>
                    <a:pt x="2329082" y="4249057"/>
                  </a:lnTo>
                  <a:lnTo>
                    <a:pt x="2327772" y="4252737"/>
                  </a:lnTo>
                  <a:lnTo>
                    <a:pt x="2317098" y="4267143"/>
                  </a:lnTo>
                  <a:lnTo>
                    <a:pt x="2314043" y="4267849"/>
                  </a:lnTo>
                  <a:lnTo>
                    <a:pt x="2225355" y="4265901"/>
                  </a:lnTo>
                  <a:lnTo>
                    <a:pt x="2193113" y="4273149"/>
                  </a:lnTo>
                  <a:lnTo>
                    <a:pt x="2188814" y="4275830"/>
                  </a:lnTo>
                  <a:lnTo>
                    <a:pt x="2185124" y="4285620"/>
                  </a:lnTo>
                  <a:lnTo>
                    <a:pt x="2181160" y="4287024"/>
                  </a:lnTo>
                  <a:lnTo>
                    <a:pt x="2159344" y="4282943"/>
                  </a:lnTo>
                  <a:lnTo>
                    <a:pt x="2127915" y="4283353"/>
                  </a:lnTo>
                  <a:lnTo>
                    <a:pt x="2111032" y="4280263"/>
                  </a:lnTo>
                  <a:lnTo>
                    <a:pt x="2103890" y="4280142"/>
                  </a:lnTo>
                  <a:lnTo>
                    <a:pt x="2102599" y="4281815"/>
                  </a:lnTo>
                  <a:lnTo>
                    <a:pt x="2091973" y="4291349"/>
                  </a:lnTo>
                  <a:lnTo>
                    <a:pt x="2089431" y="4297444"/>
                  </a:lnTo>
                  <a:lnTo>
                    <a:pt x="2086595" y="4310723"/>
                  </a:lnTo>
                  <a:lnTo>
                    <a:pt x="2084718" y="4316037"/>
                  </a:lnTo>
                  <a:lnTo>
                    <a:pt x="2077804" y="4323971"/>
                  </a:lnTo>
                  <a:lnTo>
                    <a:pt x="2069465" y="4327433"/>
                  </a:lnTo>
                  <a:lnTo>
                    <a:pt x="2051373" y="4330706"/>
                  </a:lnTo>
                  <a:lnTo>
                    <a:pt x="2042588" y="4328050"/>
                  </a:lnTo>
                  <a:lnTo>
                    <a:pt x="2033065" y="4326879"/>
                  </a:lnTo>
                  <a:lnTo>
                    <a:pt x="2024304" y="4329065"/>
                  </a:lnTo>
                  <a:lnTo>
                    <a:pt x="2006344" y="4350312"/>
                  </a:lnTo>
                  <a:lnTo>
                    <a:pt x="2011117" y="4351552"/>
                  </a:lnTo>
                  <a:lnTo>
                    <a:pt x="2015349" y="4354261"/>
                  </a:lnTo>
                  <a:lnTo>
                    <a:pt x="2016881" y="4358494"/>
                  </a:lnTo>
                  <a:lnTo>
                    <a:pt x="2013632" y="4364207"/>
                  </a:lnTo>
                  <a:lnTo>
                    <a:pt x="2007386" y="4366989"/>
                  </a:lnTo>
                  <a:lnTo>
                    <a:pt x="1990593" y="4367594"/>
                  </a:lnTo>
                  <a:lnTo>
                    <a:pt x="1983419" y="4369981"/>
                  </a:lnTo>
                  <a:lnTo>
                    <a:pt x="1976017" y="4377037"/>
                  </a:lnTo>
                  <a:lnTo>
                    <a:pt x="1970971" y="4384007"/>
                  </a:lnTo>
                  <a:lnTo>
                    <a:pt x="1965512" y="4390005"/>
                  </a:lnTo>
                  <a:lnTo>
                    <a:pt x="1957108" y="4393967"/>
                  </a:lnTo>
                  <a:lnTo>
                    <a:pt x="1947809" y="4393001"/>
                  </a:lnTo>
                  <a:lnTo>
                    <a:pt x="1948492" y="4377458"/>
                  </a:lnTo>
                  <a:lnTo>
                    <a:pt x="1940176" y="4374146"/>
                  </a:lnTo>
                  <a:lnTo>
                    <a:pt x="1930441" y="4376916"/>
                  </a:lnTo>
                  <a:lnTo>
                    <a:pt x="1905308" y="4394697"/>
                  </a:lnTo>
                  <a:lnTo>
                    <a:pt x="1897761" y="4397083"/>
                  </a:lnTo>
                  <a:lnTo>
                    <a:pt x="1857360" y="4396814"/>
                  </a:lnTo>
                  <a:lnTo>
                    <a:pt x="1851934" y="4393692"/>
                  </a:lnTo>
                  <a:lnTo>
                    <a:pt x="1847918" y="4385981"/>
                  </a:lnTo>
                  <a:lnTo>
                    <a:pt x="1848838" y="4385916"/>
                  </a:lnTo>
                  <a:lnTo>
                    <a:pt x="1850061" y="4383278"/>
                  </a:lnTo>
                  <a:lnTo>
                    <a:pt x="1850914" y="4379314"/>
                  </a:lnTo>
                  <a:lnTo>
                    <a:pt x="1850768" y="4375475"/>
                  </a:lnTo>
                  <a:lnTo>
                    <a:pt x="1849590" y="4372885"/>
                  </a:lnTo>
                  <a:lnTo>
                    <a:pt x="1830139" y="4352160"/>
                  </a:lnTo>
                  <a:lnTo>
                    <a:pt x="1810180" y="4343034"/>
                  </a:lnTo>
                  <a:lnTo>
                    <a:pt x="1807518" y="4338516"/>
                  </a:lnTo>
                  <a:lnTo>
                    <a:pt x="1819935" y="4329920"/>
                  </a:lnTo>
                  <a:lnTo>
                    <a:pt x="1823147" y="4325974"/>
                  </a:lnTo>
                  <a:lnTo>
                    <a:pt x="1814243" y="4319335"/>
                  </a:lnTo>
                  <a:lnTo>
                    <a:pt x="1810117" y="4317025"/>
                  </a:lnTo>
                  <a:lnTo>
                    <a:pt x="1804765" y="4316686"/>
                  </a:lnTo>
                  <a:lnTo>
                    <a:pt x="1799303" y="4318281"/>
                  </a:lnTo>
                  <a:lnTo>
                    <a:pt x="1783763" y="4325507"/>
                  </a:lnTo>
                  <a:lnTo>
                    <a:pt x="1772346" y="4326948"/>
                  </a:lnTo>
                  <a:lnTo>
                    <a:pt x="1769027" y="4325957"/>
                  </a:lnTo>
                  <a:lnTo>
                    <a:pt x="1767099" y="4323248"/>
                  </a:lnTo>
                  <a:lnTo>
                    <a:pt x="1765809" y="4320299"/>
                  </a:lnTo>
                  <a:lnTo>
                    <a:pt x="1764244" y="4318504"/>
                  </a:lnTo>
                  <a:lnTo>
                    <a:pt x="1713210" y="4299347"/>
                  </a:lnTo>
                  <a:lnTo>
                    <a:pt x="1703873" y="4299249"/>
                  </a:lnTo>
                  <a:lnTo>
                    <a:pt x="1698532" y="4302996"/>
                  </a:lnTo>
                  <a:lnTo>
                    <a:pt x="1690726" y="4313953"/>
                  </a:lnTo>
                  <a:lnTo>
                    <a:pt x="1685821" y="4317918"/>
                  </a:lnTo>
                  <a:lnTo>
                    <a:pt x="1681269" y="4318721"/>
                  </a:lnTo>
                  <a:lnTo>
                    <a:pt x="1664816" y="4316224"/>
                  </a:lnTo>
                  <a:lnTo>
                    <a:pt x="1658786" y="4313452"/>
                  </a:lnTo>
                  <a:lnTo>
                    <a:pt x="1655631" y="4311207"/>
                  </a:lnTo>
                  <a:lnTo>
                    <a:pt x="1653595" y="4308580"/>
                  </a:lnTo>
                  <a:lnTo>
                    <a:pt x="1652916" y="4303676"/>
                  </a:lnTo>
                  <a:lnTo>
                    <a:pt x="1654352" y="4300043"/>
                  </a:lnTo>
                  <a:lnTo>
                    <a:pt x="1656226" y="4297295"/>
                  </a:lnTo>
                  <a:lnTo>
                    <a:pt x="1656704" y="4295049"/>
                  </a:lnTo>
                  <a:lnTo>
                    <a:pt x="1654987" y="4289718"/>
                  </a:lnTo>
                  <a:lnTo>
                    <a:pt x="1653631" y="4288656"/>
                  </a:lnTo>
                  <a:lnTo>
                    <a:pt x="1650679" y="4289823"/>
                  </a:lnTo>
                  <a:lnTo>
                    <a:pt x="1644217" y="4290990"/>
                  </a:lnTo>
                  <a:lnTo>
                    <a:pt x="1638431" y="4293278"/>
                  </a:lnTo>
                  <a:lnTo>
                    <a:pt x="1638989" y="4298211"/>
                  </a:lnTo>
                  <a:lnTo>
                    <a:pt x="1642339" y="4304518"/>
                  </a:lnTo>
                  <a:lnTo>
                    <a:pt x="1644893" y="4310913"/>
                  </a:lnTo>
                  <a:lnTo>
                    <a:pt x="1644413" y="4316201"/>
                  </a:lnTo>
                  <a:lnTo>
                    <a:pt x="1640495" y="4338989"/>
                  </a:lnTo>
                  <a:lnTo>
                    <a:pt x="1645930" y="4341960"/>
                  </a:lnTo>
                  <a:lnTo>
                    <a:pt x="1649247" y="4345651"/>
                  </a:lnTo>
                  <a:lnTo>
                    <a:pt x="1651325" y="4350688"/>
                  </a:lnTo>
                  <a:lnTo>
                    <a:pt x="1652926" y="4357761"/>
                  </a:lnTo>
                  <a:lnTo>
                    <a:pt x="1653008" y="4370019"/>
                  </a:lnTo>
                  <a:lnTo>
                    <a:pt x="1649489" y="4382869"/>
                  </a:lnTo>
                  <a:lnTo>
                    <a:pt x="1643845" y="4394431"/>
                  </a:lnTo>
                  <a:lnTo>
                    <a:pt x="1637397" y="4403012"/>
                  </a:lnTo>
                  <a:lnTo>
                    <a:pt x="1634073" y="4405254"/>
                  </a:lnTo>
                  <a:lnTo>
                    <a:pt x="1625901" y="4408100"/>
                  </a:lnTo>
                  <a:lnTo>
                    <a:pt x="1621893" y="4410800"/>
                  </a:lnTo>
                  <a:lnTo>
                    <a:pt x="1619567" y="4414387"/>
                  </a:lnTo>
                  <a:lnTo>
                    <a:pt x="1610933" y="4431729"/>
                  </a:lnTo>
                  <a:lnTo>
                    <a:pt x="1603945" y="4441112"/>
                  </a:lnTo>
                  <a:lnTo>
                    <a:pt x="1596355" y="4448042"/>
                  </a:lnTo>
                  <a:lnTo>
                    <a:pt x="1578965" y="4458684"/>
                  </a:lnTo>
                  <a:lnTo>
                    <a:pt x="1570491" y="4461955"/>
                  </a:lnTo>
                  <a:lnTo>
                    <a:pt x="1545478" y="4464941"/>
                  </a:lnTo>
                  <a:lnTo>
                    <a:pt x="1539622" y="4465637"/>
                  </a:lnTo>
                  <a:lnTo>
                    <a:pt x="1537901" y="4464628"/>
                  </a:lnTo>
                  <a:lnTo>
                    <a:pt x="1539478" y="4461060"/>
                  </a:lnTo>
                  <a:lnTo>
                    <a:pt x="1543072" y="4454619"/>
                  </a:lnTo>
                  <a:lnTo>
                    <a:pt x="1544640" y="4453546"/>
                  </a:lnTo>
                  <a:lnTo>
                    <a:pt x="1549779" y="4452028"/>
                  </a:lnTo>
                  <a:lnTo>
                    <a:pt x="1551670" y="4450173"/>
                  </a:lnTo>
                  <a:lnTo>
                    <a:pt x="1552645" y="4446367"/>
                  </a:lnTo>
                  <a:lnTo>
                    <a:pt x="1552455" y="4442939"/>
                  </a:lnTo>
                  <a:lnTo>
                    <a:pt x="1551585" y="4439185"/>
                  </a:lnTo>
                  <a:lnTo>
                    <a:pt x="1558665" y="4418060"/>
                  </a:lnTo>
                  <a:lnTo>
                    <a:pt x="1558976" y="4407765"/>
                  </a:lnTo>
                  <a:lnTo>
                    <a:pt x="1551859" y="4403890"/>
                  </a:lnTo>
                  <a:lnTo>
                    <a:pt x="1534828" y="4406929"/>
                  </a:lnTo>
                  <a:lnTo>
                    <a:pt x="1530203" y="4412006"/>
                  </a:lnTo>
                  <a:lnTo>
                    <a:pt x="1528555" y="4413269"/>
                  </a:lnTo>
                  <a:lnTo>
                    <a:pt x="1526552" y="4413247"/>
                  </a:lnTo>
                  <a:lnTo>
                    <a:pt x="1522557" y="4410793"/>
                  </a:lnTo>
                  <a:lnTo>
                    <a:pt x="1520635" y="4410534"/>
                  </a:lnTo>
                  <a:lnTo>
                    <a:pt x="1515537" y="4412946"/>
                  </a:lnTo>
                  <a:lnTo>
                    <a:pt x="1512563" y="4415135"/>
                  </a:lnTo>
                  <a:lnTo>
                    <a:pt x="1509959" y="4415240"/>
                  </a:lnTo>
                  <a:lnTo>
                    <a:pt x="1506210" y="4411559"/>
                  </a:lnTo>
                  <a:lnTo>
                    <a:pt x="1504154" y="4406085"/>
                  </a:lnTo>
                  <a:lnTo>
                    <a:pt x="1503823" y="4399939"/>
                  </a:lnTo>
                  <a:lnTo>
                    <a:pt x="1502811" y="4393996"/>
                  </a:lnTo>
                  <a:lnTo>
                    <a:pt x="1498592" y="4389014"/>
                  </a:lnTo>
                  <a:lnTo>
                    <a:pt x="1507430" y="4382190"/>
                  </a:lnTo>
                  <a:lnTo>
                    <a:pt x="1509259" y="4376187"/>
                  </a:lnTo>
                  <a:lnTo>
                    <a:pt x="1505890" y="4369466"/>
                  </a:lnTo>
                  <a:lnTo>
                    <a:pt x="1487002" y="4341452"/>
                  </a:lnTo>
                  <a:lnTo>
                    <a:pt x="1482595" y="4343438"/>
                  </a:lnTo>
                  <a:lnTo>
                    <a:pt x="1479141" y="4346429"/>
                  </a:lnTo>
                  <a:lnTo>
                    <a:pt x="1475735" y="4347887"/>
                  </a:lnTo>
                  <a:lnTo>
                    <a:pt x="1471514" y="4345322"/>
                  </a:lnTo>
                  <a:lnTo>
                    <a:pt x="1470934" y="4341980"/>
                  </a:lnTo>
                  <a:lnTo>
                    <a:pt x="1470825" y="4340237"/>
                  </a:lnTo>
                  <a:lnTo>
                    <a:pt x="1470835" y="4338508"/>
                  </a:lnTo>
                  <a:lnTo>
                    <a:pt x="1467366" y="4330791"/>
                  </a:lnTo>
                  <a:lnTo>
                    <a:pt x="1462563" y="4325918"/>
                  </a:lnTo>
                  <a:lnTo>
                    <a:pt x="1458562" y="4320545"/>
                  </a:lnTo>
                  <a:lnTo>
                    <a:pt x="1457545" y="4311085"/>
                  </a:lnTo>
                  <a:lnTo>
                    <a:pt x="1452850" y="4314805"/>
                  </a:lnTo>
                  <a:lnTo>
                    <a:pt x="1447013" y="4315918"/>
                  </a:lnTo>
                  <a:lnTo>
                    <a:pt x="1435520" y="4314920"/>
                  </a:lnTo>
                  <a:lnTo>
                    <a:pt x="1423935" y="4310520"/>
                  </a:lnTo>
                  <a:lnTo>
                    <a:pt x="1421975" y="4311036"/>
                  </a:lnTo>
                  <a:lnTo>
                    <a:pt x="1417201" y="4314069"/>
                  </a:lnTo>
                  <a:lnTo>
                    <a:pt x="1414084" y="4314281"/>
                  </a:lnTo>
                  <a:lnTo>
                    <a:pt x="1406253" y="4310139"/>
                  </a:lnTo>
                  <a:lnTo>
                    <a:pt x="1404825" y="4304087"/>
                  </a:lnTo>
                  <a:lnTo>
                    <a:pt x="1405640" y="4297137"/>
                  </a:lnTo>
                  <a:lnTo>
                    <a:pt x="1404419" y="4290363"/>
                  </a:lnTo>
                  <a:lnTo>
                    <a:pt x="1399953" y="4285390"/>
                  </a:lnTo>
                  <a:lnTo>
                    <a:pt x="1394506" y="4283365"/>
                  </a:lnTo>
                  <a:lnTo>
                    <a:pt x="1388717" y="4283963"/>
                  </a:lnTo>
                  <a:lnTo>
                    <a:pt x="1383107" y="4286895"/>
                  </a:lnTo>
                  <a:lnTo>
                    <a:pt x="1374600" y="4296622"/>
                  </a:lnTo>
                  <a:lnTo>
                    <a:pt x="1369714" y="4306975"/>
                  </a:lnTo>
                  <a:lnTo>
                    <a:pt x="1364042" y="4315664"/>
                  </a:lnTo>
                  <a:lnTo>
                    <a:pt x="1353452" y="4320580"/>
                  </a:lnTo>
                  <a:lnTo>
                    <a:pt x="1328689" y="4320744"/>
                  </a:lnTo>
                  <a:lnTo>
                    <a:pt x="1306166" y="4314277"/>
                  </a:lnTo>
                  <a:lnTo>
                    <a:pt x="1304527" y="4313804"/>
                  </a:lnTo>
                  <a:lnTo>
                    <a:pt x="1303605" y="4313215"/>
                  </a:lnTo>
                  <a:lnTo>
                    <a:pt x="1198670" y="4245715"/>
                  </a:lnTo>
                  <a:lnTo>
                    <a:pt x="1183748" y="4242006"/>
                  </a:lnTo>
                  <a:lnTo>
                    <a:pt x="1169331" y="4241784"/>
                  </a:lnTo>
                  <a:lnTo>
                    <a:pt x="1164248" y="4233529"/>
                  </a:lnTo>
                  <a:lnTo>
                    <a:pt x="1142948" y="4233163"/>
                  </a:lnTo>
                  <a:lnTo>
                    <a:pt x="1100080" y="4227533"/>
                  </a:lnTo>
                  <a:lnTo>
                    <a:pt x="1092741" y="4230286"/>
                  </a:lnTo>
                  <a:lnTo>
                    <a:pt x="1086482" y="4236843"/>
                  </a:lnTo>
                  <a:lnTo>
                    <a:pt x="1072379" y="4241055"/>
                  </a:lnTo>
                  <a:lnTo>
                    <a:pt x="1057257" y="4242181"/>
                  </a:lnTo>
                  <a:lnTo>
                    <a:pt x="1047869" y="4239504"/>
                  </a:lnTo>
                  <a:lnTo>
                    <a:pt x="1036853" y="4230894"/>
                  </a:lnTo>
                  <a:lnTo>
                    <a:pt x="1036576" y="4230607"/>
                  </a:lnTo>
                  <a:lnTo>
                    <a:pt x="1031240" y="4225029"/>
                  </a:lnTo>
                  <a:lnTo>
                    <a:pt x="1031284" y="4221055"/>
                  </a:lnTo>
                  <a:lnTo>
                    <a:pt x="1038402" y="4219552"/>
                  </a:lnTo>
                  <a:lnTo>
                    <a:pt x="1028652" y="4209903"/>
                  </a:lnTo>
                  <a:lnTo>
                    <a:pt x="1016239" y="4202288"/>
                  </a:lnTo>
                  <a:lnTo>
                    <a:pt x="1005909" y="4201588"/>
                  </a:lnTo>
                  <a:lnTo>
                    <a:pt x="1002202" y="4212718"/>
                  </a:lnTo>
                  <a:lnTo>
                    <a:pt x="1005268" y="4216316"/>
                  </a:lnTo>
                  <a:lnTo>
                    <a:pt x="984929" y="4216150"/>
                  </a:lnTo>
                  <a:lnTo>
                    <a:pt x="984257" y="4212411"/>
                  </a:lnTo>
                  <a:lnTo>
                    <a:pt x="983401" y="4208033"/>
                  </a:lnTo>
                  <a:lnTo>
                    <a:pt x="980424" y="4204166"/>
                  </a:lnTo>
                  <a:lnTo>
                    <a:pt x="978899" y="4199463"/>
                  </a:lnTo>
                  <a:lnTo>
                    <a:pt x="980257" y="4195756"/>
                  </a:lnTo>
                  <a:lnTo>
                    <a:pt x="985560" y="4188153"/>
                  </a:lnTo>
                  <a:lnTo>
                    <a:pt x="986642" y="4186020"/>
                  </a:lnTo>
                  <a:lnTo>
                    <a:pt x="984229" y="4180186"/>
                  </a:lnTo>
                  <a:lnTo>
                    <a:pt x="980470" y="4179362"/>
                  </a:lnTo>
                  <a:lnTo>
                    <a:pt x="976198" y="4180147"/>
                  </a:lnTo>
                  <a:lnTo>
                    <a:pt x="972244" y="4179154"/>
                  </a:lnTo>
                  <a:lnTo>
                    <a:pt x="969488" y="4174538"/>
                  </a:lnTo>
                  <a:lnTo>
                    <a:pt x="966622" y="4167850"/>
                  </a:lnTo>
                  <a:lnTo>
                    <a:pt x="963059" y="4162137"/>
                  </a:lnTo>
                  <a:lnTo>
                    <a:pt x="958133" y="4160363"/>
                  </a:lnTo>
                  <a:lnTo>
                    <a:pt x="954552" y="4163941"/>
                  </a:lnTo>
                  <a:lnTo>
                    <a:pt x="952271" y="4176357"/>
                  </a:lnTo>
                  <a:lnTo>
                    <a:pt x="947428" y="4179369"/>
                  </a:lnTo>
                  <a:lnTo>
                    <a:pt x="943720" y="4176458"/>
                  </a:lnTo>
                  <a:lnTo>
                    <a:pt x="942536" y="4169483"/>
                  </a:lnTo>
                  <a:lnTo>
                    <a:pt x="942356" y="4162092"/>
                  </a:lnTo>
                  <a:lnTo>
                    <a:pt x="941860" y="4157913"/>
                  </a:lnTo>
                  <a:lnTo>
                    <a:pt x="934830" y="4154517"/>
                  </a:lnTo>
                  <a:lnTo>
                    <a:pt x="925274" y="4153745"/>
                  </a:lnTo>
                  <a:lnTo>
                    <a:pt x="919072" y="4157105"/>
                  </a:lnTo>
                  <a:lnTo>
                    <a:pt x="922423" y="4166203"/>
                  </a:lnTo>
                  <a:lnTo>
                    <a:pt x="916551" y="4169010"/>
                  </a:lnTo>
                  <a:lnTo>
                    <a:pt x="895748" y="4172607"/>
                  </a:lnTo>
                  <a:lnTo>
                    <a:pt x="891460" y="4172376"/>
                  </a:lnTo>
                  <a:lnTo>
                    <a:pt x="888394" y="4174097"/>
                  </a:lnTo>
                  <a:lnTo>
                    <a:pt x="882989" y="4181636"/>
                  </a:lnTo>
                  <a:lnTo>
                    <a:pt x="881092" y="4185752"/>
                  </a:lnTo>
                  <a:lnTo>
                    <a:pt x="877891" y="4197104"/>
                  </a:lnTo>
                  <a:lnTo>
                    <a:pt x="873694" y="4200833"/>
                  </a:lnTo>
                  <a:lnTo>
                    <a:pt x="863808" y="4205929"/>
                  </a:lnTo>
                  <a:lnTo>
                    <a:pt x="859913" y="4210150"/>
                  </a:lnTo>
                  <a:lnTo>
                    <a:pt x="859362" y="4214363"/>
                  </a:lnTo>
                  <a:lnTo>
                    <a:pt x="860882" y="4218584"/>
                  </a:lnTo>
                  <a:lnTo>
                    <a:pt x="861707" y="4223485"/>
                  </a:lnTo>
                  <a:lnTo>
                    <a:pt x="859073" y="4229604"/>
                  </a:lnTo>
                  <a:lnTo>
                    <a:pt x="865065" y="4231998"/>
                  </a:lnTo>
                  <a:lnTo>
                    <a:pt x="866968" y="4232346"/>
                  </a:lnTo>
                  <a:lnTo>
                    <a:pt x="876643" y="4240158"/>
                  </a:lnTo>
                  <a:lnTo>
                    <a:pt x="884490" y="4244918"/>
                  </a:lnTo>
                  <a:lnTo>
                    <a:pt x="891348" y="4244805"/>
                  </a:lnTo>
                  <a:lnTo>
                    <a:pt x="897119" y="4242001"/>
                  </a:lnTo>
                  <a:lnTo>
                    <a:pt x="902552" y="4238316"/>
                  </a:lnTo>
                  <a:lnTo>
                    <a:pt x="908399" y="4235555"/>
                  </a:lnTo>
                  <a:lnTo>
                    <a:pt x="927191" y="4232841"/>
                  </a:lnTo>
                  <a:lnTo>
                    <a:pt x="932543" y="4233892"/>
                  </a:lnTo>
                  <a:lnTo>
                    <a:pt x="936889" y="4235808"/>
                  </a:lnTo>
                  <a:lnTo>
                    <a:pt x="938653" y="4236585"/>
                  </a:lnTo>
                  <a:lnTo>
                    <a:pt x="942149" y="4237011"/>
                  </a:lnTo>
                  <a:lnTo>
                    <a:pt x="939633" y="4250497"/>
                  </a:lnTo>
                  <a:lnTo>
                    <a:pt x="937154" y="4249166"/>
                  </a:lnTo>
                  <a:lnTo>
                    <a:pt x="937000" y="4245646"/>
                  </a:lnTo>
                  <a:lnTo>
                    <a:pt x="936664" y="4244722"/>
                  </a:lnTo>
                  <a:lnTo>
                    <a:pt x="934989" y="4244739"/>
                  </a:lnTo>
                  <a:lnTo>
                    <a:pt x="932939" y="4245456"/>
                  </a:lnTo>
                  <a:lnTo>
                    <a:pt x="931516" y="4246634"/>
                  </a:lnTo>
                  <a:lnTo>
                    <a:pt x="930563" y="4249771"/>
                  </a:lnTo>
                  <a:lnTo>
                    <a:pt x="931137" y="4252385"/>
                  </a:lnTo>
                  <a:lnTo>
                    <a:pt x="931999" y="4254638"/>
                  </a:lnTo>
                  <a:lnTo>
                    <a:pt x="932111" y="4256606"/>
                  </a:lnTo>
                  <a:lnTo>
                    <a:pt x="931538" y="4260492"/>
                  </a:lnTo>
                  <a:lnTo>
                    <a:pt x="931639" y="4264558"/>
                  </a:lnTo>
                  <a:lnTo>
                    <a:pt x="931096" y="4268829"/>
                  </a:lnTo>
                  <a:lnTo>
                    <a:pt x="929352" y="4271728"/>
                  </a:lnTo>
                  <a:lnTo>
                    <a:pt x="928478" y="4273181"/>
                  </a:lnTo>
                  <a:lnTo>
                    <a:pt x="923252" y="4274792"/>
                  </a:lnTo>
                  <a:lnTo>
                    <a:pt x="919894" y="4270439"/>
                  </a:lnTo>
                  <a:lnTo>
                    <a:pt x="919116" y="4269429"/>
                  </a:lnTo>
                  <a:lnTo>
                    <a:pt x="914724" y="4261575"/>
                  </a:lnTo>
                  <a:lnTo>
                    <a:pt x="908927" y="4255843"/>
                  </a:lnTo>
                  <a:lnTo>
                    <a:pt x="897342" y="4256722"/>
                  </a:lnTo>
                  <a:lnTo>
                    <a:pt x="885346" y="4264238"/>
                  </a:lnTo>
                  <a:lnTo>
                    <a:pt x="880588" y="4273893"/>
                  </a:lnTo>
                  <a:lnTo>
                    <a:pt x="880039" y="4276596"/>
                  </a:lnTo>
                  <a:lnTo>
                    <a:pt x="869279" y="4278120"/>
                  </a:lnTo>
                  <a:lnTo>
                    <a:pt x="868104" y="4278286"/>
                  </a:lnTo>
                  <a:lnTo>
                    <a:pt x="843427" y="4277458"/>
                  </a:lnTo>
                  <a:lnTo>
                    <a:pt x="828902" y="4273147"/>
                  </a:lnTo>
                  <a:lnTo>
                    <a:pt x="825184" y="4270559"/>
                  </a:lnTo>
                  <a:lnTo>
                    <a:pt x="822628" y="4264973"/>
                  </a:lnTo>
                  <a:lnTo>
                    <a:pt x="820709" y="4259407"/>
                  </a:lnTo>
                  <a:lnTo>
                    <a:pt x="818707" y="4256867"/>
                  </a:lnTo>
                  <a:lnTo>
                    <a:pt x="814258" y="4256264"/>
                  </a:lnTo>
                  <a:lnTo>
                    <a:pt x="804346" y="4252901"/>
                  </a:lnTo>
                  <a:lnTo>
                    <a:pt x="797373" y="4252726"/>
                  </a:lnTo>
                  <a:lnTo>
                    <a:pt x="776474" y="4255617"/>
                  </a:lnTo>
                  <a:lnTo>
                    <a:pt x="774443" y="4256855"/>
                  </a:lnTo>
                  <a:lnTo>
                    <a:pt x="772448" y="4259587"/>
                  </a:lnTo>
                  <a:lnTo>
                    <a:pt x="769735" y="4262297"/>
                  </a:lnTo>
                  <a:lnTo>
                    <a:pt x="762618" y="4264193"/>
                  </a:lnTo>
                  <a:lnTo>
                    <a:pt x="754112" y="4268465"/>
                  </a:lnTo>
                  <a:lnTo>
                    <a:pt x="750888" y="4270819"/>
                  </a:lnTo>
                  <a:lnTo>
                    <a:pt x="747505" y="4274481"/>
                  </a:lnTo>
                  <a:lnTo>
                    <a:pt x="745861" y="4277327"/>
                  </a:lnTo>
                  <a:lnTo>
                    <a:pt x="744071" y="4279752"/>
                  </a:lnTo>
                  <a:lnTo>
                    <a:pt x="740244" y="4282188"/>
                  </a:lnTo>
                  <a:lnTo>
                    <a:pt x="722775" y="4285533"/>
                  </a:lnTo>
                  <a:lnTo>
                    <a:pt x="672566" y="4283874"/>
                  </a:lnTo>
                  <a:lnTo>
                    <a:pt x="671609" y="4281419"/>
                  </a:lnTo>
                  <a:lnTo>
                    <a:pt x="671029" y="4276034"/>
                  </a:lnTo>
                  <a:lnTo>
                    <a:pt x="669970" y="4270632"/>
                  </a:lnTo>
                  <a:lnTo>
                    <a:pt x="667700" y="4268103"/>
                  </a:lnTo>
                  <a:lnTo>
                    <a:pt x="642880" y="4265738"/>
                  </a:lnTo>
                  <a:lnTo>
                    <a:pt x="637555" y="4262771"/>
                  </a:lnTo>
                  <a:lnTo>
                    <a:pt x="630162" y="4273523"/>
                  </a:lnTo>
                  <a:lnTo>
                    <a:pt x="623767" y="4280672"/>
                  </a:lnTo>
                  <a:lnTo>
                    <a:pt x="616366" y="4284544"/>
                  </a:lnTo>
                  <a:lnTo>
                    <a:pt x="601043" y="4287159"/>
                  </a:lnTo>
                  <a:lnTo>
                    <a:pt x="583982" y="4290060"/>
                  </a:lnTo>
                  <a:lnTo>
                    <a:pt x="575528" y="4288608"/>
                  </a:lnTo>
                  <a:lnTo>
                    <a:pt x="570032" y="4285429"/>
                  </a:lnTo>
                  <a:lnTo>
                    <a:pt x="555977" y="4277289"/>
                  </a:lnTo>
                  <a:lnTo>
                    <a:pt x="556976" y="4277336"/>
                  </a:lnTo>
                  <a:lnTo>
                    <a:pt x="566061" y="4277760"/>
                  </a:lnTo>
                  <a:lnTo>
                    <a:pt x="570312" y="4273943"/>
                  </a:lnTo>
                  <a:lnTo>
                    <a:pt x="575895" y="4259827"/>
                  </a:lnTo>
                  <a:lnTo>
                    <a:pt x="567135" y="4260416"/>
                  </a:lnTo>
                  <a:lnTo>
                    <a:pt x="547251" y="4265588"/>
                  </a:lnTo>
                  <a:lnTo>
                    <a:pt x="549042" y="4259819"/>
                  </a:lnTo>
                  <a:lnTo>
                    <a:pt x="550035" y="4257801"/>
                  </a:lnTo>
                  <a:lnTo>
                    <a:pt x="549401" y="4252323"/>
                  </a:lnTo>
                  <a:lnTo>
                    <a:pt x="547481" y="4249264"/>
                  </a:lnTo>
                  <a:lnTo>
                    <a:pt x="545092" y="4247014"/>
                  </a:lnTo>
                  <a:lnTo>
                    <a:pt x="542890" y="4244031"/>
                  </a:lnTo>
                  <a:lnTo>
                    <a:pt x="534866" y="4226307"/>
                  </a:lnTo>
                  <a:lnTo>
                    <a:pt x="529929" y="4218812"/>
                  </a:lnTo>
                  <a:lnTo>
                    <a:pt x="524354" y="4215609"/>
                  </a:lnTo>
                  <a:lnTo>
                    <a:pt x="522942" y="4212924"/>
                  </a:lnTo>
                  <a:lnTo>
                    <a:pt x="521944" y="4206719"/>
                  </a:lnTo>
                  <a:lnTo>
                    <a:pt x="521342" y="4194381"/>
                  </a:lnTo>
                  <a:lnTo>
                    <a:pt x="522825" y="4191009"/>
                  </a:lnTo>
                  <a:lnTo>
                    <a:pt x="529444" y="4184469"/>
                  </a:lnTo>
                  <a:lnTo>
                    <a:pt x="531853" y="4180779"/>
                  </a:lnTo>
                  <a:lnTo>
                    <a:pt x="532406" y="4171457"/>
                  </a:lnTo>
                  <a:lnTo>
                    <a:pt x="528402" y="4151269"/>
                  </a:lnTo>
                  <a:lnTo>
                    <a:pt x="529737" y="4143383"/>
                  </a:lnTo>
                  <a:lnTo>
                    <a:pt x="535917" y="4125085"/>
                  </a:lnTo>
                  <a:lnTo>
                    <a:pt x="538163" y="4122423"/>
                  </a:lnTo>
                  <a:lnTo>
                    <a:pt x="543466" y="4119775"/>
                  </a:lnTo>
                  <a:lnTo>
                    <a:pt x="544540" y="4113415"/>
                  </a:lnTo>
                  <a:lnTo>
                    <a:pt x="542959" y="4102710"/>
                  </a:lnTo>
                  <a:lnTo>
                    <a:pt x="543134" y="4100174"/>
                  </a:lnTo>
                  <a:lnTo>
                    <a:pt x="542872" y="4098717"/>
                  </a:lnTo>
                  <a:lnTo>
                    <a:pt x="542728" y="4097262"/>
                  </a:lnTo>
                  <a:lnTo>
                    <a:pt x="543255" y="4094886"/>
                  </a:lnTo>
                  <a:lnTo>
                    <a:pt x="544497" y="4092452"/>
                  </a:lnTo>
                  <a:lnTo>
                    <a:pt x="547126" y="4090083"/>
                  </a:lnTo>
                  <a:lnTo>
                    <a:pt x="548777" y="4087325"/>
                  </a:lnTo>
                  <a:lnTo>
                    <a:pt x="551408" y="4081690"/>
                  </a:lnTo>
                  <a:lnTo>
                    <a:pt x="552217" y="4079163"/>
                  </a:lnTo>
                  <a:lnTo>
                    <a:pt x="552090" y="4069858"/>
                  </a:lnTo>
                  <a:lnTo>
                    <a:pt x="554435" y="4062307"/>
                  </a:lnTo>
                  <a:lnTo>
                    <a:pt x="565049" y="4051845"/>
                  </a:lnTo>
                  <a:lnTo>
                    <a:pt x="568943" y="4045105"/>
                  </a:lnTo>
                  <a:lnTo>
                    <a:pt x="568773" y="4027241"/>
                  </a:lnTo>
                  <a:lnTo>
                    <a:pt x="553347" y="3997439"/>
                  </a:lnTo>
                  <a:lnTo>
                    <a:pt x="553052" y="3973818"/>
                  </a:lnTo>
                  <a:lnTo>
                    <a:pt x="555878" y="3962764"/>
                  </a:lnTo>
                  <a:lnTo>
                    <a:pt x="558769" y="3954151"/>
                  </a:lnTo>
                  <a:lnTo>
                    <a:pt x="561720" y="3949150"/>
                  </a:lnTo>
                  <a:lnTo>
                    <a:pt x="564451" y="3945795"/>
                  </a:lnTo>
                  <a:lnTo>
                    <a:pt x="566550" y="3941381"/>
                  </a:lnTo>
                  <a:lnTo>
                    <a:pt x="567606" y="3933171"/>
                  </a:lnTo>
                  <a:lnTo>
                    <a:pt x="570388" y="3926283"/>
                  </a:lnTo>
                  <a:lnTo>
                    <a:pt x="595727" y="3893368"/>
                  </a:lnTo>
                  <a:lnTo>
                    <a:pt x="600042" y="3885218"/>
                  </a:lnTo>
                  <a:lnTo>
                    <a:pt x="602792" y="3875622"/>
                  </a:lnTo>
                  <a:lnTo>
                    <a:pt x="603998" y="3864047"/>
                  </a:lnTo>
                  <a:lnTo>
                    <a:pt x="607064" y="3852140"/>
                  </a:lnTo>
                  <a:lnTo>
                    <a:pt x="613375" y="3847332"/>
                  </a:lnTo>
                  <a:lnTo>
                    <a:pt x="620503" y="3843777"/>
                  </a:lnTo>
                  <a:lnTo>
                    <a:pt x="626026" y="3835566"/>
                  </a:lnTo>
                  <a:lnTo>
                    <a:pt x="626780" y="3827596"/>
                  </a:lnTo>
                  <a:lnTo>
                    <a:pt x="625127" y="3819908"/>
                  </a:lnTo>
                  <a:lnTo>
                    <a:pt x="622914" y="3812525"/>
                  </a:lnTo>
                  <a:lnTo>
                    <a:pt x="621943" y="3805599"/>
                  </a:lnTo>
                  <a:lnTo>
                    <a:pt x="622641" y="3798114"/>
                  </a:lnTo>
                  <a:lnTo>
                    <a:pt x="625962" y="3783126"/>
                  </a:lnTo>
                  <a:lnTo>
                    <a:pt x="628114" y="3776685"/>
                  </a:lnTo>
                  <a:lnTo>
                    <a:pt x="630932" y="3771360"/>
                  </a:lnTo>
                  <a:lnTo>
                    <a:pt x="633531" y="3767759"/>
                  </a:lnTo>
                  <a:lnTo>
                    <a:pt x="635646" y="3762276"/>
                  </a:lnTo>
                  <a:lnTo>
                    <a:pt x="636813" y="3751422"/>
                  </a:lnTo>
                  <a:lnTo>
                    <a:pt x="638953" y="3746311"/>
                  </a:lnTo>
                  <a:lnTo>
                    <a:pt x="643657" y="3741806"/>
                  </a:lnTo>
                  <a:lnTo>
                    <a:pt x="653390" y="3734642"/>
                  </a:lnTo>
                  <a:lnTo>
                    <a:pt x="653527" y="3730715"/>
                  </a:lnTo>
                  <a:lnTo>
                    <a:pt x="649489" y="3718420"/>
                  </a:lnTo>
                  <a:lnTo>
                    <a:pt x="650221" y="3698546"/>
                  </a:lnTo>
                  <a:lnTo>
                    <a:pt x="654075" y="3679998"/>
                  </a:lnTo>
                  <a:lnTo>
                    <a:pt x="670864" y="3655603"/>
                  </a:lnTo>
                  <a:lnTo>
                    <a:pt x="675381" y="3652626"/>
                  </a:lnTo>
                  <a:lnTo>
                    <a:pt x="681693" y="3650803"/>
                  </a:lnTo>
                  <a:lnTo>
                    <a:pt x="687637" y="3645981"/>
                  </a:lnTo>
                  <a:lnTo>
                    <a:pt x="698388" y="3633931"/>
                  </a:lnTo>
                  <a:lnTo>
                    <a:pt x="702969" y="3631157"/>
                  </a:lnTo>
                  <a:lnTo>
                    <a:pt x="708121" y="3626452"/>
                  </a:lnTo>
                  <a:lnTo>
                    <a:pt x="712354" y="3621155"/>
                  </a:lnTo>
                  <a:lnTo>
                    <a:pt x="714178" y="3616692"/>
                  </a:lnTo>
                  <a:lnTo>
                    <a:pt x="715003" y="3605809"/>
                  </a:lnTo>
                  <a:lnTo>
                    <a:pt x="717156" y="3600767"/>
                  </a:lnTo>
                  <a:lnTo>
                    <a:pt x="721487" y="3599490"/>
                  </a:lnTo>
                  <a:lnTo>
                    <a:pt x="732087" y="3599663"/>
                  </a:lnTo>
                  <a:lnTo>
                    <a:pt x="735001" y="3598754"/>
                  </a:lnTo>
                  <a:lnTo>
                    <a:pt x="737203" y="3596962"/>
                  </a:lnTo>
                  <a:lnTo>
                    <a:pt x="738122" y="3593829"/>
                  </a:lnTo>
                  <a:lnTo>
                    <a:pt x="739111" y="3588480"/>
                  </a:lnTo>
                  <a:lnTo>
                    <a:pt x="740960" y="3585495"/>
                  </a:lnTo>
                  <a:lnTo>
                    <a:pt x="742766" y="3583869"/>
                  </a:lnTo>
                  <a:lnTo>
                    <a:pt x="743629" y="3582476"/>
                  </a:lnTo>
                  <a:lnTo>
                    <a:pt x="746941" y="3582436"/>
                  </a:lnTo>
                  <a:lnTo>
                    <a:pt x="760993" y="3575435"/>
                  </a:lnTo>
                  <a:lnTo>
                    <a:pt x="763350" y="3573528"/>
                  </a:lnTo>
                  <a:lnTo>
                    <a:pt x="768264" y="3565790"/>
                  </a:lnTo>
                  <a:lnTo>
                    <a:pt x="786773" y="3519212"/>
                  </a:lnTo>
                  <a:lnTo>
                    <a:pt x="799170" y="3497302"/>
                  </a:lnTo>
                  <a:lnTo>
                    <a:pt x="807157" y="3488646"/>
                  </a:lnTo>
                  <a:lnTo>
                    <a:pt x="807318" y="3488472"/>
                  </a:lnTo>
                  <a:lnTo>
                    <a:pt x="803095" y="3484235"/>
                  </a:lnTo>
                  <a:lnTo>
                    <a:pt x="766445" y="3475412"/>
                  </a:lnTo>
                  <a:lnTo>
                    <a:pt x="708021" y="3441657"/>
                  </a:lnTo>
                  <a:lnTo>
                    <a:pt x="701269" y="3440658"/>
                  </a:lnTo>
                  <a:lnTo>
                    <a:pt x="679851" y="3442168"/>
                  </a:lnTo>
                  <a:lnTo>
                    <a:pt x="648994" y="3431997"/>
                  </a:lnTo>
                  <a:lnTo>
                    <a:pt x="644811" y="3432970"/>
                  </a:lnTo>
                  <a:lnTo>
                    <a:pt x="635849" y="3437465"/>
                  </a:lnTo>
                  <a:lnTo>
                    <a:pt x="631237" y="3438480"/>
                  </a:lnTo>
                  <a:lnTo>
                    <a:pt x="627655" y="3437816"/>
                  </a:lnTo>
                  <a:lnTo>
                    <a:pt x="619820" y="3434687"/>
                  </a:lnTo>
                  <a:lnTo>
                    <a:pt x="615702" y="3433825"/>
                  </a:lnTo>
                  <a:lnTo>
                    <a:pt x="610942" y="3434654"/>
                  </a:lnTo>
                  <a:lnTo>
                    <a:pt x="606497" y="3436380"/>
                  </a:lnTo>
                  <a:lnTo>
                    <a:pt x="601962" y="3437362"/>
                  </a:lnTo>
                  <a:lnTo>
                    <a:pt x="600522" y="3436979"/>
                  </a:lnTo>
                  <a:lnTo>
                    <a:pt x="596817" y="3435985"/>
                  </a:lnTo>
                  <a:lnTo>
                    <a:pt x="593443" y="3432871"/>
                  </a:lnTo>
                  <a:lnTo>
                    <a:pt x="590082" y="3425320"/>
                  </a:lnTo>
                  <a:lnTo>
                    <a:pt x="587462" y="3421791"/>
                  </a:lnTo>
                  <a:lnTo>
                    <a:pt x="579306" y="3417130"/>
                  </a:lnTo>
                  <a:lnTo>
                    <a:pt x="563047" y="3413630"/>
                  </a:lnTo>
                  <a:lnTo>
                    <a:pt x="555085" y="3408113"/>
                  </a:lnTo>
                  <a:lnTo>
                    <a:pt x="550415" y="3401689"/>
                  </a:lnTo>
                  <a:lnTo>
                    <a:pt x="542487" y="3387561"/>
                  </a:lnTo>
                  <a:lnTo>
                    <a:pt x="537447" y="3381860"/>
                  </a:lnTo>
                  <a:lnTo>
                    <a:pt x="538179" y="3379996"/>
                  </a:lnTo>
                  <a:lnTo>
                    <a:pt x="539157" y="3378734"/>
                  </a:lnTo>
                  <a:lnTo>
                    <a:pt x="542010" y="3377042"/>
                  </a:lnTo>
                  <a:lnTo>
                    <a:pt x="539863" y="3368676"/>
                  </a:lnTo>
                  <a:lnTo>
                    <a:pt x="533201" y="3365923"/>
                  </a:lnTo>
                  <a:lnTo>
                    <a:pt x="517100" y="3364177"/>
                  </a:lnTo>
                  <a:lnTo>
                    <a:pt x="515735" y="3357732"/>
                  </a:lnTo>
                  <a:lnTo>
                    <a:pt x="508501" y="3356813"/>
                  </a:lnTo>
                  <a:lnTo>
                    <a:pt x="501156" y="3358715"/>
                  </a:lnTo>
                  <a:lnTo>
                    <a:pt x="499627" y="3359111"/>
                  </a:lnTo>
                  <a:lnTo>
                    <a:pt x="493264" y="3362394"/>
                  </a:lnTo>
                  <a:lnTo>
                    <a:pt x="491409" y="3365157"/>
                  </a:lnTo>
                  <a:lnTo>
                    <a:pt x="488363" y="3373340"/>
                  </a:lnTo>
                  <a:lnTo>
                    <a:pt x="486340" y="3376422"/>
                  </a:lnTo>
                  <a:lnTo>
                    <a:pt x="483464" y="3377630"/>
                  </a:lnTo>
                  <a:lnTo>
                    <a:pt x="475773" y="3378282"/>
                  </a:lnTo>
                  <a:lnTo>
                    <a:pt x="472401" y="3379295"/>
                  </a:lnTo>
                  <a:lnTo>
                    <a:pt x="469924" y="3382058"/>
                  </a:lnTo>
                  <a:lnTo>
                    <a:pt x="465643" y="3389951"/>
                  </a:lnTo>
                  <a:lnTo>
                    <a:pt x="463344" y="3392130"/>
                  </a:lnTo>
                  <a:lnTo>
                    <a:pt x="461001" y="3391676"/>
                  </a:lnTo>
                  <a:lnTo>
                    <a:pt x="451150" y="3386519"/>
                  </a:lnTo>
                  <a:lnTo>
                    <a:pt x="418927" y="3384814"/>
                  </a:lnTo>
                  <a:lnTo>
                    <a:pt x="413140" y="3382545"/>
                  </a:lnTo>
                  <a:lnTo>
                    <a:pt x="407401" y="3379212"/>
                  </a:lnTo>
                  <a:lnTo>
                    <a:pt x="393568" y="3368146"/>
                  </a:lnTo>
                  <a:lnTo>
                    <a:pt x="391533" y="3367788"/>
                  </a:lnTo>
                  <a:lnTo>
                    <a:pt x="387983" y="3370998"/>
                  </a:lnTo>
                  <a:lnTo>
                    <a:pt x="388150" y="3374172"/>
                  </a:lnTo>
                  <a:lnTo>
                    <a:pt x="389214" y="3377208"/>
                  </a:lnTo>
                  <a:lnTo>
                    <a:pt x="388506" y="3380074"/>
                  </a:lnTo>
                  <a:lnTo>
                    <a:pt x="376700" y="3386814"/>
                  </a:lnTo>
                  <a:lnTo>
                    <a:pt x="368763" y="3379940"/>
                  </a:lnTo>
                  <a:lnTo>
                    <a:pt x="365150" y="3364062"/>
                  </a:lnTo>
                  <a:lnTo>
                    <a:pt x="366264" y="3343907"/>
                  </a:lnTo>
                  <a:lnTo>
                    <a:pt x="358216" y="3343119"/>
                  </a:lnTo>
                  <a:lnTo>
                    <a:pt x="335526" y="3328796"/>
                  </a:lnTo>
                  <a:lnTo>
                    <a:pt x="331428" y="3327981"/>
                  </a:lnTo>
                  <a:lnTo>
                    <a:pt x="320500" y="3328524"/>
                  </a:lnTo>
                  <a:lnTo>
                    <a:pt x="305088" y="3324198"/>
                  </a:lnTo>
                  <a:lnTo>
                    <a:pt x="301304" y="3324931"/>
                  </a:lnTo>
                  <a:lnTo>
                    <a:pt x="298762" y="3332766"/>
                  </a:lnTo>
                  <a:lnTo>
                    <a:pt x="301135" y="3342146"/>
                  </a:lnTo>
                  <a:lnTo>
                    <a:pt x="302108" y="3351690"/>
                  </a:lnTo>
                  <a:lnTo>
                    <a:pt x="295248" y="3359966"/>
                  </a:lnTo>
                  <a:lnTo>
                    <a:pt x="290446" y="3360826"/>
                  </a:lnTo>
                  <a:lnTo>
                    <a:pt x="276151" y="3354706"/>
                  </a:lnTo>
                  <a:lnTo>
                    <a:pt x="259519" y="3353730"/>
                  </a:lnTo>
                  <a:lnTo>
                    <a:pt x="255211" y="3351620"/>
                  </a:lnTo>
                  <a:lnTo>
                    <a:pt x="250823" y="3343377"/>
                  </a:lnTo>
                  <a:lnTo>
                    <a:pt x="252213" y="3336435"/>
                  </a:lnTo>
                  <a:lnTo>
                    <a:pt x="254462" y="3329298"/>
                  </a:lnTo>
                  <a:lnTo>
                    <a:pt x="252561" y="3320117"/>
                  </a:lnTo>
                  <a:lnTo>
                    <a:pt x="251055" y="3320071"/>
                  </a:lnTo>
                  <a:lnTo>
                    <a:pt x="245877" y="3323123"/>
                  </a:lnTo>
                  <a:lnTo>
                    <a:pt x="244210" y="3323215"/>
                  </a:lnTo>
                  <a:lnTo>
                    <a:pt x="243309" y="3321127"/>
                  </a:lnTo>
                  <a:lnTo>
                    <a:pt x="242802" y="3316603"/>
                  </a:lnTo>
                  <a:lnTo>
                    <a:pt x="242441" y="3315314"/>
                  </a:lnTo>
                  <a:lnTo>
                    <a:pt x="241366" y="3312863"/>
                  </a:lnTo>
                  <a:lnTo>
                    <a:pt x="238969" y="3302115"/>
                  </a:lnTo>
                  <a:lnTo>
                    <a:pt x="237473" y="3300382"/>
                  </a:lnTo>
                  <a:lnTo>
                    <a:pt x="232403" y="3298257"/>
                  </a:lnTo>
                  <a:lnTo>
                    <a:pt x="230479" y="3296590"/>
                  </a:lnTo>
                  <a:lnTo>
                    <a:pt x="230172" y="3294267"/>
                  </a:lnTo>
                  <a:lnTo>
                    <a:pt x="231235" y="3288520"/>
                  </a:lnTo>
                  <a:lnTo>
                    <a:pt x="230780" y="3286071"/>
                  </a:lnTo>
                  <a:lnTo>
                    <a:pt x="207233" y="3260820"/>
                  </a:lnTo>
                  <a:lnTo>
                    <a:pt x="201392" y="3252906"/>
                  </a:lnTo>
                  <a:lnTo>
                    <a:pt x="199391" y="3246142"/>
                  </a:lnTo>
                  <a:lnTo>
                    <a:pt x="201699" y="3241024"/>
                  </a:lnTo>
                  <a:lnTo>
                    <a:pt x="208330" y="3241046"/>
                  </a:lnTo>
                  <a:lnTo>
                    <a:pt x="210182" y="3236526"/>
                  </a:lnTo>
                  <a:lnTo>
                    <a:pt x="209090" y="3233037"/>
                  </a:lnTo>
                  <a:lnTo>
                    <a:pt x="192028" y="3212841"/>
                  </a:lnTo>
                  <a:lnTo>
                    <a:pt x="189654" y="3208898"/>
                  </a:lnTo>
                  <a:lnTo>
                    <a:pt x="190396" y="3208699"/>
                  </a:lnTo>
                  <a:lnTo>
                    <a:pt x="190486" y="3205508"/>
                  </a:lnTo>
                  <a:lnTo>
                    <a:pt x="189735" y="3200733"/>
                  </a:lnTo>
                  <a:lnTo>
                    <a:pt x="187680" y="3195859"/>
                  </a:lnTo>
                  <a:lnTo>
                    <a:pt x="181633" y="3189352"/>
                  </a:lnTo>
                  <a:lnTo>
                    <a:pt x="148475" y="3170422"/>
                  </a:lnTo>
                  <a:lnTo>
                    <a:pt x="144410" y="3169490"/>
                  </a:lnTo>
                  <a:lnTo>
                    <a:pt x="141316" y="3170505"/>
                  </a:lnTo>
                  <a:lnTo>
                    <a:pt x="133994" y="3174986"/>
                  </a:lnTo>
                  <a:lnTo>
                    <a:pt x="130002" y="3175535"/>
                  </a:lnTo>
                  <a:lnTo>
                    <a:pt x="126848" y="3175024"/>
                  </a:lnTo>
                  <a:lnTo>
                    <a:pt x="127105" y="3170816"/>
                  </a:lnTo>
                  <a:lnTo>
                    <a:pt x="126901" y="3153458"/>
                  </a:lnTo>
                  <a:lnTo>
                    <a:pt x="130330" y="3135150"/>
                  </a:lnTo>
                  <a:lnTo>
                    <a:pt x="131352" y="3129696"/>
                  </a:lnTo>
                  <a:lnTo>
                    <a:pt x="132341" y="3111604"/>
                  </a:lnTo>
                  <a:lnTo>
                    <a:pt x="134789" y="3105435"/>
                  </a:lnTo>
                  <a:lnTo>
                    <a:pt x="140854" y="3096948"/>
                  </a:lnTo>
                  <a:lnTo>
                    <a:pt x="151138" y="3085552"/>
                  </a:lnTo>
                  <a:lnTo>
                    <a:pt x="155302" y="3078024"/>
                  </a:lnTo>
                  <a:lnTo>
                    <a:pt x="158315" y="3074043"/>
                  </a:lnTo>
                  <a:lnTo>
                    <a:pt x="159447" y="3071531"/>
                  </a:lnTo>
                  <a:lnTo>
                    <a:pt x="159306" y="3067734"/>
                  </a:lnTo>
                  <a:lnTo>
                    <a:pt x="157171" y="3065398"/>
                  </a:lnTo>
                  <a:lnTo>
                    <a:pt x="154890" y="3063645"/>
                  </a:lnTo>
                  <a:lnTo>
                    <a:pt x="154342" y="3061721"/>
                  </a:lnTo>
                  <a:lnTo>
                    <a:pt x="160506" y="3053976"/>
                  </a:lnTo>
                  <a:lnTo>
                    <a:pt x="188594" y="3037790"/>
                  </a:lnTo>
                  <a:lnTo>
                    <a:pt x="187934" y="3036511"/>
                  </a:lnTo>
                  <a:lnTo>
                    <a:pt x="185570" y="3033454"/>
                  </a:lnTo>
                  <a:lnTo>
                    <a:pt x="186976" y="3030746"/>
                  </a:lnTo>
                  <a:lnTo>
                    <a:pt x="188739" y="3029981"/>
                  </a:lnTo>
                  <a:lnTo>
                    <a:pt x="191877" y="3031423"/>
                  </a:lnTo>
                  <a:lnTo>
                    <a:pt x="189431" y="3027740"/>
                  </a:lnTo>
                  <a:lnTo>
                    <a:pt x="187893" y="3023543"/>
                  </a:lnTo>
                  <a:lnTo>
                    <a:pt x="187301" y="3018835"/>
                  </a:lnTo>
                  <a:lnTo>
                    <a:pt x="187838" y="3013742"/>
                  </a:lnTo>
                  <a:lnTo>
                    <a:pt x="191590" y="3010777"/>
                  </a:lnTo>
                  <a:lnTo>
                    <a:pt x="191859" y="3008571"/>
                  </a:lnTo>
                  <a:lnTo>
                    <a:pt x="191002" y="3005980"/>
                  </a:lnTo>
                  <a:lnTo>
                    <a:pt x="191254" y="3001938"/>
                  </a:lnTo>
                  <a:lnTo>
                    <a:pt x="193664" y="2989605"/>
                  </a:lnTo>
                  <a:lnTo>
                    <a:pt x="194218" y="2989250"/>
                  </a:lnTo>
                  <a:lnTo>
                    <a:pt x="194510" y="2984441"/>
                  </a:lnTo>
                  <a:lnTo>
                    <a:pt x="195352" y="2983686"/>
                  </a:lnTo>
                  <a:lnTo>
                    <a:pt x="195460" y="2983810"/>
                  </a:lnTo>
                  <a:lnTo>
                    <a:pt x="193593" y="2981550"/>
                  </a:lnTo>
                  <a:lnTo>
                    <a:pt x="192150" y="2981383"/>
                  </a:lnTo>
                  <a:lnTo>
                    <a:pt x="180979" y="2977410"/>
                  </a:lnTo>
                  <a:lnTo>
                    <a:pt x="163307" y="2976452"/>
                  </a:lnTo>
                  <a:lnTo>
                    <a:pt x="156967" y="2974329"/>
                  </a:lnTo>
                  <a:lnTo>
                    <a:pt x="150939" y="2970004"/>
                  </a:lnTo>
                  <a:lnTo>
                    <a:pt x="140909" y="2959295"/>
                  </a:lnTo>
                  <a:lnTo>
                    <a:pt x="134885" y="2954995"/>
                  </a:lnTo>
                  <a:lnTo>
                    <a:pt x="131655" y="2954726"/>
                  </a:lnTo>
                  <a:lnTo>
                    <a:pt x="125951" y="2957781"/>
                  </a:lnTo>
                  <a:lnTo>
                    <a:pt x="122997" y="2957351"/>
                  </a:lnTo>
                  <a:lnTo>
                    <a:pt x="122723" y="2955411"/>
                  </a:lnTo>
                  <a:lnTo>
                    <a:pt x="120845" y="2949396"/>
                  </a:lnTo>
                  <a:lnTo>
                    <a:pt x="119580" y="2945345"/>
                  </a:lnTo>
                  <a:lnTo>
                    <a:pt x="118005" y="2942119"/>
                  </a:lnTo>
                  <a:lnTo>
                    <a:pt x="112836" y="2938335"/>
                  </a:lnTo>
                  <a:lnTo>
                    <a:pt x="100677" y="2932051"/>
                  </a:lnTo>
                  <a:lnTo>
                    <a:pt x="95267" y="2925878"/>
                  </a:lnTo>
                  <a:lnTo>
                    <a:pt x="84845" y="2895969"/>
                  </a:lnTo>
                  <a:lnTo>
                    <a:pt x="79129" y="2885364"/>
                  </a:lnTo>
                  <a:lnTo>
                    <a:pt x="74730" y="2892987"/>
                  </a:lnTo>
                  <a:lnTo>
                    <a:pt x="72094" y="2887831"/>
                  </a:lnTo>
                  <a:lnTo>
                    <a:pt x="67441" y="2871451"/>
                  </a:lnTo>
                  <a:lnTo>
                    <a:pt x="61667" y="2861402"/>
                  </a:lnTo>
                  <a:lnTo>
                    <a:pt x="60343" y="2856675"/>
                  </a:lnTo>
                  <a:lnTo>
                    <a:pt x="61735" y="2850390"/>
                  </a:lnTo>
                  <a:lnTo>
                    <a:pt x="60154" y="2838336"/>
                  </a:lnTo>
                  <a:lnTo>
                    <a:pt x="58040" y="2833504"/>
                  </a:lnTo>
                  <a:lnTo>
                    <a:pt x="54197" y="2830967"/>
                  </a:lnTo>
                  <a:lnTo>
                    <a:pt x="57995" y="2824497"/>
                  </a:lnTo>
                  <a:lnTo>
                    <a:pt x="59466" y="2822719"/>
                  </a:lnTo>
                  <a:lnTo>
                    <a:pt x="58640" y="2822553"/>
                  </a:lnTo>
                  <a:lnTo>
                    <a:pt x="56431" y="2822631"/>
                  </a:lnTo>
                  <a:lnTo>
                    <a:pt x="55812" y="2822179"/>
                  </a:lnTo>
                  <a:lnTo>
                    <a:pt x="59057" y="2806262"/>
                  </a:lnTo>
                  <a:lnTo>
                    <a:pt x="61293" y="2798515"/>
                  </a:lnTo>
                  <a:lnTo>
                    <a:pt x="64309" y="2790401"/>
                  </a:lnTo>
                  <a:lnTo>
                    <a:pt x="67865" y="2786671"/>
                  </a:lnTo>
                  <a:lnTo>
                    <a:pt x="69146" y="2782896"/>
                  </a:lnTo>
                  <a:lnTo>
                    <a:pt x="68065" y="2779310"/>
                  </a:lnTo>
                  <a:lnTo>
                    <a:pt x="64534" y="2776084"/>
                  </a:lnTo>
                  <a:lnTo>
                    <a:pt x="65491" y="2773327"/>
                  </a:lnTo>
                  <a:lnTo>
                    <a:pt x="67073" y="2766993"/>
                  </a:lnTo>
                  <a:lnTo>
                    <a:pt x="67863" y="2765144"/>
                  </a:lnTo>
                  <a:lnTo>
                    <a:pt x="71112" y="2763380"/>
                  </a:lnTo>
                  <a:lnTo>
                    <a:pt x="78439" y="2763215"/>
                  </a:lnTo>
                  <a:lnTo>
                    <a:pt x="81262" y="2761602"/>
                  </a:lnTo>
                  <a:lnTo>
                    <a:pt x="83764" y="2756328"/>
                  </a:lnTo>
                  <a:lnTo>
                    <a:pt x="84361" y="2749909"/>
                  </a:lnTo>
                  <a:lnTo>
                    <a:pt x="82696" y="2743298"/>
                  </a:lnTo>
                  <a:lnTo>
                    <a:pt x="78139" y="2737584"/>
                  </a:lnTo>
                  <a:lnTo>
                    <a:pt x="82200" y="2732845"/>
                  </a:lnTo>
                  <a:lnTo>
                    <a:pt x="90803" y="2727453"/>
                  </a:lnTo>
                  <a:lnTo>
                    <a:pt x="94705" y="2722111"/>
                  </a:lnTo>
                  <a:lnTo>
                    <a:pt x="102494" y="2718947"/>
                  </a:lnTo>
                  <a:lnTo>
                    <a:pt x="118438" y="2715415"/>
                  </a:lnTo>
                  <a:lnTo>
                    <a:pt x="125494" y="2709715"/>
                  </a:lnTo>
                  <a:lnTo>
                    <a:pt x="124161" y="2704488"/>
                  </a:lnTo>
                  <a:lnTo>
                    <a:pt x="125238" y="2698777"/>
                  </a:lnTo>
                  <a:lnTo>
                    <a:pt x="127959" y="2693423"/>
                  </a:lnTo>
                  <a:lnTo>
                    <a:pt x="131825" y="2689200"/>
                  </a:lnTo>
                  <a:lnTo>
                    <a:pt x="136921" y="2686615"/>
                  </a:lnTo>
                  <a:lnTo>
                    <a:pt x="140971" y="2687198"/>
                  </a:lnTo>
                  <a:lnTo>
                    <a:pt x="145026" y="2689053"/>
                  </a:lnTo>
                  <a:lnTo>
                    <a:pt x="149876" y="2690211"/>
                  </a:lnTo>
                  <a:lnTo>
                    <a:pt x="159659" y="2688977"/>
                  </a:lnTo>
                  <a:lnTo>
                    <a:pt x="164485" y="2684360"/>
                  </a:lnTo>
                  <a:lnTo>
                    <a:pt x="164313" y="2679999"/>
                  </a:lnTo>
                  <a:lnTo>
                    <a:pt x="164169" y="2676348"/>
                  </a:lnTo>
                  <a:lnTo>
                    <a:pt x="152734" y="2653571"/>
                  </a:lnTo>
                  <a:lnTo>
                    <a:pt x="152619" y="2646784"/>
                  </a:lnTo>
                  <a:lnTo>
                    <a:pt x="155562" y="2639281"/>
                  </a:lnTo>
                  <a:lnTo>
                    <a:pt x="158900" y="2625965"/>
                  </a:lnTo>
                  <a:lnTo>
                    <a:pt x="159689" y="2616447"/>
                  </a:lnTo>
                  <a:lnTo>
                    <a:pt x="158406" y="2614422"/>
                  </a:lnTo>
                  <a:lnTo>
                    <a:pt x="155841" y="2613777"/>
                  </a:lnTo>
                  <a:lnTo>
                    <a:pt x="153008" y="2608437"/>
                  </a:lnTo>
                  <a:lnTo>
                    <a:pt x="151338" y="2602541"/>
                  </a:lnTo>
                  <a:lnTo>
                    <a:pt x="150571" y="2597347"/>
                  </a:lnTo>
                  <a:lnTo>
                    <a:pt x="151727" y="2592822"/>
                  </a:lnTo>
                  <a:lnTo>
                    <a:pt x="156003" y="2589063"/>
                  </a:lnTo>
                  <a:lnTo>
                    <a:pt x="149417" y="2588311"/>
                  </a:lnTo>
                  <a:lnTo>
                    <a:pt x="133890" y="2583797"/>
                  </a:lnTo>
                  <a:lnTo>
                    <a:pt x="128485" y="2580826"/>
                  </a:lnTo>
                  <a:lnTo>
                    <a:pt x="127704" y="2579982"/>
                  </a:lnTo>
                  <a:lnTo>
                    <a:pt x="126895" y="2579639"/>
                  </a:lnTo>
                  <a:lnTo>
                    <a:pt x="125977" y="2579884"/>
                  </a:lnTo>
                  <a:lnTo>
                    <a:pt x="125144" y="2580637"/>
                  </a:lnTo>
                  <a:lnTo>
                    <a:pt x="112654" y="2583742"/>
                  </a:lnTo>
                  <a:lnTo>
                    <a:pt x="109061" y="2583359"/>
                  </a:lnTo>
                  <a:lnTo>
                    <a:pt x="106304" y="2580861"/>
                  </a:lnTo>
                  <a:lnTo>
                    <a:pt x="103563" y="2574159"/>
                  </a:lnTo>
                  <a:lnTo>
                    <a:pt x="100793" y="2571273"/>
                  </a:lnTo>
                  <a:lnTo>
                    <a:pt x="103964" y="2566512"/>
                  </a:lnTo>
                  <a:lnTo>
                    <a:pt x="99744" y="2565943"/>
                  </a:lnTo>
                  <a:lnTo>
                    <a:pt x="96890" y="2564534"/>
                  </a:lnTo>
                  <a:lnTo>
                    <a:pt x="96552" y="2561909"/>
                  </a:lnTo>
                  <a:lnTo>
                    <a:pt x="99655" y="2557678"/>
                  </a:lnTo>
                  <a:lnTo>
                    <a:pt x="94060" y="2549683"/>
                  </a:lnTo>
                  <a:lnTo>
                    <a:pt x="101338" y="2539563"/>
                  </a:lnTo>
                  <a:lnTo>
                    <a:pt x="113313" y="2530690"/>
                  </a:lnTo>
                  <a:lnTo>
                    <a:pt x="121680" y="2526313"/>
                  </a:lnTo>
                  <a:lnTo>
                    <a:pt x="121797" y="2524248"/>
                  </a:lnTo>
                  <a:lnTo>
                    <a:pt x="126202" y="2519465"/>
                  </a:lnTo>
                  <a:lnTo>
                    <a:pt x="129036" y="2514534"/>
                  </a:lnTo>
                  <a:lnTo>
                    <a:pt x="128406" y="2511065"/>
                  </a:lnTo>
                  <a:lnTo>
                    <a:pt x="103436" y="2509009"/>
                  </a:lnTo>
                  <a:lnTo>
                    <a:pt x="96214" y="2504651"/>
                  </a:lnTo>
                  <a:lnTo>
                    <a:pt x="92461" y="2496200"/>
                  </a:lnTo>
                  <a:lnTo>
                    <a:pt x="97467" y="2493384"/>
                  </a:lnTo>
                  <a:lnTo>
                    <a:pt x="77415" y="2458334"/>
                  </a:lnTo>
                  <a:lnTo>
                    <a:pt x="70877" y="2450959"/>
                  </a:lnTo>
                  <a:lnTo>
                    <a:pt x="64897" y="2450040"/>
                  </a:lnTo>
                  <a:lnTo>
                    <a:pt x="50356" y="2453140"/>
                  </a:lnTo>
                  <a:lnTo>
                    <a:pt x="45608" y="2452293"/>
                  </a:lnTo>
                  <a:lnTo>
                    <a:pt x="44476" y="2447428"/>
                  </a:lnTo>
                  <a:lnTo>
                    <a:pt x="46181" y="2441488"/>
                  </a:lnTo>
                  <a:lnTo>
                    <a:pt x="46324" y="2435987"/>
                  </a:lnTo>
                  <a:lnTo>
                    <a:pt x="40504" y="2432469"/>
                  </a:lnTo>
                  <a:lnTo>
                    <a:pt x="40045" y="2431374"/>
                  </a:lnTo>
                  <a:lnTo>
                    <a:pt x="40070" y="2430339"/>
                  </a:lnTo>
                  <a:lnTo>
                    <a:pt x="40356" y="2429320"/>
                  </a:lnTo>
                  <a:lnTo>
                    <a:pt x="41017" y="2428293"/>
                  </a:lnTo>
                  <a:lnTo>
                    <a:pt x="42248" y="2420904"/>
                  </a:lnTo>
                  <a:lnTo>
                    <a:pt x="40108" y="2417281"/>
                  </a:lnTo>
                  <a:lnTo>
                    <a:pt x="36678" y="2414555"/>
                  </a:lnTo>
                  <a:lnTo>
                    <a:pt x="34207" y="2409608"/>
                  </a:lnTo>
                  <a:lnTo>
                    <a:pt x="33122" y="2402197"/>
                  </a:lnTo>
                  <a:lnTo>
                    <a:pt x="38518" y="2403917"/>
                  </a:lnTo>
                  <a:lnTo>
                    <a:pt x="43994" y="2399362"/>
                  </a:lnTo>
                  <a:lnTo>
                    <a:pt x="46303" y="2392689"/>
                  </a:lnTo>
                  <a:lnTo>
                    <a:pt x="45836" y="2387390"/>
                  </a:lnTo>
                  <a:lnTo>
                    <a:pt x="45798" y="2382442"/>
                  </a:lnTo>
                  <a:lnTo>
                    <a:pt x="49308" y="2376906"/>
                  </a:lnTo>
                  <a:lnTo>
                    <a:pt x="54432" y="2374373"/>
                  </a:lnTo>
                  <a:lnTo>
                    <a:pt x="62509" y="2375567"/>
                  </a:lnTo>
                  <a:lnTo>
                    <a:pt x="66819" y="2370966"/>
                  </a:lnTo>
                  <a:lnTo>
                    <a:pt x="69364" y="2365226"/>
                  </a:lnTo>
                  <a:lnTo>
                    <a:pt x="69746" y="2360687"/>
                  </a:lnTo>
                  <a:lnTo>
                    <a:pt x="67391" y="2348761"/>
                  </a:lnTo>
                  <a:lnTo>
                    <a:pt x="68286" y="2345024"/>
                  </a:lnTo>
                  <a:lnTo>
                    <a:pt x="70367" y="2342039"/>
                  </a:lnTo>
                  <a:lnTo>
                    <a:pt x="71211" y="2339779"/>
                  </a:lnTo>
                  <a:lnTo>
                    <a:pt x="59703" y="2334975"/>
                  </a:lnTo>
                  <a:lnTo>
                    <a:pt x="51545" y="2329124"/>
                  </a:lnTo>
                  <a:lnTo>
                    <a:pt x="48977" y="2325919"/>
                  </a:lnTo>
                  <a:lnTo>
                    <a:pt x="48321" y="2321317"/>
                  </a:lnTo>
                  <a:lnTo>
                    <a:pt x="48297" y="2313054"/>
                  </a:lnTo>
                  <a:lnTo>
                    <a:pt x="49959" y="2308386"/>
                  </a:lnTo>
                  <a:lnTo>
                    <a:pt x="52440" y="2303709"/>
                  </a:lnTo>
                  <a:lnTo>
                    <a:pt x="51877" y="2300684"/>
                  </a:lnTo>
                  <a:lnTo>
                    <a:pt x="38894" y="2301467"/>
                  </a:lnTo>
                  <a:lnTo>
                    <a:pt x="29652" y="2297764"/>
                  </a:lnTo>
                  <a:lnTo>
                    <a:pt x="24717" y="2296779"/>
                  </a:lnTo>
                  <a:lnTo>
                    <a:pt x="19768" y="2297868"/>
                  </a:lnTo>
                  <a:lnTo>
                    <a:pt x="10160" y="2301925"/>
                  </a:lnTo>
                  <a:lnTo>
                    <a:pt x="5196" y="2302623"/>
                  </a:lnTo>
                  <a:lnTo>
                    <a:pt x="5717" y="2288201"/>
                  </a:lnTo>
                  <a:lnTo>
                    <a:pt x="1207" y="2271438"/>
                  </a:lnTo>
                  <a:lnTo>
                    <a:pt x="0" y="2257944"/>
                  </a:lnTo>
                  <a:lnTo>
                    <a:pt x="10378" y="2253259"/>
                  </a:lnTo>
                  <a:lnTo>
                    <a:pt x="15172" y="2256370"/>
                  </a:lnTo>
                  <a:lnTo>
                    <a:pt x="19094" y="2262195"/>
                  </a:lnTo>
                  <a:lnTo>
                    <a:pt x="23608" y="2266887"/>
                  </a:lnTo>
                  <a:lnTo>
                    <a:pt x="30253" y="2266582"/>
                  </a:lnTo>
                  <a:lnTo>
                    <a:pt x="34964" y="2261984"/>
                  </a:lnTo>
                  <a:lnTo>
                    <a:pt x="42745" y="2247873"/>
                  </a:lnTo>
                  <a:lnTo>
                    <a:pt x="47901" y="2242587"/>
                  </a:lnTo>
                  <a:lnTo>
                    <a:pt x="82617" y="2218491"/>
                  </a:lnTo>
                  <a:lnTo>
                    <a:pt x="103669" y="2208585"/>
                  </a:lnTo>
                  <a:lnTo>
                    <a:pt x="109413" y="2201799"/>
                  </a:lnTo>
                  <a:lnTo>
                    <a:pt x="102315" y="2194321"/>
                  </a:lnTo>
                  <a:lnTo>
                    <a:pt x="110882" y="2188085"/>
                  </a:lnTo>
                  <a:lnTo>
                    <a:pt x="113827" y="2186585"/>
                  </a:lnTo>
                  <a:lnTo>
                    <a:pt x="105783" y="2183271"/>
                  </a:lnTo>
                  <a:lnTo>
                    <a:pt x="87233" y="2194511"/>
                  </a:lnTo>
                  <a:lnTo>
                    <a:pt x="79116" y="2189320"/>
                  </a:lnTo>
                  <a:lnTo>
                    <a:pt x="77193" y="2178618"/>
                  </a:lnTo>
                  <a:lnTo>
                    <a:pt x="78989" y="2165932"/>
                  </a:lnTo>
                  <a:lnTo>
                    <a:pt x="82733" y="2154739"/>
                  </a:lnTo>
                  <a:lnTo>
                    <a:pt x="86764" y="2148657"/>
                  </a:lnTo>
                  <a:lnTo>
                    <a:pt x="94842" y="2139880"/>
                  </a:lnTo>
                  <a:lnTo>
                    <a:pt x="115134" y="2107063"/>
                  </a:lnTo>
                  <a:lnTo>
                    <a:pt x="119071" y="2103608"/>
                  </a:lnTo>
                  <a:lnTo>
                    <a:pt x="128508" y="2097789"/>
                  </a:lnTo>
                  <a:lnTo>
                    <a:pt x="132338" y="2092961"/>
                  </a:lnTo>
                  <a:lnTo>
                    <a:pt x="134665" y="2085961"/>
                  </a:lnTo>
                  <a:lnTo>
                    <a:pt x="136492" y="2073511"/>
                  </a:lnTo>
                  <a:lnTo>
                    <a:pt x="138844" y="2068613"/>
                  </a:lnTo>
                  <a:lnTo>
                    <a:pt x="133843" y="2061854"/>
                  </a:lnTo>
                  <a:lnTo>
                    <a:pt x="134930" y="2051359"/>
                  </a:lnTo>
                  <a:lnTo>
                    <a:pt x="138355" y="2039373"/>
                  </a:lnTo>
                  <a:lnTo>
                    <a:pt x="140295" y="2028145"/>
                  </a:lnTo>
                  <a:lnTo>
                    <a:pt x="139166" y="2017687"/>
                  </a:lnTo>
                  <a:lnTo>
                    <a:pt x="137715" y="1998828"/>
                  </a:lnTo>
                  <a:lnTo>
                    <a:pt x="124369" y="1981381"/>
                  </a:lnTo>
                  <a:lnTo>
                    <a:pt x="102679" y="1947382"/>
                  </a:lnTo>
                  <a:lnTo>
                    <a:pt x="101558" y="1940283"/>
                  </a:lnTo>
                  <a:lnTo>
                    <a:pt x="103948" y="1932236"/>
                  </a:lnTo>
                  <a:lnTo>
                    <a:pt x="108844" y="1919705"/>
                  </a:lnTo>
                  <a:lnTo>
                    <a:pt x="85507" y="1907695"/>
                  </a:lnTo>
                  <a:lnTo>
                    <a:pt x="78014" y="1896820"/>
                  </a:lnTo>
                  <a:lnTo>
                    <a:pt x="83746" y="1880935"/>
                  </a:lnTo>
                  <a:lnTo>
                    <a:pt x="80457" y="1877095"/>
                  </a:lnTo>
                  <a:lnTo>
                    <a:pt x="72929" y="1870612"/>
                  </a:lnTo>
                  <a:lnTo>
                    <a:pt x="68993" y="1868418"/>
                  </a:lnTo>
                  <a:lnTo>
                    <a:pt x="58714" y="1868026"/>
                  </a:lnTo>
                  <a:lnTo>
                    <a:pt x="55295" y="1866380"/>
                  </a:lnTo>
                  <a:lnTo>
                    <a:pt x="55965" y="1860263"/>
                  </a:lnTo>
                  <a:lnTo>
                    <a:pt x="58186" y="1858302"/>
                  </a:lnTo>
                  <a:lnTo>
                    <a:pt x="64297" y="1852908"/>
                  </a:lnTo>
                  <a:lnTo>
                    <a:pt x="65624" y="1841409"/>
                  </a:lnTo>
                  <a:lnTo>
                    <a:pt x="61596" y="1830071"/>
                  </a:lnTo>
                  <a:lnTo>
                    <a:pt x="53953" y="1823397"/>
                  </a:lnTo>
                  <a:lnTo>
                    <a:pt x="55471" y="1818381"/>
                  </a:lnTo>
                  <a:lnTo>
                    <a:pt x="61598" y="1814566"/>
                  </a:lnTo>
                  <a:lnTo>
                    <a:pt x="76154" y="1812878"/>
                  </a:lnTo>
                  <a:lnTo>
                    <a:pt x="83148" y="1810370"/>
                  </a:lnTo>
                  <a:lnTo>
                    <a:pt x="90767" y="1805365"/>
                  </a:lnTo>
                  <a:lnTo>
                    <a:pt x="95996" y="1802955"/>
                  </a:lnTo>
                  <a:lnTo>
                    <a:pt x="110584" y="1799932"/>
                  </a:lnTo>
                  <a:lnTo>
                    <a:pt x="121843" y="1803679"/>
                  </a:lnTo>
                  <a:lnTo>
                    <a:pt x="130026" y="1806307"/>
                  </a:lnTo>
                  <a:lnTo>
                    <a:pt x="135628" y="1808056"/>
                  </a:lnTo>
                  <a:lnTo>
                    <a:pt x="131331" y="1800282"/>
                  </a:lnTo>
                  <a:lnTo>
                    <a:pt x="119002" y="1785638"/>
                  </a:lnTo>
                  <a:lnTo>
                    <a:pt x="114831" y="1782045"/>
                  </a:lnTo>
                  <a:lnTo>
                    <a:pt x="127195" y="1776233"/>
                  </a:lnTo>
                  <a:lnTo>
                    <a:pt x="138237" y="1782284"/>
                  </a:lnTo>
                  <a:lnTo>
                    <a:pt x="149024" y="1792164"/>
                  </a:lnTo>
                  <a:lnTo>
                    <a:pt x="160651" y="1797766"/>
                  </a:lnTo>
                  <a:lnTo>
                    <a:pt x="171793" y="1795961"/>
                  </a:lnTo>
                  <a:lnTo>
                    <a:pt x="174687" y="1796482"/>
                  </a:lnTo>
                  <a:lnTo>
                    <a:pt x="177061" y="1799074"/>
                  </a:lnTo>
                  <a:lnTo>
                    <a:pt x="180559" y="1806319"/>
                  </a:lnTo>
                  <a:lnTo>
                    <a:pt x="182051" y="1808373"/>
                  </a:lnTo>
                  <a:lnTo>
                    <a:pt x="195457" y="1811200"/>
                  </a:lnTo>
                  <a:lnTo>
                    <a:pt x="200992" y="1814872"/>
                  </a:lnTo>
                  <a:lnTo>
                    <a:pt x="201550" y="1823829"/>
                  </a:lnTo>
                  <a:lnTo>
                    <a:pt x="214995" y="1820861"/>
                  </a:lnTo>
                  <a:lnTo>
                    <a:pt x="216770" y="1815246"/>
                  </a:lnTo>
                  <a:lnTo>
                    <a:pt x="214606" y="1802202"/>
                  </a:lnTo>
                  <a:lnTo>
                    <a:pt x="236832" y="1810159"/>
                  </a:lnTo>
                  <a:lnTo>
                    <a:pt x="244012" y="1810549"/>
                  </a:lnTo>
                  <a:lnTo>
                    <a:pt x="249989" y="1808209"/>
                  </a:lnTo>
                  <a:lnTo>
                    <a:pt x="268055" y="1795768"/>
                  </a:lnTo>
                  <a:lnTo>
                    <a:pt x="303768" y="1785572"/>
                  </a:lnTo>
                  <a:lnTo>
                    <a:pt x="335011" y="1786172"/>
                  </a:lnTo>
                  <a:lnTo>
                    <a:pt x="344815" y="1781472"/>
                  </a:lnTo>
                  <a:lnTo>
                    <a:pt x="353502" y="1772069"/>
                  </a:lnTo>
                  <a:lnTo>
                    <a:pt x="362279" y="1757828"/>
                  </a:lnTo>
                  <a:lnTo>
                    <a:pt x="365311" y="1754798"/>
                  </a:lnTo>
                  <a:lnTo>
                    <a:pt x="368026" y="1754459"/>
                  </a:lnTo>
                  <a:lnTo>
                    <a:pt x="369895" y="1752806"/>
                  </a:lnTo>
                  <a:lnTo>
                    <a:pt x="370569" y="1745839"/>
                  </a:lnTo>
                  <a:lnTo>
                    <a:pt x="369889" y="1741943"/>
                  </a:lnTo>
                  <a:lnTo>
                    <a:pt x="368208" y="1739092"/>
                  </a:lnTo>
                  <a:lnTo>
                    <a:pt x="359605" y="1728988"/>
                  </a:lnTo>
                  <a:lnTo>
                    <a:pt x="337301" y="1714930"/>
                  </a:lnTo>
                  <a:lnTo>
                    <a:pt x="329719" y="1712249"/>
                  </a:lnTo>
                  <a:lnTo>
                    <a:pt x="324332" y="1707992"/>
                  </a:lnTo>
                  <a:lnTo>
                    <a:pt x="324056" y="1699247"/>
                  </a:lnTo>
                  <a:lnTo>
                    <a:pt x="326795" y="1693423"/>
                  </a:lnTo>
                  <a:lnTo>
                    <a:pt x="330029" y="1692079"/>
                  </a:lnTo>
                  <a:lnTo>
                    <a:pt x="333744" y="1692002"/>
                  </a:lnTo>
                  <a:lnTo>
                    <a:pt x="338062" y="1690092"/>
                  </a:lnTo>
                  <a:lnTo>
                    <a:pt x="341075" y="1686649"/>
                  </a:lnTo>
                  <a:lnTo>
                    <a:pt x="344312" y="1679518"/>
                  </a:lnTo>
                  <a:lnTo>
                    <a:pt x="346326" y="1676365"/>
                  </a:lnTo>
                  <a:lnTo>
                    <a:pt x="352588" y="1670450"/>
                  </a:lnTo>
                  <a:lnTo>
                    <a:pt x="358367" y="1667572"/>
                  </a:lnTo>
                  <a:lnTo>
                    <a:pt x="360379" y="1667448"/>
                  </a:lnTo>
                  <a:lnTo>
                    <a:pt x="381224" y="1666134"/>
                  </a:lnTo>
                  <a:lnTo>
                    <a:pt x="385846" y="1662292"/>
                  </a:lnTo>
                  <a:lnTo>
                    <a:pt x="394382" y="1646789"/>
                  </a:lnTo>
                  <a:lnTo>
                    <a:pt x="401542" y="1639961"/>
                  </a:lnTo>
                  <a:lnTo>
                    <a:pt x="416888" y="1634073"/>
                  </a:lnTo>
                  <a:lnTo>
                    <a:pt x="424175" y="1628176"/>
                  </a:lnTo>
                  <a:lnTo>
                    <a:pt x="433030" y="1615163"/>
                  </a:lnTo>
                  <a:lnTo>
                    <a:pt x="437002" y="1610927"/>
                  </a:lnTo>
                  <a:lnTo>
                    <a:pt x="453001" y="1602150"/>
                  </a:lnTo>
                  <a:lnTo>
                    <a:pt x="454116" y="1599257"/>
                  </a:lnTo>
                  <a:lnTo>
                    <a:pt x="453314" y="1597591"/>
                  </a:lnTo>
                  <a:lnTo>
                    <a:pt x="451442" y="1593702"/>
                  </a:lnTo>
                  <a:lnTo>
                    <a:pt x="448909" y="1581350"/>
                  </a:lnTo>
                  <a:lnTo>
                    <a:pt x="449619" y="1570892"/>
                  </a:lnTo>
                  <a:lnTo>
                    <a:pt x="452552" y="1562390"/>
                  </a:lnTo>
                  <a:lnTo>
                    <a:pt x="460320" y="1546388"/>
                  </a:lnTo>
                  <a:lnTo>
                    <a:pt x="464251" y="1525695"/>
                  </a:lnTo>
                  <a:lnTo>
                    <a:pt x="460037" y="1510780"/>
                  </a:lnTo>
                  <a:lnTo>
                    <a:pt x="440469" y="1475167"/>
                  </a:lnTo>
                  <a:lnTo>
                    <a:pt x="438226" y="1476096"/>
                  </a:lnTo>
                  <a:lnTo>
                    <a:pt x="435883" y="1479831"/>
                  </a:lnTo>
                  <a:lnTo>
                    <a:pt x="432497" y="1482748"/>
                  </a:lnTo>
                  <a:lnTo>
                    <a:pt x="423664" y="1484901"/>
                  </a:lnTo>
                  <a:lnTo>
                    <a:pt x="414492" y="1485066"/>
                  </a:lnTo>
                  <a:lnTo>
                    <a:pt x="404746" y="1482979"/>
                  </a:lnTo>
                  <a:lnTo>
                    <a:pt x="387097" y="1475187"/>
                  </a:lnTo>
                  <a:lnTo>
                    <a:pt x="359739" y="1469898"/>
                  </a:lnTo>
                  <a:lnTo>
                    <a:pt x="350799" y="1464933"/>
                  </a:lnTo>
                  <a:lnTo>
                    <a:pt x="344344" y="1456553"/>
                  </a:lnTo>
                  <a:lnTo>
                    <a:pt x="342663" y="1447929"/>
                  </a:lnTo>
                  <a:lnTo>
                    <a:pt x="342681" y="1437836"/>
                  </a:lnTo>
                  <a:lnTo>
                    <a:pt x="341988" y="1427575"/>
                  </a:lnTo>
                  <a:lnTo>
                    <a:pt x="338181" y="1418396"/>
                  </a:lnTo>
                  <a:lnTo>
                    <a:pt x="343951" y="1418174"/>
                  </a:lnTo>
                  <a:lnTo>
                    <a:pt x="363726" y="1409371"/>
                  </a:lnTo>
                  <a:lnTo>
                    <a:pt x="352848" y="1399126"/>
                  </a:lnTo>
                  <a:lnTo>
                    <a:pt x="350599" y="1395328"/>
                  </a:lnTo>
                  <a:lnTo>
                    <a:pt x="350736" y="1390570"/>
                  </a:lnTo>
                  <a:lnTo>
                    <a:pt x="352558" y="1385911"/>
                  </a:lnTo>
                  <a:lnTo>
                    <a:pt x="353503" y="1380825"/>
                  </a:lnTo>
                  <a:lnTo>
                    <a:pt x="350908" y="1374700"/>
                  </a:lnTo>
                  <a:lnTo>
                    <a:pt x="357127" y="1370639"/>
                  </a:lnTo>
                  <a:lnTo>
                    <a:pt x="363582" y="1366420"/>
                  </a:lnTo>
                  <a:lnTo>
                    <a:pt x="375372" y="1363390"/>
                  </a:lnTo>
                  <a:lnTo>
                    <a:pt x="408279" y="1364486"/>
                  </a:lnTo>
                  <a:lnTo>
                    <a:pt x="426384" y="1370957"/>
                  </a:lnTo>
                  <a:lnTo>
                    <a:pt x="443596" y="1369222"/>
                  </a:lnTo>
                  <a:lnTo>
                    <a:pt x="448721" y="1371683"/>
                  </a:lnTo>
                  <a:lnTo>
                    <a:pt x="460899" y="1376146"/>
                  </a:lnTo>
                  <a:lnTo>
                    <a:pt x="467781" y="1364218"/>
                  </a:lnTo>
                  <a:lnTo>
                    <a:pt x="471268" y="1344201"/>
                  </a:lnTo>
                  <a:lnTo>
                    <a:pt x="477376" y="1282675"/>
                  </a:lnTo>
                  <a:lnTo>
                    <a:pt x="481267" y="1263712"/>
                  </a:lnTo>
                  <a:lnTo>
                    <a:pt x="485239" y="1253988"/>
                  </a:lnTo>
                  <a:lnTo>
                    <a:pt x="488246" y="1246622"/>
                  </a:lnTo>
                  <a:lnTo>
                    <a:pt x="518582" y="1203221"/>
                  </a:lnTo>
                  <a:lnTo>
                    <a:pt x="526918" y="1184424"/>
                  </a:lnTo>
                  <a:lnTo>
                    <a:pt x="530903" y="1166348"/>
                  </a:lnTo>
                  <a:lnTo>
                    <a:pt x="532357" y="1145896"/>
                  </a:lnTo>
                  <a:lnTo>
                    <a:pt x="531007" y="1104848"/>
                  </a:lnTo>
                  <a:lnTo>
                    <a:pt x="529957" y="1099802"/>
                  </a:lnTo>
                  <a:lnTo>
                    <a:pt x="528426" y="1096744"/>
                  </a:lnTo>
                  <a:lnTo>
                    <a:pt x="527279" y="1093055"/>
                  </a:lnTo>
                  <a:lnTo>
                    <a:pt x="527341" y="1086209"/>
                  </a:lnTo>
                  <a:lnTo>
                    <a:pt x="528400" y="1081642"/>
                  </a:lnTo>
                  <a:lnTo>
                    <a:pt x="533820" y="1069281"/>
                  </a:lnTo>
                  <a:lnTo>
                    <a:pt x="536599" y="1059553"/>
                  </a:lnTo>
                  <a:lnTo>
                    <a:pt x="538060" y="1050700"/>
                  </a:lnTo>
                  <a:lnTo>
                    <a:pt x="538120" y="1041515"/>
                  </a:lnTo>
                  <a:lnTo>
                    <a:pt x="537865" y="1025248"/>
                  </a:lnTo>
                  <a:lnTo>
                    <a:pt x="541315" y="1023538"/>
                  </a:lnTo>
                  <a:lnTo>
                    <a:pt x="545398" y="1019526"/>
                  </a:lnTo>
                  <a:lnTo>
                    <a:pt x="548588" y="1015474"/>
                  </a:lnTo>
                  <a:lnTo>
                    <a:pt x="551920" y="1009493"/>
                  </a:lnTo>
                  <a:lnTo>
                    <a:pt x="553391" y="1002734"/>
                  </a:lnTo>
                  <a:lnTo>
                    <a:pt x="551115" y="996321"/>
                  </a:lnTo>
                  <a:lnTo>
                    <a:pt x="560310" y="983587"/>
                  </a:lnTo>
                  <a:lnTo>
                    <a:pt x="565053" y="981417"/>
                  </a:lnTo>
                  <a:lnTo>
                    <a:pt x="572975" y="981620"/>
                  </a:lnTo>
                  <a:lnTo>
                    <a:pt x="580278" y="983891"/>
                  </a:lnTo>
                  <a:lnTo>
                    <a:pt x="591732" y="991903"/>
                  </a:lnTo>
                  <a:lnTo>
                    <a:pt x="598067" y="994778"/>
                  </a:lnTo>
                  <a:lnTo>
                    <a:pt x="590392" y="982296"/>
                  </a:lnTo>
                  <a:lnTo>
                    <a:pt x="577083" y="976745"/>
                  </a:lnTo>
                  <a:lnTo>
                    <a:pt x="499524" y="970517"/>
                  </a:lnTo>
                  <a:lnTo>
                    <a:pt x="487219" y="963657"/>
                  </a:lnTo>
                  <a:lnTo>
                    <a:pt x="482979" y="947524"/>
                  </a:lnTo>
                  <a:lnTo>
                    <a:pt x="484880" y="905192"/>
                  </a:lnTo>
                  <a:lnTo>
                    <a:pt x="486833" y="895639"/>
                  </a:lnTo>
                  <a:lnTo>
                    <a:pt x="494239" y="878607"/>
                  </a:lnTo>
                  <a:lnTo>
                    <a:pt x="496134" y="870169"/>
                  </a:lnTo>
                  <a:lnTo>
                    <a:pt x="499198" y="865094"/>
                  </a:lnTo>
                  <a:lnTo>
                    <a:pt x="505855" y="865493"/>
                  </a:lnTo>
                  <a:lnTo>
                    <a:pt x="519400" y="869118"/>
                  </a:lnTo>
                  <a:lnTo>
                    <a:pt x="521437" y="864599"/>
                  </a:lnTo>
                  <a:lnTo>
                    <a:pt x="524751" y="863002"/>
                  </a:lnTo>
                  <a:lnTo>
                    <a:pt x="527467" y="857535"/>
                  </a:lnTo>
                  <a:lnTo>
                    <a:pt x="527190" y="850303"/>
                  </a:lnTo>
                  <a:lnTo>
                    <a:pt x="524368" y="846074"/>
                  </a:lnTo>
                  <a:lnTo>
                    <a:pt x="514687" y="840601"/>
                  </a:lnTo>
                  <a:lnTo>
                    <a:pt x="510481" y="835844"/>
                  </a:lnTo>
                  <a:lnTo>
                    <a:pt x="510114" y="828302"/>
                  </a:lnTo>
                  <a:lnTo>
                    <a:pt x="515210" y="822225"/>
                  </a:lnTo>
                  <a:lnTo>
                    <a:pt x="526489" y="815074"/>
                  </a:lnTo>
                  <a:lnTo>
                    <a:pt x="539422" y="801799"/>
                  </a:lnTo>
                  <a:lnTo>
                    <a:pt x="546247" y="797514"/>
                  </a:lnTo>
                  <a:lnTo>
                    <a:pt x="559405" y="784939"/>
                  </a:lnTo>
                  <a:lnTo>
                    <a:pt x="586587" y="775642"/>
                  </a:lnTo>
                  <a:lnTo>
                    <a:pt x="638885" y="771919"/>
                  </a:lnTo>
                  <a:lnTo>
                    <a:pt x="642416" y="774578"/>
                  </a:lnTo>
                  <a:lnTo>
                    <a:pt x="645818" y="779701"/>
                  </a:lnTo>
                  <a:lnTo>
                    <a:pt x="653755" y="781954"/>
                  </a:lnTo>
                  <a:lnTo>
                    <a:pt x="704080" y="773450"/>
                  </a:lnTo>
                  <a:lnTo>
                    <a:pt x="806116" y="762871"/>
                  </a:lnTo>
                  <a:lnTo>
                    <a:pt x="832910" y="771684"/>
                  </a:lnTo>
                  <a:lnTo>
                    <a:pt x="832767" y="775940"/>
                  </a:lnTo>
                  <a:lnTo>
                    <a:pt x="830023" y="791912"/>
                  </a:lnTo>
                  <a:lnTo>
                    <a:pt x="838815" y="812944"/>
                  </a:lnTo>
                  <a:lnTo>
                    <a:pt x="852182" y="831443"/>
                  </a:lnTo>
                  <a:lnTo>
                    <a:pt x="863298" y="839781"/>
                  </a:lnTo>
                  <a:lnTo>
                    <a:pt x="863185" y="843294"/>
                  </a:lnTo>
                  <a:lnTo>
                    <a:pt x="860078" y="850458"/>
                  </a:lnTo>
                  <a:lnTo>
                    <a:pt x="865245" y="853182"/>
                  </a:lnTo>
                  <a:lnTo>
                    <a:pt x="872692" y="855581"/>
                  </a:lnTo>
                  <a:lnTo>
                    <a:pt x="876316" y="861678"/>
                  </a:lnTo>
                  <a:lnTo>
                    <a:pt x="874939" y="871923"/>
                  </a:lnTo>
                  <a:lnTo>
                    <a:pt x="871565" y="877079"/>
                  </a:lnTo>
                  <a:lnTo>
                    <a:pt x="864030" y="882405"/>
                  </a:lnTo>
                  <a:lnTo>
                    <a:pt x="857786" y="885398"/>
                  </a:lnTo>
                  <a:lnTo>
                    <a:pt x="844356" y="886176"/>
                  </a:lnTo>
                  <a:lnTo>
                    <a:pt x="838255" y="889749"/>
                  </a:lnTo>
                  <a:lnTo>
                    <a:pt x="843827" y="908996"/>
                  </a:lnTo>
                  <a:lnTo>
                    <a:pt x="846721" y="916283"/>
                  </a:lnTo>
                  <a:lnTo>
                    <a:pt x="851185" y="921409"/>
                  </a:lnTo>
                  <a:lnTo>
                    <a:pt x="855575" y="919454"/>
                  </a:lnTo>
                  <a:lnTo>
                    <a:pt x="859507" y="917903"/>
                  </a:lnTo>
                  <a:lnTo>
                    <a:pt x="865207" y="918317"/>
                  </a:lnTo>
                  <a:lnTo>
                    <a:pt x="869127" y="920627"/>
                  </a:lnTo>
                  <a:lnTo>
                    <a:pt x="875372" y="928364"/>
                  </a:lnTo>
                  <a:lnTo>
                    <a:pt x="877760" y="930069"/>
                  </a:lnTo>
                  <a:lnTo>
                    <a:pt x="880456" y="932572"/>
                  </a:lnTo>
                  <a:lnTo>
                    <a:pt x="883060" y="938030"/>
                  </a:lnTo>
                  <a:lnTo>
                    <a:pt x="886470" y="943512"/>
                  </a:lnTo>
                  <a:lnTo>
                    <a:pt x="891303" y="946103"/>
                  </a:lnTo>
                  <a:lnTo>
                    <a:pt x="897021" y="946115"/>
                  </a:lnTo>
                  <a:lnTo>
                    <a:pt x="901211" y="945285"/>
                  </a:lnTo>
                  <a:lnTo>
                    <a:pt x="904940" y="943162"/>
                  </a:lnTo>
                  <a:lnTo>
                    <a:pt x="909251" y="939170"/>
                  </a:lnTo>
                  <a:lnTo>
                    <a:pt x="916790" y="927382"/>
                  </a:lnTo>
                  <a:lnTo>
                    <a:pt x="924966" y="907928"/>
                  </a:lnTo>
                  <a:lnTo>
                    <a:pt x="927372" y="888375"/>
                  </a:lnTo>
                  <a:lnTo>
                    <a:pt x="917866" y="876575"/>
                  </a:lnTo>
                  <a:lnTo>
                    <a:pt x="904399" y="879761"/>
                  </a:lnTo>
                  <a:lnTo>
                    <a:pt x="897300" y="878336"/>
                  </a:lnTo>
                  <a:lnTo>
                    <a:pt x="898221" y="869984"/>
                  </a:lnTo>
                  <a:lnTo>
                    <a:pt x="901412" y="860676"/>
                  </a:lnTo>
                  <a:lnTo>
                    <a:pt x="904436" y="841330"/>
                  </a:lnTo>
                  <a:lnTo>
                    <a:pt x="907554" y="833323"/>
                  </a:lnTo>
                  <a:lnTo>
                    <a:pt x="912228" y="828644"/>
                  </a:lnTo>
                  <a:lnTo>
                    <a:pt x="918038" y="826511"/>
                  </a:lnTo>
                  <a:lnTo>
                    <a:pt x="932217" y="826227"/>
                  </a:lnTo>
                  <a:lnTo>
                    <a:pt x="938615" y="829414"/>
                  </a:lnTo>
                  <a:lnTo>
                    <a:pt x="943436" y="836582"/>
                  </a:lnTo>
                  <a:lnTo>
                    <a:pt x="947353" y="844514"/>
                  </a:lnTo>
                  <a:lnTo>
                    <a:pt x="951336" y="850213"/>
                  </a:lnTo>
                  <a:lnTo>
                    <a:pt x="964841" y="857663"/>
                  </a:lnTo>
                  <a:lnTo>
                    <a:pt x="993678" y="864167"/>
                  </a:lnTo>
                  <a:lnTo>
                    <a:pt x="1006640" y="870883"/>
                  </a:lnTo>
                  <a:lnTo>
                    <a:pt x="1006529" y="875116"/>
                  </a:lnTo>
                  <a:lnTo>
                    <a:pt x="998211" y="881930"/>
                  </a:lnTo>
                  <a:lnTo>
                    <a:pt x="990497" y="890850"/>
                  </a:lnTo>
                  <a:lnTo>
                    <a:pt x="984656" y="903029"/>
                  </a:lnTo>
                  <a:lnTo>
                    <a:pt x="982128" y="919581"/>
                  </a:lnTo>
                  <a:lnTo>
                    <a:pt x="981643" y="951688"/>
                  </a:lnTo>
                  <a:lnTo>
                    <a:pt x="983258" y="965884"/>
                  </a:lnTo>
                  <a:lnTo>
                    <a:pt x="987583" y="976519"/>
                  </a:lnTo>
                  <a:lnTo>
                    <a:pt x="988962" y="962405"/>
                  </a:lnTo>
                  <a:lnTo>
                    <a:pt x="986319" y="926605"/>
                  </a:lnTo>
                  <a:lnTo>
                    <a:pt x="987051" y="909751"/>
                  </a:lnTo>
                  <a:lnTo>
                    <a:pt x="992591" y="897469"/>
                  </a:lnTo>
                  <a:lnTo>
                    <a:pt x="1000543" y="892137"/>
                  </a:lnTo>
                  <a:lnTo>
                    <a:pt x="1007808" y="885437"/>
                  </a:lnTo>
                  <a:lnTo>
                    <a:pt x="1011332" y="869234"/>
                  </a:lnTo>
                  <a:lnTo>
                    <a:pt x="1009720" y="866330"/>
                  </a:lnTo>
                  <a:lnTo>
                    <a:pt x="1001604" y="843777"/>
                  </a:lnTo>
                  <a:lnTo>
                    <a:pt x="999097" y="840359"/>
                  </a:lnTo>
                  <a:lnTo>
                    <a:pt x="995770" y="832522"/>
                  </a:lnTo>
                  <a:lnTo>
                    <a:pt x="993018" y="823885"/>
                  </a:lnTo>
                  <a:lnTo>
                    <a:pt x="990911" y="812936"/>
                  </a:lnTo>
                  <a:lnTo>
                    <a:pt x="986466" y="799807"/>
                  </a:lnTo>
                  <a:lnTo>
                    <a:pt x="985650" y="790267"/>
                  </a:lnTo>
                  <a:lnTo>
                    <a:pt x="986656" y="780658"/>
                  </a:lnTo>
                  <a:lnTo>
                    <a:pt x="988951" y="772293"/>
                  </a:lnTo>
                  <a:lnTo>
                    <a:pt x="1002464" y="740881"/>
                  </a:lnTo>
                  <a:lnTo>
                    <a:pt x="1012336" y="706670"/>
                  </a:lnTo>
                  <a:lnTo>
                    <a:pt x="1018501" y="691562"/>
                  </a:lnTo>
                  <a:lnTo>
                    <a:pt x="1023521" y="684381"/>
                  </a:lnTo>
                  <a:lnTo>
                    <a:pt x="1030268" y="678198"/>
                  </a:lnTo>
                  <a:lnTo>
                    <a:pt x="1037843" y="673897"/>
                  </a:lnTo>
                  <a:lnTo>
                    <a:pt x="1045512" y="672317"/>
                  </a:lnTo>
                  <a:lnTo>
                    <a:pt x="1052520" y="673001"/>
                  </a:lnTo>
                  <a:lnTo>
                    <a:pt x="1056481" y="674863"/>
                  </a:lnTo>
                  <a:lnTo>
                    <a:pt x="1064536" y="684505"/>
                  </a:lnTo>
                  <a:lnTo>
                    <a:pt x="1076258" y="694973"/>
                  </a:lnTo>
                  <a:lnTo>
                    <a:pt x="1088868" y="701941"/>
                  </a:lnTo>
                  <a:lnTo>
                    <a:pt x="1115112" y="709085"/>
                  </a:lnTo>
                  <a:lnTo>
                    <a:pt x="1129596" y="708975"/>
                  </a:lnTo>
                  <a:lnTo>
                    <a:pt x="1154249" y="703363"/>
                  </a:lnTo>
                  <a:lnTo>
                    <a:pt x="1167738" y="704723"/>
                  </a:lnTo>
                  <a:lnTo>
                    <a:pt x="1174201" y="697378"/>
                  </a:lnTo>
                  <a:lnTo>
                    <a:pt x="1201146" y="691275"/>
                  </a:lnTo>
                  <a:lnTo>
                    <a:pt x="1227820" y="692000"/>
                  </a:lnTo>
                  <a:lnTo>
                    <a:pt x="1233656" y="687935"/>
                  </a:lnTo>
                  <a:lnTo>
                    <a:pt x="1238180" y="691477"/>
                  </a:lnTo>
                  <a:lnTo>
                    <a:pt x="1243707" y="692569"/>
                  </a:lnTo>
                  <a:lnTo>
                    <a:pt x="1255162" y="692196"/>
                  </a:lnTo>
                  <a:lnTo>
                    <a:pt x="1258067" y="694243"/>
                  </a:lnTo>
                  <a:lnTo>
                    <a:pt x="1265324" y="704129"/>
                  </a:lnTo>
                  <a:lnTo>
                    <a:pt x="1297325" y="763007"/>
                  </a:lnTo>
                  <a:lnTo>
                    <a:pt x="1310701" y="779269"/>
                  </a:lnTo>
                  <a:lnTo>
                    <a:pt x="1320099" y="787213"/>
                  </a:lnTo>
                  <a:lnTo>
                    <a:pt x="1324676" y="793301"/>
                  </a:lnTo>
                  <a:lnTo>
                    <a:pt x="1329080" y="810645"/>
                  </a:lnTo>
                  <a:lnTo>
                    <a:pt x="1351943" y="845388"/>
                  </a:lnTo>
                  <a:lnTo>
                    <a:pt x="1357079" y="850196"/>
                  </a:lnTo>
                  <a:lnTo>
                    <a:pt x="1363345" y="853106"/>
                  </a:lnTo>
                  <a:lnTo>
                    <a:pt x="1371430" y="854175"/>
                  </a:lnTo>
                  <a:lnTo>
                    <a:pt x="1375634" y="856291"/>
                  </a:lnTo>
                  <a:lnTo>
                    <a:pt x="1395664" y="870441"/>
                  </a:lnTo>
                  <a:lnTo>
                    <a:pt x="1418511" y="875780"/>
                  </a:lnTo>
                  <a:lnTo>
                    <a:pt x="1437171" y="880133"/>
                  </a:lnTo>
                  <a:lnTo>
                    <a:pt x="1441613" y="878310"/>
                  </a:lnTo>
                  <a:lnTo>
                    <a:pt x="1437445" y="870830"/>
                  </a:lnTo>
                  <a:lnTo>
                    <a:pt x="1424766" y="863227"/>
                  </a:lnTo>
                  <a:lnTo>
                    <a:pt x="1394341" y="859399"/>
                  </a:lnTo>
                  <a:lnTo>
                    <a:pt x="1381958" y="854290"/>
                  </a:lnTo>
                  <a:lnTo>
                    <a:pt x="1357665" y="838103"/>
                  </a:lnTo>
                  <a:lnTo>
                    <a:pt x="1346665" y="825314"/>
                  </a:lnTo>
                  <a:lnTo>
                    <a:pt x="1342919" y="807028"/>
                  </a:lnTo>
                  <a:lnTo>
                    <a:pt x="1342123" y="791429"/>
                  </a:lnTo>
                  <a:lnTo>
                    <a:pt x="1340925" y="781456"/>
                  </a:lnTo>
                  <a:lnTo>
                    <a:pt x="1337577" y="778295"/>
                  </a:lnTo>
                  <a:lnTo>
                    <a:pt x="1321802" y="769206"/>
                  </a:lnTo>
                  <a:lnTo>
                    <a:pt x="1316733" y="767275"/>
                  </a:lnTo>
                  <a:lnTo>
                    <a:pt x="1308579" y="759580"/>
                  </a:lnTo>
                  <a:lnTo>
                    <a:pt x="1300925" y="742279"/>
                  </a:lnTo>
                  <a:lnTo>
                    <a:pt x="1295858" y="723758"/>
                  </a:lnTo>
                  <a:lnTo>
                    <a:pt x="1295530" y="712327"/>
                  </a:lnTo>
                  <a:lnTo>
                    <a:pt x="1283296" y="707263"/>
                  </a:lnTo>
                  <a:lnTo>
                    <a:pt x="1262279" y="688446"/>
                  </a:lnTo>
                  <a:lnTo>
                    <a:pt x="1249674" y="680427"/>
                  </a:lnTo>
                  <a:lnTo>
                    <a:pt x="1237132" y="677243"/>
                  </a:lnTo>
                  <a:lnTo>
                    <a:pt x="1194331" y="675514"/>
                  </a:lnTo>
                  <a:lnTo>
                    <a:pt x="1181637" y="669319"/>
                  </a:lnTo>
                  <a:lnTo>
                    <a:pt x="1173102" y="666736"/>
                  </a:lnTo>
                  <a:lnTo>
                    <a:pt x="1169130" y="669172"/>
                  </a:lnTo>
                  <a:lnTo>
                    <a:pt x="1165476" y="674964"/>
                  </a:lnTo>
                  <a:lnTo>
                    <a:pt x="1157712" y="672204"/>
                  </a:lnTo>
                  <a:lnTo>
                    <a:pt x="1146053" y="662894"/>
                  </a:lnTo>
                  <a:lnTo>
                    <a:pt x="1135084" y="648659"/>
                  </a:lnTo>
                  <a:lnTo>
                    <a:pt x="1108519" y="591450"/>
                  </a:lnTo>
                  <a:lnTo>
                    <a:pt x="1121579" y="585731"/>
                  </a:lnTo>
                  <a:lnTo>
                    <a:pt x="1127902" y="585377"/>
                  </a:lnTo>
                  <a:lnTo>
                    <a:pt x="1135889" y="587780"/>
                  </a:lnTo>
                  <a:lnTo>
                    <a:pt x="1148903" y="596962"/>
                  </a:lnTo>
                  <a:lnTo>
                    <a:pt x="1156072" y="599526"/>
                  </a:lnTo>
                  <a:lnTo>
                    <a:pt x="1163497" y="596160"/>
                  </a:lnTo>
                  <a:lnTo>
                    <a:pt x="1166193" y="589954"/>
                  </a:lnTo>
                  <a:lnTo>
                    <a:pt x="1169152" y="578680"/>
                  </a:lnTo>
                  <a:lnTo>
                    <a:pt x="1171253" y="566460"/>
                  </a:lnTo>
                  <a:lnTo>
                    <a:pt x="1171347" y="557620"/>
                  </a:lnTo>
                  <a:lnTo>
                    <a:pt x="1167562" y="551683"/>
                  </a:lnTo>
                  <a:lnTo>
                    <a:pt x="1161453" y="545999"/>
                  </a:lnTo>
                  <a:lnTo>
                    <a:pt x="1156989" y="540070"/>
                  </a:lnTo>
                  <a:lnTo>
                    <a:pt x="1158077" y="533576"/>
                  </a:lnTo>
                  <a:lnTo>
                    <a:pt x="1158150" y="530018"/>
                  </a:lnTo>
                  <a:lnTo>
                    <a:pt x="1150023" y="527340"/>
                  </a:lnTo>
                  <a:lnTo>
                    <a:pt x="1138283" y="529262"/>
                  </a:lnTo>
                  <a:lnTo>
                    <a:pt x="1127263" y="534335"/>
                  </a:lnTo>
                  <a:lnTo>
                    <a:pt x="1121088" y="540973"/>
                  </a:lnTo>
                  <a:lnTo>
                    <a:pt x="1118824" y="540925"/>
                  </a:lnTo>
                  <a:lnTo>
                    <a:pt x="1110019" y="524746"/>
                  </a:lnTo>
                  <a:lnTo>
                    <a:pt x="1104396" y="511777"/>
                  </a:lnTo>
                  <a:lnTo>
                    <a:pt x="1103506" y="508965"/>
                  </a:lnTo>
                  <a:lnTo>
                    <a:pt x="1106490" y="497583"/>
                  </a:lnTo>
                  <a:lnTo>
                    <a:pt x="1111830" y="487836"/>
                  </a:lnTo>
                  <a:lnTo>
                    <a:pt x="1115515" y="478888"/>
                  </a:lnTo>
                  <a:lnTo>
                    <a:pt x="1113342" y="470161"/>
                  </a:lnTo>
                  <a:lnTo>
                    <a:pt x="1113430" y="466254"/>
                  </a:lnTo>
                  <a:lnTo>
                    <a:pt x="1117606" y="463204"/>
                  </a:lnTo>
                  <a:lnTo>
                    <a:pt x="1131832" y="459415"/>
                  </a:lnTo>
                  <a:lnTo>
                    <a:pt x="1137606" y="458979"/>
                  </a:lnTo>
                  <a:lnTo>
                    <a:pt x="1141201" y="456168"/>
                  </a:lnTo>
                  <a:lnTo>
                    <a:pt x="1146515" y="449158"/>
                  </a:lnTo>
                  <a:lnTo>
                    <a:pt x="1151921" y="440195"/>
                  </a:lnTo>
                  <a:lnTo>
                    <a:pt x="1155440" y="431659"/>
                  </a:lnTo>
                  <a:lnTo>
                    <a:pt x="1147779" y="432990"/>
                  </a:lnTo>
                  <a:lnTo>
                    <a:pt x="1134972" y="443682"/>
                  </a:lnTo>
                  <a:lnTo>
                    <a:pt x="1127731" y="446717"/>
                  </a:lnTo>
                  <a:lnTo>
                    <a:pt x="1128424" y="444823"/>
                  </a:lnTo>
                  <a:lnTo>
                    <a:pt x="1129464" y="440773"/>
                  </a:lnTo>
                  <a:lnTo>
                    <a:pt x="1130183" y="438952"/>
                  </a:lnTo>
                  <a:lnTo>
                    <a:pt x="1120026" y="439942"/>
                  </a:lnTo>
                  <a:lnTo>
                    <a:pt x="1102493" y="444930"/>
                  </a:lnTo>
                  <a:lnTo>
                    <a:pt x="1092196" y="445931"/>
                  </a:lnTo>
                  <a:lnTo>
                    <a:pt x="1080319" y="443584"/>
                  </a:lnTo>
                  <a:lnTo>
                    <a:pt x="1075108" y="445534"/>
                  </a:lnTo>
                  <a:lnTo>
                    <a:pt x="1063733" y="456014"/>
                  </a:lnTo>
                  <a:lnTo>
                    <a:pt x="1059788" y="457222"/>
                  </a:lnTo>
                  <a:lnTo>
                    <a:pt x="1050981" y="453772"/>
                  </a:lnTo>
                  <a:lnTo>
                    <a:pt x="1041692" y="444816"/>
                  </a:lnTo>
                  <a:lnTo>
                    <a:pt x="1035116" y="432085"/>
                  </a:lnTo>
                  <a:lnTo>
                    <a:pt x="1034549" y="417201"/>
                  </a:lnTo>
                  <a:lnTo>
                    <a:pt x="1039421" y="411437"/>
                  </a:lnTo>
                  <a:lnTo>
                    <a:pt x="1048641" y="407500"/>
                  </a:lnTo>
                  <a:lnTo>
                    <a:pt x="1058917" y="405682"/>
                  </a:lnTo>
                  <a:lnTo>
                    <a:pt x="1066746" y="406265"/>
                  </a:lnTo>
                  <a:lnTo>
                    <a:pt x="1066841" y="402358"/>
                  </a:lnTo>
                  <a:lnTo>
                    <a:pt x="1060884" y="400797"/>
                  </a:lnTo>
                  <a:lnTo>
                    <a:pt x="1056410" y="396312"/>
                  </a:lnTo>
                  <a:lnTo>
                    <a:pt x="1052053" y="394809"/>
                  </a:lnTo>
                  <a:lnTo>
                    <a:pt x="1046585" y="401865"/>
                  </a:lnTo>
                  <a:lnTo>
                    <a:pt x="1043898" y="395515"/>
                  </a:lnTo>
                  <a:lnTo>
                    <a:pt x="1045038" y="389099"/>
                  </a:lnTo>
                  <a:lnTo>
                    <a:pt x="1048279" y="383198"/>
                  </a:lnTo>
                  <a:lnTo>
                    <a:pt x="1051730" y="378560"/>
                  </a:lnTo>
                  <a:lnTo>
                    <a:pt x="1058748" y="381919"/>
                  </a:lnTo>
                  <a:lnTo>
                    <a:pt x="1085909" y="375143"/>
                  </a:lnTo>
                  <a:lnTo>
                    <a:pt x="1122476" y="375963"/>
                  </a:lnTo>
                  <a:lnTo>
                    <a:pt x="1130977" y="373864"/>
                  </a:lnTo>
                  <a:lnTo>
                    <a:pt x="1138114" y="369596"/>
                  </a:lnTo>
                  <a:lnTo>
                    <a:pt x="1152429" y="357421"/>
                  </a:lnTo>
                  <a:lnTo>
                    <a:pt x="1165388" y="351331"/>
                  </a:lnTo>
                  <a:lnTo>
                    <a:pt x="1171021" y="347185"/>
                  </a:lnTo>
                  <a:lnTo>
                    <a:pt x="1173452" y="337949"/>
                  </a:lnTo>
                  <a:lnTo>
                    <a:pt x="1173757" y="324114"/>
                  </a:lnTo>
                  <a:lnTo>
                    <a:pt x="1165566" y="310830"/>
                  </a:lnTo>
                  <a:lnTo>
                    <a:pt x="1139106" y="280923"/>
                  </a:lnTo>
                  <a:lnTo>
                    <a:pt x="1135380" y="274772"/>
                  </a:lnTo>
                  <a:lnTo>
                    <a:pt x="1133894" y="268668"/>
                  </a:lnTo>
                  <a:lnTo>
                    <a:pt x="1130906" y="265952"/>
                  </a:lnTo>
                  <a:lnTo>
                    <a:pt x="1124080" y="266014"/>
                  </a:lnTo>
                  <a:lnTo>
                    <a:pt x="1117053" y="267838"/>
                  </a:lnTo>
                  <a:lnTo>
                    <a:pt x="1113273" y="270361"/>
                  </a:lnTo>
                  <a:lnTo>
                    <a:pt x="1111105" y="266031"/>
                  </a:lnTo>
                  <a:lnTo>
                    <a:pt x="1122630" y="258468"/>
                  </a:lnTo>
                  <a:lnTo>
                    <a:pt x="1111777" y="227144"/>
                  </a:lnTo>
                  <a:lnTo>
                    <a:pt x="1107680" y="219095"/>
                  </a:lnTo>
                  <a:lnTo>
                    <a:pt x="1098321" y="212928"/>
                  </a:lnTo>
                  <a:lnTo>
                    <a:pt x="1080840" y="196769"/>
                  </a:lnTo>
                  <a:lnTo>
                    <a:pt x="1069769" y="190921"/>
                  </a:lnTo>
                  <a:lnTo>
                    <a:pt x="1069866" y="186993"/>
                  </a:lnTo>
                  <a:lnTo>
                    <a:pt x="1071974" y="176713"/>
                  </a:lnTo>
                  <a:lnTo>
                    <a:pt x="1067965" y="164981"/>
                  </a:lnTo>
                  <a:lnTo>
                    <a:pt x="1061835" y="153385"/>
                  </a:lnTo>
                  <a:lnTo>
                    <a:pt x="1057657" y="143418"/>
                  </a:lnTo>
                  <a:lnTo>
                    <a:pt x="1056161" y="128327"/>
                  </a:lnTo>
                  <a:lnTo>
                    <a:pt x="1057971" y="115109"/>
                  </a:lnTo>
                  <a:lnTo>
                    <a:pt x="1062859" y="98689"/>
                  </a:lnTo>
                  <a:lnTo>
                    <a:pt x="1074304" y="102581"/>
                  </a:lnTo>
                  <a:lnTo>
                    <a:pt x="1086430" y="103401"/>
                  </a:lnTo>
                  <a:lnTo>
                    <a:pt x="1109034" y="95471"/>
                  </a:lnTo>
                  <a:close/>
                  <a:moveTo>
                    <a:pt x="985025" y="0"/>
                  </a:moveTo>
                  <a:lnTo>
                    <a:pt x="1000384" y="8799"/>
                  </a:lnTo>
                  <a:lnTo>
                    <a:pt x="980354" y="9338"/>
                  </a:lnTo>
                  <a:lnTo>
                    <a:pt x="977713" y="12080"/>
                  </a:lnTo>
                  <a:lnTo>
                    <a:pt x="986753" y="13286"/>
                  </a:lnTo>
                  <a:lnTo>
                    <a:pt x="989250" y="20314"/>
                  </a:lnTo>
                  <a:lnTo>
                    <a:pt x="986118" y="28091"/>
                  </a:lnTo>
                  <a:lnTo>
                    <a:pt x="972555" y="35250"/>
                  </a:lnTo>
                  <a:lnTo>
                    <a:pt x="966089" y="44373"/>
                  </a:lnTo>
                  <a:lnTo>
                    <a:pt x="962332" y="55736"/>
                  </a:lnTo>
                  <a:lnTo>
                    <a:pt x="964906" y="66420"/>
                  </a:lnTo>
                  <a:lnTo>
                    <a:pt x="962385" y="86616"/>
                  </a:lnTo>
                  <a:lnTo>
                    <a:pt x="973209" y="97511"/>
                  </a:lnTo>
                  <a:lnTo>
                    <a:pt x="988943" y="101929"/>
                  </a:lnTo>
                  <a:lnTo>
                    <a:pt x="1060733" y="100170"/>
                  </a:lnTo>
                  <a:lnTo>
                    <a:pt x="1052320" y="106523"/>
                  </a:lnTo>
                  <a:lnTo>
                    <a:pt x="1011254" y="103161"/>
                  </a:lnTo>
                  <a:lnTo>
                    <a:pt x="1006036" y="105814"/>
                  </a:lnTo>
                  <a:lnTo>
                    <a:pt x="996760" y="112708"/>
                  </a:lnTo>
                  <a:lnTo>
                    <a:pt x="991737" y="114012"/>
                  </a:lnTo>
                  <a:lnTo>
                    <a:pt x="969050" y="113379"/>
                  </a:lnTo>
                  <a:lnTo>
                    <a:pt x="966940" y="112202"/>
                  </a:lnTo>
                  <a:lnTo>
                    <a:pt x="964247" y="107147"/>
                  </a:lnTo>
                  <a:lnTo>
                    <a:pt x="961502" y="105694"/>
                  </a:lnTo>
                  <a:lnTo>
                    <a:pt x="958339" y="105743"/>
                  </a:lnTo>
                  <a:lnTo>
                    <a:pt x="956171" y="106542"/>
                  </a:lnTo>
                  <a:lnTo>
                    <a:pt x="946000" y="113226"/>
                  </a:lnTo>
                  <a:lnTo>
                    <a:pt x="944265" y="114757"/>
                  </a:lnTo>
                  <a:lnTo>
                    <a:pt x="943254" y="118916"/>
                  </a:lnTo>
                  <a:lnTo>
                    <a:pt x="942432" y="130155"/>
                  </a:lnTo>
                  <a:lnTo>
                    <a:pt x="941397" y="132452"/>
                  </a:lnTo>
                  <a:lnTo>
                    <a:pt x="941580" y="163686"/>
                  </a:lnTo>
                  <a:lnTo>
                    <a:pt x="940413" y="173844"/>
                  </a:lnTo>
                  <a:lnTo>
                    <a:pt x="938510" y="181676"/>
                  </a:lnTo>
                  <a:lnTo>
                    <a:pt x="936390" y="183289"/>
                  </a:lnTo>
                  <a:lnTo>
                    <a:pt x="934459" y="175203"/>
                  </a:lnTo>
                  <a:lnTo>
                    <a:pt x="934650" y="160129"/>
                  </a:lnTo>
                  <a:lnTo>
                    <a:pt x="940343" y="98236"/>
                  </a:lnTo>
                  <a:lnTo>
                    <a:pt x="943815" y="86192"/>
                  </a:lnTo>
                  <a:lnTo>
                    <a:pt x="970738" y="16955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Grafik 3">
              <a:extLst>
                <a:ext uri="{FF2B5EF4-FFF2-40B4-BE49-F238E27FC236}">
                  <a16:creationId xmlns:a16="http://schemas.microsoft.com/office/drawing/2014/main" id="{64443D6D-07ED-53E3-DCEA-56EA20F2174E}"/>
                </a:ext>
              </a:extLst>
            </p:cNvPr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207" y="1926761"/>
              <a:ext cx="276338" cy="184225"/>
            </a:xfrm>
            <a:prstGeom prst="rect">
              <a:avLst/>
            </a:prstGeom>
            <a:ln w="6350" cap="flat" cmpd="sng" algn="ctr">
              <a:solidFill>
                <a:srgbClr val="808080">
                  <a:alpha val="2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F42168D-C0D5-6B9C-5C18-415F49EB22D8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3435300" y="2432848"/>
            <a:ext cx="1037940" cy="484002"/>
            <a:chOff x="5330321" y="1358134"/>
            <a:chExt cx="2185238" cy="1121523"/>
          </a:xfrm>
        </p:grpSpPr>
        <p:sp>
          <p:nvSpPr>
            <p:cNvPr id="41" name="Freeform 2">
              <a:extLst>
                <a:ext uri="{FF2B5EF4-FFF2-40B4-BE49-F238E27FC236}">
                  <a16:creationId xmlns:a16="http://schemas.microsoft.com/office/drawing/2014/main" id="{46CD778D-5EBD-1206-6746-8D64CC825F48}"/>
                </a:ext>
              </a:extLst>
            </p:cNvPr>
            <p:cNvSpPr>
              <a:spLocks noChangeAspect="1"/>
            </p:cNvSpPr>
            <p:nvPr>
              <p:custDataLst>
                <p:tags r:id="rId35"/>
              </p:custDataLst>
            </p:nvPr>
          </p:nvSpPr>
          <p:spPr>
            <a:xfrm>
              <a:off x="5330321" y="1358134"/>
              <a:ext cx="2185238" cy="1121523"/>
            </a:xfrm>
            <a:custGeom>
              <a:avLst/>
              <a:gdLst/>
              <a:ahLst/>
              <a:cxnLst/>
              <a:rect l="0" t="0" r="0" b="0"/>
              <a:pathLst>
                <a:path w="8353426" h="4287202">
                  <a:moveTo>
                    <a:pt x="6157883" y="114124"/>
                  </a:moveTo>
                  <a:lnTo>
                    <a:pt x="6238782" y="90144"/>
                  </a:lnTo>
                  <a:lnTo>
                    <a:pt x="6244211" y="86480"/>
                  </a:lnTo>
                  <a:lnTo>
                    <a:pt x="6258546" y="68302"/>
                  </a:lnTo>
                  <a:lnTo>
                    <a:pt x="6261860" y="59644"/>
                  </a:lnTo>
                  <a:lnTo>
                    <a:pt x="6263955" y="37738"/>
                  </a:lnTo>
                  <a:lnTo>
                    <a:pt x="6268087" y="30995"/>
                  </a:lnTo>
                  <a:lnTo>
                    <a:pt x="6276244" y="30703"/>
                  </a:lnTo>
                  <a:lnTo>
                    <a:pt x="6281817" y="37289"/>
                  </a:lnTo>
                  <a:lnTo>
                    <a:pt x="6286434" y="45245"/>
                  </a:lnTo>
                  <a:lnTo>
                    <a:pt x="6291821" y="48807"/>
                  </a:lnTo>
                  <a:lnTo>
                    <a:pt x="6341791" y="48114"/>
                  </a:lnTo>
                  <a:lnTo>
                    <a:pt x="6365792" y="54294"/>
                  </a:lnTo>
                  <a:lnTo>
                    <a:pt x="6417785" y="79137"/>
                  </a:lnTo>
                  <a:lnTo>
                    <a:pt x="6465666" y="93896"/>
                  </a:lnTo>
                  <a:lnTo>
                    <a:pt x="6488986" y="106452"/>
                  </a:lnTo>
                  <a:lnTo>
                    <a:pt x="6543047" y="150832"/>
                  </a:lnTo>
                  <a:lnTo>
                    <a:pt x="6567823" y="159689"/>
                  </a:lnTo>
                  <a:lnTo>
                    <a:pt x="6632177" y="182643"/>
                  </a:lnTo>
                  <a:lnTo>
                    <a:pt x="6716569" y="227109"/>
                  </a:lnTo>
                  <a:lnTo>
                    <a:pt x="6740728" y="232086"/>
                  </a:lnTo>
                  <a:lnTo>
                    <a:pt x="6765376" y="231325"/>
                  </a:lnTo>
                  <a:lnTo>
                    <a:pt x="6783210" y="225053"/>
                  </a:lnTo>
                  <a:lnTo>
                    <a:pt x="6820581" y="203699"/>
                  </a:lnTo>
                  <a:lnTo>
                    <a:pt x="6829788" y="201135"/>
                  </a:lnTo>
                  <a:lnTo>
                    <a:pt x="6862488" y="200007"/>
                  </a:lnTo>
                  <a:lnTo>
                    <a:pt x="6868828" y="204507"/>
                  </a:lnTo>
                  <a:lnTo>
                    <a:pt x="6873788" y="224363"/>
                  </a:lnTo>
                  <a:lnTo>
                    <a:pt x="6879365" y="232506"/>
                  </a:lnTo>
                  <a:lnTo>
                    <a:pt x="6886761" y="235375"/>
                  </a:lnTo>
                  <a:lnTo>
                    <a:pt x="6907259" y="236221"/>
                  </a:lnTo>
                  <a:lnTo>
                    <a:pt x="6919258" y="244399"/>
                  </a:lnTo>
                  <a:lnTo>
                    <a:pt x="6927337" y="247751"/>
                  </a:lnTo>
                  <a:lnTo>
                    <a:pt x="6936272" y="246866"/>
                  </a:lnTo>
                  <a:lnTo>
                    <a:pt x="6925812" y="261761"/>
                  </a:lnTo>
                  <a:lnTo>
                    <a:pt x="6939193" y="258122"/>
                  </a:lnTo>
                  <a:lnTo>
                    <a:pt x="6951260" y="258224"/>
                  </a:lnTo>
                  <a:lnTo>
                    <a:pt x="6959467" y="265269"/>
                  </a:lnTo>
                  <a:lnTo>
                    <a:pt x="6961150" y="282362"/>
                  </a:lnTo>
                  <a:lnTo>
                    <a:pt x="6979126" y="277055"/>
                  </a:lnTo>
                  <a:lnTo>
                    <a:pt x="6985003" y="283834"/>
                  </a:lnTo>
                  <a:lnTo>
                    <a:pt x="6985385" y="295087"/>
                  </a:lnTo>
                  <a:lnTo>
                    <a:pt x="6987207" y="303101"/>
                  </a:lnTo>
                  <a:lnTo>
                    <a:pt x="7097607" y="378012"/>
                  </a:lnTo>
                  <a:lnTo>
                    <a:pt x="7155291" y="400698"/>
                  </a:lnTo>
                  <a:lnTo>
                    <a:pt x="7254075" y="391143"/>
                  </a:lnTo>
                  <a:lnTo>
                    <a:pt x="7404757" y="407737"/>
                  </a:lnTo>
                  <a:lnTo>
                    <a:pt x="7405932" y="406599"/>
                  </a:lnTo>
                  <a:lnTo>
                    <a:pt x="7428062" y="402374"/>
                  </a:lnTo>
                  <a:lnTo>
                    <a:pt x="7442696" y="413412"/>
                  </a:lnTo>
                  <a:lnTo>
                    <a:pt x="7448753" y="415106"/>
                  </a:lnTo>
                  <a:lnTo>
                    <a:pt x="7465390" y="409491"/>
                  </a:lnTo>
                  <a:lnTo>
                    <a:pt x="7476692" y="398024"/>
                  </a:lnTo>
                  <a:lnTo>
                    <a:pt x="7527278" y="302483"/>
                  </a:lnTo>
                  <a:lnTo>
                    <a:pt x="7545353" y="289305"/>
                  </a:lnTo>
                  <a:lnTo>
                    <a:pt x="7576394" y="292582"/>
                  </a:lnTo>
                  <a:lnTo>
                    <a:pt x="7587433" y="291627"/>
                  </a:lnTo>
                  <a:lnTo>
                    <a:pt x="7606444" y="282601"/>
                  </a:lnTo>
                  <a:lnTo>
                    <a:pt x="7616231" y="280856"/>
                  </a:lnTo>
                  <a:lnTo>
                    <a:pt x="7626213" y="283802"/>
                  </a:lnTo>
                  <a:lnTo>
                    <a:pt x="7644951" y="294802"/>
                  </a:lnTo>
                  <a:lnTo>
                    <a:pt x="7709674" y="310752"/>
                  </a:lnTo>
                  <a:lnTo>
                    <a:pt x="7729577" y="312265"/>
                  </a:lnTo>
                  <a:lnTo>
                    <a:pt x="7750401" y="319700"/>
                  </a:lnTo>
                  <a:lnTo>
                    <a:pt x="7759658" y="338901"/>
                  </a:lnTo>
                  <a:lnTo>
                    <a:pt x="7764654" y="362071"/>
                  </a:lnTo>
                  <a:lnTo>
                    <a:pt x="7773239" y="380964"/>
                  </a:lnTo>
                  <a:lnTo>
                    <a:pt x="7787733" y="390267"/>
                  </a:lnTo>
                  <a:lnTo>
                    <a:pt x="7804918" y="392544"/>
                  </a:lnTo>
                  <a:lnTo>
                    <a:pt x="7845589" y="389087"/>
                  </a:lnTo>
                  <a:lnTo>
                    <a:pt x="7862227" y="393985"/>
                  </a:lnTo>
                  <a:lnTo>
                    <a:pt x="7902143" y="418038"/>
                  </a:lnTo>
                  <a:lnTo>
                    <a:pt x="7922194" y="424542"/>
                  </a:lnTo>
                  <a:lnTo>
                    <a:pt x="7942681" y="421098"/>
                  </a:lnTo>
                  <a:lnTo>
                    <a:pt x="7983211" y="404531"/>
                  </a:lnTo>
                  <a:lnTo>
                    <a:pt x="8000879" y="405069"/>
                  </a:lnTo>
                  <a:lnTo>
                    <a:pt x="8027905" y="439667"/>
                  </a:lnTo>
                  <a:lnTo>
                    <a:pt x="8047775" y="546525"/>
                  </a:lnTo>
                  <a:lnTo>
                    <a:pt x="8086866" y="588031"/>
                  </a:lnTo>
                  <a:lnTo>
                    <a:pt x="8100443" y="663543"/>
                  </a:lnTo>
                  <a:lnTo>
                    <a:pt x="8095720" y="684218"/>
                  </a:lnTo>
                  <a:lnTo>
                    <a:pt x="8093798" y="692631"/>
                  </a:lnTo>
                  <a:lnTo>
                    <a:pt x="8077006" y="712179"/>
                  </a:lnTo>
                  <a:lnTo>
                    <a:pt x="8059893" y="727403"/>
                  </a:lnTo>
                  <a:lnTo>
                    <a:pt x="8052603" y="743101"/>
                  </a:lnTo>
                  <a:lnTo>
                    <a:pt x="8047936" y="764981"/>
                  </a:lnTo>
                  <a:lnTo>
                    <a:pt x="8021675" y="806996"/>
                  </a:lnTo>
                  <a:lnTo>
                    <a:pt x="8011776" y="829367"/>
                  </a:lnTo>
                  <a:lnTo>
                    <a:pt x="8008390" y="852788"/>
                  </a:lnTo>
                  <a:lnTo>
                    <a:pt x="8002788" y="939951"/>
                  </a:lnTo>
                  <a:lnTo>
                    <a:pt x="8000471" y="950323"/>
                  </a:lnTo>
                  <a:lnTo>
                    <a:pt x="7998015" y="955272"/>
                  </a:lnTo>
                  <a:lnTo>
                    <a:pt x="7996458" y="962746"/>
                  </a:lnTo>
                  <a:lnTo>
                    <a:pt x="7996605" y="980620"/>
                  </a:lnTo>
                  <a:lnTo>
                    <a:pt x="8000399" y="990248"/>
                  </a:lnTo>
                  <a:lnTo>
                    <a:pt x="8008996" y="994943"/>
                  </a:lnTo>
                  <a:lnTo>
                    <a:pt x="8030851" y="996260"/>
                  </a:lnTo>
                  <a:lnTo>
                    <a:pt x="8037152" y="999586"/>
                  </a:lnTo>
                  <a:lnTo>
                    <a:pt x="8048965" y="1008470"/>
                  </a:lnTo>
                  <a:lnTo>
                    <a:pt x="8060585" y="1020344"/>
                  </a:lnTo>
                  <a:lnTo>
                    <a:pt x="8066093" y="1033002"/>
                  </a:lnTo>
                  <a:lnTo>
                    <a:pt x="8063973" y="1040335"/>
                  </a:lnTo>
                  <a:lnTo>
                    <a:pt x="8060170" y="1049933"/>
                  </a:lnTo>
                  <a:lnTo>
                    <a:pt x="8058540" y="1058257"/>
                  </a:lnTo>
                  <a:lnTo>
                    <a:pt x="8063385" y="1061399"/>
                  </a:lnTo>
                  <a:lnTo>
                    <a:pt x="8066447" y="1064705"/>
                  </a:lnTo>
                  <a:lnTo>
                    <a:pt x="8070509" y="1072678"/>
                  </a:lnTo>
                  <a:lnTo>
                    <a:pt x="8074405" y="1081839"/>
                  </a:lnTo>
                  <a:lnTo>
                    <a:pt x="8076088" y="1089165"/>
                  </a:lnTo>
                  <a:lnTo>
                    <a:pt x="8080107" y="1098568"/>
                  </a:lnTo>
                  <a:lnTo>
                    <a:pt x="8088621" y="1103521"/>
                  </a:lnTo>
                  <a:lnTo>
                    <a:pt x="8098659" y="1107593"/>
                  </a:lnTo>
                  <a:lnTo>
                    <a:pt x="8111123" y="1117950"/>
                  </a:lnTo>
                  <a:lnTo>
                    <a:pt x="8117936" y="1119947"/>
                  </a:lnTo>
                  <a:lnTo>
                    <a:pt x="8122220" y="1125380"/>
                  </a:lnTo>
                  <a:lnTo>
                    <a:pt x="8123559" y="1132386"/>
                  </a:lnTo>
                  <a:lnTo>
                    <a:pt x="8122982" y="1151053"/>
                  </a:lnTo>
                  <a:lnTo>
                    <a:pt x="8123793" y="1158798"/>
                  </a:lnTo>
                  <a:lnTo>
                    <a:pt x="8143427" y="1216355"/>
                  </a:lnTo>
                  <a:lnTo>
                    <a:pt x="8149960" y="1245495"/>
                  </a:lnTo>
                  <a:lnTo>
                    <a:pt x="8151738" y="1280710"/>
                  </a:lnTo>
                  <a:lnTo>
                    <a:pt x="8160660" y="1305656"/>
                  </a:lnTo>
                  <a:lnTo>
                    <a:pt x="8189410" y="1334420"/>
                  </a:lnTo>
                  <a:lnTo>
                    <a:pt x="8204744" y="1342863"/>
                  </a:lnTo>
                  <a:lnTo>
                    <a:pt x="8222233" y="1344717"/>
                  </a:lnTo>
                  <a:lnTo>
                    <a:pt x="8234012" y="1351519"/>
                  </a:lnTo>
                  <a:lnTo>
                    <a:pt x="8251694" y="1380409"/>
                  </a:lnTo>
                  <a:lnTo>
                    <a:pt x="8257299" y="1389561"/>
                  </a:lnTo>
                  <a:lnTo>
                    <a:pt x="8272157" y="1404037"/>
                  </a:lnTo>
                  <a:lnTo>
                    <a:pt x="8261725" y="1418301"/>
                  </a:lnTo>
                  <a:lnTo>
                    <a:pt x="8256916" y="1435025"/>
                  </a:lnTo>
                  <a:lnTo>
                    <a:pt x="8252211" y="1465541"/>
                  </a:lnTo>
                  <a:lnTo>
                    <a:pt x="8256603" y="1468025"/>
                  </a:lnTo>
                  <a:lnTo>
                    <a:pt x="8270140" y="1478266"/>
                  </a:lnTo>
                  <a:lnTo>
                    <a:pt x="8265600" y="1505203"/>
                  </a:lnTo>
                  <a:lnTo>
                    <a:pt x="8291178" y="1517678"/>
                  </a:lnTo>
                  <a:lnTo>
                    <a:pt x="8326926" y="1528518"/>
                  </a:lnTo>
                  <a:lnTo>
                    <a:pt x="8353425" y="1550143"/>
                  </a:lnTo>
                  <a:lnTo>
                    <a:pt x="8288056" y="1610822"/>
                  </a:lnTo>
                  <a:lnTo>
                    <a:pt x="8300167" y="1623608"/>
                  </a:lnTo>
                  <a:lnTo>
                    <a:pt x="8300211" y="1633706"/>
                  </a:lnTo>
                  <a:lnTo>
                    <a:pt x="8295422" y="1644120"/>
                  </a:lnTo>
                  <a:lnTo>
                    <a:pt x="8293065" y="1658206"/>
                  </a:lnTo>
                  <a:lnTo>
                    <a:pt x="8291060" y="1661036"/>
                  </a:lnTo>
                  <a:lnTo>
                    <a:pt x="8281279" y="1668455"/>
                  </a:lnTo>
                  <a:lnTo>
                    <a:pt x="8278579" y="1673213"/>
                  </a:lnTo>
                  <a:lnTo>
                    <a:pt x="8280045" y="1680212"/>
                  </a:lnTo>
                  <a:lnTo>
                    <a:pt x="8285602" y="1683222"/>
                  </a:lnTo>
                  <a:lnTo>
                    <a:pt x="8291426" y="1684791"/>
                  </a:lnTo>
                  <a:lnTo>
                    <a:pt x="8293834" y="1687917"/>
                  </a:lnTo>
                  <a:lnTo>
                    <a:pt x="8290738" y="1717058"/>
                  </a:lnTo>
                  <a:lnTo>
                    <a:pt x="8285470" y="1738645"/>
                  </a:lnTo>
                  <a:lnTo>
                    <a:pt x="8275459" y="1755578"/>
                  </a:lnTo>
                  <a:lnTo>
                    <a:pt x="8258245" y="1770625"/>
                  </a:lnTo>
                  <a:lnTo>
                    <a:pt x="8220935" y="1780870"/>
                  </a:lnTo>
                  <a:lnTo>
                    <a:pt x="8207651" y="1788695"/>
                  </a:lnTo>
                  <a:lnTo>
                    <a:pt x="8208832" y="1806391"/>
                  </a:lnTo>
                  <a:lnTo>
                    <a:pt x="8216048" y="1813372"/>
                  </a:lnTo>
                  <a:lnTo>
                    <a:pt x="8239421" y="1822905"/>
                  </a:lnTo>
                  <a:lnTo>
                    <a:pt x="8248291" y="1828959"/>
                  </a:lnTo>
                  <a:lnTo>
                    <a:pt x="8260228" y="1858805"/>
                  </a:lnTo>
                  <a:lnTo>
                    <a:pt x="8267821" y="1868745"/>
                  </a:lnTo>
                  <a:lnTo>
                    <a:pt x="8252354" y="1887794"/>
                  </a:lnTo>
                  <a:lnTo>
                    <a:pt x="8255161" y="1915680"/>
                  </a:lnTo>
                  <a:lnTo>
                    <a:pt x="8264071" y="1948236"/>
                  </a:lnTo>
                  <a:lnTo>
                    <a:pt x="8268649" y="2001195"/>
                  </a:lnTo>
                  <a:lnTo>
                    <a:pt x="8274855" y="2017308"/>
                  </a:lnTo>
                  <a:lnTo>
                    <a:pt x="8284709" y="2029245"/>
                  </a:lnTo>
                  <a:lnTo>
                    <a:pt x="8297508" y="2036454"/>
                  </a:lnTo>
                  <a:lnTo>
                    <a:pt x="8275539" y="2048030"/>
                  </a:lnTo>
                  <a:lnTo>
                    <a:pt x="8196414" y="2062530"/>
                  </a:lnTo>
                  <a:lnTo>
                    <a:pt x="8110770" y="2088355"/>
                  </a:lnTo>
                  <a:lnTo>
                    <a:pt x="8068950" y="2082614"/>
                  </a:lnTo>
                  <a:lnTo>
                    <a:pt x="8051084" y="2040771"/>
                  </a:lnTo>
                  <a:lnTo>
                    <a:pt x="8037184" y="2053730"/>
                  </a:lnTo>
                  <a:lnTo>
                    <a:pt x="8017266" y="2088993"/>
                  </a:lnTo>
                  <a:lnTo>
                    <a:pt x="8005711" y="2101505"/>
                  </a:lnTo>
                  <a:lnTo>
                    <a:pt x="7996207" y="2104240"/>
                  </a:lnTo>
                  <a:lnTo>
                    <a:pt x="7934178" y="2097236"/>
                  </a:lnTo>
                  <a:lnTo>
                    <a:pt x="7922109" y="2090532"/>
                  </a:lnTo>
                  <a:lnTo>
                    <a:pt x="7909349" y="2078347"/>
                  </a:lnTo>
                  <a:lnTo>
                    <a:pt x="7900254" y="2061915"/>
                  </a:lnTo>
                  <a:lnTo>
                    <a:pt x="7895440" y="2044966"/>
                  </a:lnTo>
                  <a:lnTo>
                    <a:pt x="7888930" y="2030612"/>
                  </a:lnTo>
                  <a:lnTo>
                    <a:pt x="7874734" y="2021510"/>
                  </a:lnTo>
                  <a:lnTo>
                    <a:pt x="7785774" y="1991042"/>
                  </a:lnTo>
                  <a:lnTo>
                    <a:pt x="7739702" y="1987173"/>
                  </a:lnTo>
                  <a:lnTo>
                    <a:pt x="7700386" y="2007062"/>
                  </a:lnTo>
                  <a:lnTo>
                    <a:pt x="7694485" y="2023034"/>
                  </a:lnTo>
                  <a:lnTo>
                    <a:pt x="7697287" y="2044366"/>
                  </a:lnTo>
                  <a:lnTo>
                    <a:pt x="7691877" y="2058598"/>
                  </a:lnTo>
                  <a:lnTo>
                    <a:pt x="7682982" y="2067961"/>
                  </a:lnTo>
                  <a:lnTo>
                    <a:pt x="7640309" y="2092875"/>
                  </a:lnTo>
                  <a:lnTo>
                    <a:pt x="7627788" y="2105160"/>
                  </a:lnTo>
                  <a:lnTo>
                    <a:pt x="7620735" y="2109947"/>
                  </a:lnTo>
                  <a:lnTo>
                    <a:pt x="7615605" y="2109098"/>
                  </a:lnTo>
                  <a:lnTo>
                    <a:pt x="7609975" y="2104239"/>
                  </a:lnTo>
                  <a:lnTo>
                    <a:pt x="7603325" y="2096471"/>
                  </a:lnTo>
                  <a:lnTo>
                    <a:pt x="7595627" y="2104938"/>
                  </a:lnTo>
                  <a:lnTo>
                    <a:pt x="7580086" y="2132642"/>
                  </a:lnTo>
                  <a:lnTo>
                    <a:pt x="7570958" y="2145200"/>
                  </a:lnTo>
                  <a:lnTo>
                    <a:pt x="7591206" y="2155880"/>
                  </a:lnTo>
                  <a:lnTo>
                    <a:pt x="7653515" y="2178306"/>
                  </a:lnTo>
                  <a:lnTo>
                    <a:pt x="7683555" y="2170268"/>
                  </a:lnTo>
                  <a:lnTo>
                    <a:pt x="7756845" y="2196838"/>
                  </a:lnTo>
                  <a:lnTo>
                    <a:pt x="7792678" y="2189109"/>
                  </a:lnTo>
                  <a:lnTo>
                    <a:pt x="7817017" y="2199092"/>
                  </a:lnTo>
                  <a:lnTo>
                    <a:pt x="7837243" y="2224056"/>
                  </a:lnTo>
                  <a:lnTo>
                    <a:pt x="7847931" y="2256492"/>
                  </a:lnTo>
                  <a:lnTo>
                    <a:pt x="7843163" y="2288243"/>
                  </a:lnTo>
                  <a:lnTo>
                    <a:pt x="7862189" y="2297940"/>
                  </a:lnTo>
                  <a:lnTo>
                    <a:pt x="7878038" y="2312781"/>
                  </a:lnTo>
                  <a:lnTo>
                    <a:pt x="7887417" y="2332776"/>
                  </a:lnTo>
                  <a:lnTo>
                    <a:pt x="7887251" y="2357853"/>
                  </a:lnTo>
                  <a:lnTo>
                    <a:pt x="7876468" y="2379098"/>
                  </a:lnTo>
                  <a:lnTo>
                    <a:pt x="7845068" y="2393991"/>
                  </a:lnTo>
                  <a:lnTo>
                    <a:pt x="7833170" y="2408080"/>
                  </a:lnTo>
                  <a:lnTo>
                    <a:pt x="7840381" y="2473349"/>
                  </a:lnTo>
                  <a:lnTo>
                    <a:pt x="7825620" y="2485975"/>
                  </a:lnTo>
                  <a:lnTo>
                    <a:pt x="7785706" y="2520082"/>
                  </a:lnTo>
                  <a:lnTo>
                    <a:pt x="7669771" y="2579123"/>
                  </a:lnTo>
                  <a:lnTo>
                    <a:pt x="7655718" y="2558159"/>
                  </a:lnTo>
                  <a:lnTo>
                    <a:pt x="7640648" y="2548510"/>
                  </a:lnTo>
                  <a:lnTo>
                    <a:pt x="7627053" y="2552838"/>
                  </a:lnTo>
                  <a:lnTo>
                    <a:pt x="7616738" y="2573859"/>
                  </a:lnTo>
                  <a:lnTo>
                    <a:pt x="7621951" y="2636063"/>
                  </a:lnTo>
                  <a:lnTo>
                    <a:pt x="7619754" y="2640945"/>
                  </a:lnTo>
                  <a:lnTo>
                    <a:pt x="7614408" y="2644021"/>
                  </a:lnTo>
                  <a:lnTo>
                    <a:pt x="7609803" y="2648575"/>
                  </a:lnTo>
                  <a:lnTo>
                    <a:pt x="7609503" y="2658218"/>
                  </a:lnTo>
                  <a:lnTo>
                    <a:pt x="7612822" y="2664313"/>
                  </a:lnTo>
                  <a:lnTo>
                    <a:pt x="7617935" y="2666797"/>
                  </a:lnTo>
                  <a:lnTo>
                    <a:pt x="7622902" y="2668492"/>
                  </a:lnTo>
                  <a:lnTo>
                    <a:pt x="7625990" y="2671604"/>
                  </a:lnTo>
                  <a:lnTo>
                    <a:pt x="7662280" y="2740673"/>
                  </a:lnTo>
                  <a:lnTo>
                    <a:pt x="7667797" y="2767199"/>
                  </a:lnTo>
                  <a:lnTo>
                    <a:pt x="7661385" y="2789246"/>
                  </a:lnTo>
                  <a:lnTo>
                    <a:pt x="7646348" y="2804232"/>
                  </a:lnTo>
                  <a:lnTo>
                    <a:pt x="7612784" y="2824208"/>
                  </a:lnTo>
                  <a:lnTo>
                    <a:pt x="7612789" y="2824332"/>
                  </a:lnTo>
                  <a:lnTo>
                    <a:pt x="7612791" y="2824376"/>
                  </a:lnTo>
                  <a:lnTo>
                    <a:pt x="7617563" y="2852573"/>
                  </a:lnTo>
                  <a:lnTo>
                    <a:pt x="7601979" y="2888856"/>
                  </a:lnTo>
                  <a:lnTo>
                    <a:pt x="7606917" y="2915532"/>
                  </a:lnTo>
                  <a:lnTo>
                    <a:pt x="7613761" y="2920979"/>
                  </a:lnTo>
                  <a:lnTo>
                    <a:pt x="7622517" y="2919873"/>
                  </a:lnTo>
                  <a:lnTo>
                    <a:pt x="7631798" y="2920384"/>
                  </a:lnTo>
                  <a:lnTo>
                    <a:pt x="7639634" y="2930589"/>
                  </a:lnTo>
                  <a:lnTo>
                    <a:pt x="7640544" y="2944852"/>
                  </a:lnTo>
                  <a:lnTo>
                    <a:pt x="7632630" y="2972922"/>
                  </a:lnTo>
                  <a:lnTo>
                    <a:pt x="7632644" y="2981919"/>
                  </a:lnTo>
                  <a:lnTo>
                    <a:pt x="7647881" y="2991150"/>
                  </a:lnTo>
                  <a:lnTo>
                    <a:pt x="7684501" y="2971673"/>
                  </a:lnTo>
                  <a:lnTo>
                    <a:pt x="7702729" y="2972701"/>
                  </a:lnTo>
                  <a:lnTo>
                    <a:pt x="7717006" y="2991882"/>
                  </a:lnTo>
                  <a:lnTo>
                    <a:pt x="7712525" y="3011122"/>
                  </a:lnTo>
                  <a:lnTo>
                    <a:pt x="7688630" y="3045612"/>
                  </a:lnTo>
                  <a:lnTo>
                    <a:pt x="7665899" y="3061085"/>
                  </a:lnTo>
                  <a:lnTo>
                    <a:pt x="7659647" y="3085098"/>
                  </a:lnTo>
                  <a:lnTo>
                    <a:pt x="7668740" y="3106222"/>
                  </a:lnTo>
                  <a:lnTo>
                    <a:pt x="7691341" y="3112790"/>
                  </a:lnTo>
                  <a:lnTo>
                    <a:pt x="7704647" y="3118899"/>
                  </a:lnTo>
                  <a:lnTo>
                    <a:pt x="7708879" y="3127178"/>
                  </a:lnTo>
                  <a:lnTo>
                    <a:pt x="7704776" y="3136261"/>
                  </a:lnTo>
                  <a:lnTo>
                    <a:pt x="7692632" y="3144789"/>
                  </a:lnTo>
                  <a:lnTo>
                    <a:pt x="7643893" y="3166981"/>
                  </a:lnTo>
                  <a:lnTo>
                    <a:pt x="7630541" y="3180043"/>
                  </a:lnTo>
                  <a:lnTo>
                    <a:pt x="7662401" y="3182680"/>
                  </a:lnTo>
                  <a:lnTo>
                    <a:pt x="7678409" y="3187332"/>
                  </a:lnTo>
                  <a:lnTo>
                    <a:pt x="7694914" y="3201386"/>
                  </a:lnTo>
                  <a:lnTo>
                    <a:pt x="7700546" y="3218779"/>
                  </a:lnTo>
                  <a:lnTo>
                    <a:pt x="7679795" y="3224710"/>
                  </a:lnTo>
                  <a:lnTo>
                    <a:pt x="7650950" y="3226205"/>
                  </a:lnTo>
                  <a:lnTo>
                    <a:pt x="7632648" y="3230381"/>
                  </a:lnTo>
                  <a:lnTo>
                    <a:pt x="7632655" y="3230549"/>
                  </a:lnTo>
                  <a:lnTo>
                    <a:pt x="7628021" y="3235191"/>
                  </a:lnTo>
                  <a:lnTo>
                    <a:pt x="7622690" y="3236750"/>
                  </a:lnTo>
                  <a:lnTo>
                    <a:pt x="7616901" y="3235384"/>
                  </a:lnTo>
                  <a:lnTo>
                    <a:pt x="7610770" y="3231169"/>
                  </a:lnTo>
                  <a:lnTo>
                    <a:pt x="7591080" y="3217479"/>
                  </a:lnTo>
                  <a:lnTo>
                    <a:pt x="7567493" y="3215498"/>
                  </a:lnTo>
                  <a:lnTo>
                    <a:pt x="7522586" y="3222753"/>
                  </a:lnTo>
                  <a:lnTo>
                    <a:pt x="7480930" y="3215979"/>
                  </a:lnTo>
                  <a:lnTo>
                    <a:pt x="7465891" y="3218611"/>
                  </a:lnTo>
                  <a:lnTo>
                    <a:pt x="7456031" y="3236982"/>
                  </a:lnTo>
                  <a:lnTo>
                    <a:pt x="7452144" y="3261813"/>
                  </a:lnTo>
                  <a:lnTo>
                    <a:pt x="7443486" y="3269582"/>
                  </a:lnTo>
                  <a:lnTo>
                    <a:pt x="7432577" y="3272425"/>
                  </a:lnTo>
                  <a:lnTo>
                    <a:pt x="7421705" y="3282504"/>
                  </a:lnTo>
                  <a:lnTo>
                    <a:pt x="7419209" y="3292524"/>
                  </a:lnTo>
                  <a:lnTo>
                    <a:pt x="7420459" y="3301517"/>
                  </a:lnTo>
                  <a:lnTo>
                    <a:pt x="7420252" y="3311407"/>
                  </a:lnTo>
                  <a:lnTo>
                    <a:pt x="7413238" y="3323527"/>
                  </a:lnTo>
                  <a:lnTo>
                    <a:pt x="7405778" y="3329776"/>
                  </a:lnTo>
                  <a:lnTo>
                    <a:pt x="7382979" y="3340539"/>
                  </a:lnTo>
                  <a:lnTo>
                    <a:pt x="7355521" y="3362319"/>
                  </a:lnTo>
                  <a:lnTo>
                    <a:pt x="7343157" y="3376141"/>
                  </a:lnTo>
                  <a:lnTo>
                    <a:pt x="7304857" y="3432774"/>
                  </a:lnTo>
                  <a:lnTo>
                    <a:pt x="7291110" y="3447017"/>
                  </a:lnTo>
                  <a:lnTo>
                    <a:pt x="7273608" y="3456008"/>
                  </a:lnTo>
                  <a:lnTo>
                    <a:pt x="7228887" y="3484780"/>
                  </a:lnTo>
                  <a:lnTo>
                    <a:pt x="7206124" y="3499416"/>
                  </a:lnTo>
                  <a:lnTo>
                    <a:pt x="7202174" y="3500540"/>
                  </a:lnTo>
                  <a:lnTo>
                    <a:pt x="7157138" y="3513381"/>
                  </a:lnTo>
                  <a:lnTo>
                    <a:pt x="7150715" y="3517380"/>
                  </a:lnTo>
                  <a:lnTo>
                    <a:pt x="7140299" y="3529212"/>
                  </a:lnTo>
                  <a:lnTo>
                    <a:pt x="7141455" y="3532748"/>
                  </a:lnTo>
                  <a:lnTo>
                    <a:pt x="7146519" y="3536195"/>
                  </a:lnTo>
                  <a:lnTo>
                    <a:pt x="7147827" y="3547664"/>
                  </a:lnTo>
                  <a:lnTo>
                    <a:pt x="7141826" y="3598407"/>
                  </a:lnTo>
                  <a:lnTo>
                    <a:pt x="7141693" y="3603334"/>
                  </a:lnTo>
                  <a:lnTo>
                    <a:pt x="7141059" y="3626980"/>
                  </a:lnTo>
                  <a:lnTo>
                    <a:pt x="7142938" y="3655420"/>
                  </a:lnTo>
                  <a:lnTo>
                    <a:pt x="7157056" y="3694759"/>
                  </a:lnTo>
                  <a:lnTo>
                    <a:pt x="7181294" y="3709150"/>
                  </a:lnTo>
                  <a:lnTo>
                    <a:pt x="7194707" y="3733872"/>
                  </a:lnTo>
                  <a:lnTo>
                    <a:pt x="7198400" y="3771205"/>
                  </a:lnTo>
                  <a:lnTo>
                    <a:pt x="7198409" y="3771292"/>
                  </a:lnTo>
                  <a:lnTo>
                    <a:pt x="7198254" y="3771105"/>
                  </a:lnTo>
                  <a:lnTo>
                    <a:pt x="7176536" y="3745551"/>
                  </a:lnTo>
                  <a:lnTo>
                    <a:pt x="7164033" y="3737407"/>
                  </a:lnTo>
                  <a:lnTo>
                    <a:pt x="7118491" y="3730873"/>
                  </a:lnTo>
                  <a:lnTo>
                    <a:pt x="7041680" y="3695080"/>
                  </a:lnTo>
                  <a:lnTo>
                    <a:pt x="7010508" y="3689956"/>
                  </a:lnTo>
                  <a:lnTo>
                    <a:pt x="6979622" y="3693638"/>
                  </a:lnTo>
                  <a:lnTo>
                    <a:pt x="6937457" y="3712281"/>
                  </a:lnTo>
                  <a:lnTo>
                    <a:pt x="6905029" y="3726597"/>
                  </a:lnTo>
                  <a:lnTo>
                    <a:pt x="6875591" y="3729191"/>
                  </a:lnTo>
                  <a:lnTo>
                    <a:pt x="6789857" y="3719053"/>
                  </a:lnTo>
                  <a:lnTo>
                    <a:pt x="6771568" y="3708624"/>
                  </a:lnTo>
                  <a:lnTo>
                    <a:pt x="6768831" y="3733257"/>
                  </a:lnTo>
                  <a:lnTo>
                    <a:pt x="6769558" y="3754125"/>
                  </a:lnTo>
                  <a:lnTo>
                    <a:pt x="6763291" y="3768559"/>
                  </a:lnTo>
                  <a:lnTo>
                    <a:pt x="6757578" y="3773121"/>
                  </a:lnTo>
                  <a:lnTo>
                    <a:pt x="6752019" y="3777554"/>
                  </a:lnTo>
                  <a:lnTo>
                    <a:pt x="6737731" y="3782087"/>
                  </a:lnTo>
                  <a:lnTo>
                    <a:pt x="6720765" y="3777789"/>
                  </a:lnTo>
                  <a:lnTo>
                    <a:pt x="6697031" y="3778809"/>
                  </a:lnTo>
                  <a:lnTo>
                    <a:pt x="6673350" y="3785791"/>
                  </a:lnTo>
                  <a:lnTo>
                    <a:pt x="6656656" y="3799340"/>
                  </a:lnTo>
                  <a:lnTo>
                    <a:pt x="6646350" y="3822790"/>
                  </a:lnTo>
                  <a:lnTo>
                    <a:pt x="6645841" y="3825876"/>
                  </a:lnTo>
                  <a:lnTo>
                    <a:pt x="6643288" y="3841369"/>
                  </a:lnTo>
                  <a:lnTo>
                    <a:pt x="6639420" y="3850743"/>
                  </a:lnTo>
                  <a:lnTo>
                    <a:pt x="6636583" y="3857618"/>
                  </a:lnTo>
                  <a:lnTo>
                    <a:pt x="6616268" y="3874573"/>
                  </a:lnTo>
                  <a:lnTo>
                    <a:pt x="6582965" y="3881417"/>
                  </a:lnTo>
                  <a:lnTo>
                    <a:pt x="6557270" y="3866274"/>
                  </a:lnTo>
                  <a:lnTo>
                    <a:pt x="6551970" y="3861856"/>
                  </a:lnTo>
                  <a:lnTo>
                    <a:pt x="6531647" y="3844897"/>
                  </a:lnTo>
                  <a:lnTo>
                    <a:pt x="6498448" y="3833381"/>
                  </a:lnTo>
                  <a:lnTo>
                    <a:pt x="6436763" y="3838233"/>
                  </a:lnTo>
                  <a:lnTo>
                    <a:pt x="6294212" y="3849292"/>
                  </a:lnTo>
                  <a:lnTo>
                    <a:pt x="6258032" y="3846252"/>
                  </a:lnTo>
                  <a:lnTo>
                    <a:pt x="6183110" y="3839918"/>
                  </a:lnTo>
                  <a:lnTo>
                    <a:pt x="6160882" y="3838026"/>
                  </a:lnTo>
                  <a:lnTo>
                    <a:pt x="6134293" y="3835760"/>
                  </a:lnTo>
                  <a:lnTo>
                    <a:pt x="6070489" y="3857827"/>
                  </a:lnTo>
                  <a:lnTo>
                    <a:pt x="6030194" y="3918189"/>
                  </a:lnTo>
                  <a:lnTo>
                    <a:pt x="6008085" y="3887722"/>
                  </a:lnTo>
                  <a:lnTo>
                    <a:pt x="5991981" y="3885027"/>
                  </a:lnTo>
                  <a:lnTo>
                    <a:pt x="5976458" y="3895296"/>
                  </a:lnTo>
                  <a:lnTo>
                    <a:pt x="5952441" y="3911175"/>
                  </a:lnTo>
                  <a:lnTo>
                    <a:pt x="5948360" y="3911803"/>
                  </a:lnTo>
                  <a:lnTo>
                    <a:pt x="5929414" y="3914743"/>
                  </a:lnTo>
                  <a:lnTo>
                    <a:pt x="5913675" y="3913118"/>
                  </a:lnTo>
                  <a:lnTo>
                    <a:pt x="5899708" y="3919403"/>
                  </a:lnTo>
                  <a:lnTo>
                    <a:pt x="5881525" y="3946985"/>
                  </a:lnTo>
                  <a:lnTo>
                    <a:pt x="5869340" y="3974617"/>
                  </a:lnTo>
                  <a:lnTo>
                    <a:pt x="5861164" y="4001134"/>
                  </a:lnTo>
                  <a:lnTo>
                    <a:pt x="5853435" y="4026190"/>
                  </a:lnTo>
                  <a:lnTo>
                    <a:pt x="5842165" y="4053434"/>
                  </a:lnTo>
                  <a:lnTo>
                    <a:pt x="5833513" y="4074342"/>
                  </a:lnTo>
                  <a:lnTo>
                    <a:pt x="5827368" y="4079960"/>
                  </a:lnTo>
                  <a:lnTo>
                    <a:pt x="5802823" y="4091760"/>
                  </a:lnTo>
                  <a:lnTo>
                    <a:pt x="5774220" y="4097069"/>
                  </a:lnTo>
                  <a:lnTo>
                    <a:pt x="5764145" y="4090146"/>
                  </a:lnTo>
                  <a:lnTo>
                    <a:pt x="5745670" y="4098925"/>
                  </a:lnTo>
                  <a:lnTo>
                    <a:pt x="5739094" y="4106771"/>
                  </a:lnTo>
                  <a:lnTo>
                    <a:pt x="5733732" y="4117920"/>
                  </a:lnTo>
                  <a:lnTo>
                    <a:pt x="5720929" y="4133982"/>
                  </a:lnTo>
                  <a:lnTo>
                    <a:pt x="5713287" y="4154202"/>
                  </a:lnTo>
                  <a:lnTo>
                    <a:pt x="5704956" y="4152851"/>
                  </a:lnTo>
                  <a:lnTo>
                    <a:pt x="5698309" y="4151767"/>
                  </a:lnTo>
                  <a:lnTo>
                    <a:pt x="5693238" y="4153200"/>
                  </a:lnTo>
                  <a:lnTo>
                    <a:pt x="5671172" y="4177105"/>
                  </a:lnTo>
                  <a:lnTo>
                    <a:pt x="5659718" y="4184858"/>
                  </a:lnTo>
                  <a:lnTo>
                    <a:pt x="5648424" y="4188409"/>
                  </a:lnTo>
                  <a:lnTo>
                    <a:pt x="5624140" y="4190990"/>
                  </a:lnTo>
                  <a:lnTo>
                    <a:pt x="5613325" y="4195619"/>
                  </a:lnTo>
                  <a:lnTo>
                    <a:pt x="5597140" y="4219788"/>
                  </a:lnTo>
                  <a:lnTo>
                    <a:pt x="5588250" y="4251406"/>
                  </a:lnTo>
                  <a:lnTo>
                    <a:pt x="5582987" y="4265534"/>
                  </a:lnTo>
                  <a:lnTo>
                    <a:pt x="5578236" y="4278283"/>
                  </a:lnTo>
                  <a:lnTo>
                    <a:pt x="5558892" y="4287201"/>
                  </a:lnTo>
                  <a:lnTo>
                    <a:pt x="5543816" y="4271844"/>
                  </a:lnTo>
                  <a:lnTo>
                    <a:pt x="5530763" y="4244183"/>
                  </a:lnTo>
                  <a:lnTo>
                    <a:pt x="5515154" y="4223283"/>
                  </a:lnTo>
                  <a:lnTo>
                    <a:pt x="5476592" y="4233102"/>
                  </a:lnTo>
                  <a:lnTo>
                    <a:pt x="5457781" y="4230427"/>
                  </a:lnTo>
                  <a:lnTo>
                    <a:pt x="5442224" y="4223490"/>
                  </a:lnTo>
                  <a:lnTo>
                    <a:pt x="5422916" y="4214871"/>
                  </a:lnTo>
                  <a:lnTo>
                    <a:pt x="5416557" y="4207398"/>
                  </a:lnTo>
                  <a:lnTo>
                    <a:pt x="5412842" y="4198287"/>
                  </a:lnTo>
                  <a:lnTo>
                    <a:pt x="5407409" y="4190713"/>
                  </a:lnTo>
                  <a:lnTo>
                    <a:pt x="5395445" y="4188191"/>
                  </a:lnTo>
                  <a:lnTo>
                    <a:pt x="5357800" y="4197015"/>
                  </a:lnTo>
                  <a:lnTo>
                    <a:pt x="5223474" y="4194844"/>
                  </a:lnTo>
                  <a:lnTo>
                    <a:pt x="5119835" y="4193025"/>
                  </a:lnTo>
                  <a:lnTo>
                    <a:pt x="5117665" y="4192453"/>
                  </a:lnTo>
                  <a:lnTo>
                    <a:pt x="5105667" y="4189308"/>
                  </a:lnTo>
                  <a:lnTo>
                    <a:pt x="5042150" y="4135446"/>
                  </a:lnTo>
                  <a:lnTo>
                    <a:pt x="5025638" y="4127321"/>
                  </a:lnTo>
                  <a:lnTo>
                    <a:pt x="5007304" y="4122033"/>
                  </a:lnTo>
                  <a:lnTo>
                    <a:pt x="4987626" y="4121703"/>
                  </a:lnTo>
                  <a:lnTo>
                    <a:pt x="4968025" y="4125418"/>
                  </a:lnTo>
                  <a:lnTo>
                    <a:pt x="4949960" y="4128843"/>
                  </a:lnTo>
                  <a:lnTo>
                    <a:pt x="4931540" y="4126728"/>
                  </a:lnTo>
                  <a:lnTo>
                    <a:pt x="4828778" y="4078954"/>
                  </a:lnTo>
                  <a:lnTo>
                    <a:pt x="4794966" y="4073556"/>
                  </a:lnTo>
                  <a:lnTo>
                    <a:pt x="4722403" y="4085994"/>
                  </a:lnTo>
                  <a:lnTo>
                    <a:pt x="4707136" y="4086251"/>
                  </a:lnTo>
                  <a:lnTo>
                    <a:pt x="4633132" y="4068619"/>
                  </a:lnTo>
                  <a:lnTo>
                    <a:pt x="4616183" y="4067274"/>
                  </a:lnTo>
                  <a:lnTo>
                    <a:pt x="4598735" y="4070797"/>
                  </a:lnTo>
                  <a:lnTo>
                    <a:pt x="4581843" y="4069110"/>
                  </a:lnTo>
                  <a:lnTo>
                    <a:pt x="4446294" y="4025474"/>
                  </a:lnTo>
                  <a:lnTo>
                    <a:pt x="4398780" y="4023824"/>
                  </a:lnTo>
                  <a:lnTo>
                    <a:pt x="4390215" y="4017839"/>
                  </a:lnTo>
                  <a:lnTo>
                    <a:pt x="4374345" y="3999802"/>
                  </a:lnTo>
                  <a:lnTo>
                    <a:pt x="4366597" y="3996833"/>
                  </a:lnTo>
                  <a:lnTo>
                    <a:pt x="4298424" y="4001931"/>
                  </a:lnTo>
                  <a:lnTo>
                    <a:pt x="4249536" y="3993360"/>
                  </a:lnTo>
                  <a:lnTo>
                    <a:pt x="4135582" y="4017750"/>
                  </a:lnTo>
                  <a:lnTo>
                    <a:pt x="4090508" y="4015431"/>
                  </a:lnTo>
                  <a:lnTo>
                    <a:pt x="4066944" y="4005906"/>
                  </a:lnTo>
                  <a:lnTo>
                    <a:pt x="3995975" y="3961941"/>
                  </a:lnTo>
                  <a:lnTo>
                    <a:pt x="3904448" y="3940414"/>
                  </a:lnTo>
                  <a:lnTo>
                    <a:pt x="3643005" y="3920244"/>
                  </a:lnTo>
                  <a:lnTo>
                    <a:pt x="3579802" y="3878263"/>
                  </a:lnTo>
                  <a:lnTo>
                    <a:pt x="3551884" y="3868616"/>
                  </a:lnTo>
                  <a:lnTo>
                    <a:pt x="3542277" y="3865293"/>
                  </a:lnTo>
                  <a:lnTo>
                    <a:pt x="3533500" y="3866404"/>
                  </a:lnTo>
                  <a:lnTo>
                    <a:pt x="3515560" y="3873279"/>
                  </a:lnTo>
                  <a:lnTo>
                    <a:pt x="3505056" y="3873529"/>
                  </a:lnTo>
                  <a:lnTo>
                    <a:pt x="3494823" y="3868906"/>
                  </a:lnTo>
                  <a:lnTo>
                    <a:pt x="3474644" y="3853323"/>
                  </a:lnTo>
                  <a:lnTo>
                    <a:pt x="3465929" y="3849273"/>
                  </a:lnTo>
                  <a:lnTo>
                    <a:pt x="3463956" y="3848357"/>
                  </a:lnTo>
                  <a:lnTo>
                    <a:pt x="3408866" y="3842236"/>
                  </a:lnTo>
                  <a:lnTo>
                    <a:pt x="3343838" y="3850187"/>
                  </a:lnTo>
                  <a:lnTo>
                    <a:pt x="3327473" y="3848429"/>
                  </a:lnTo>
                  <a:lnTo>
                    <a:pt x="3309107" y="3839333"/>
                  </a:lnTo>
                  <a:lnTo>
                    <a:pt x="3274868" y="3815443"/>
                  </a:lnTo>
                  <a:lnTo>
                    <a:pt x="3241176" y="3809120"/>
                  </a:lnTo>
                  <a:lnTo>
                    <a:pt x="3214448" y="3804098"/>
                  </a:lnTo>
                  <a:lnTo>
                    <a:pt x="3169356" y="3784998"/>
                  </a:lnTo>
                  <a:lnTo>
                    <a:pt x="3131158" y="3750333"/>
                  </a:lnTo>
                  <a:lnTo>
                    <a:pt x="3110726" y="3697888"/>
                  </a:lnTo>
                  <a:lnTo>
                    <a:pt x="3101388" y="3662180"/>
                  </a:lnTo>
                  <a:lnTo>
                    <a:pt x="3083009" y="3649971"/>
                  </a:lnTo>
                  <a:lnTo>
                    <a:pt x="3059917" y="3646473"/>
                  </a:lnTo>
                  <a:lnTo>
                    <a:pt x="3036789" y="3637175"/>
                  </a:lnTo>
                  <a:lnTo>
                    <a:pt x="3026188" y="3629469"/>
                  </a:lnTo>
                  <a:lnTo>
                    <a:pt x="3019947" y="3622994"/>
                  </a:lnTo>
                  <a:lnTo>
                    <a:pt x="3017450" y="3611948"/>
                  </a:lnTo>
                  <a:lnTo>
                    <a:pt x="3017967" y="3590950"/>
                  </a:lnTo>
                  <a:lnTo>
                    <a:pt x="3021213" y="3572167"/>
                  </a:lnTo>
                  <a:lnTo>
                    <a:pt x="3025506" y="3560966"/>
                  </a:lnTo>
                  <a:lnTo>
                    <a:pt x="3028769" y="3549248"/>
                  </a:lnTo>
                  <a:lnTo>
                    <a:pt x="3028695" y="3529241"/>
                  </a:lnTo>
                  <a:lnTo>
                    <a:pt x="3018951" y="3493561"/>
                  </a:lnTo>
                  <a:lnTo>
                    <a:pt x="3001541" y="3481179"/>
                  </a:lnTo>
                  <a:lnTo>
                    <a:pt x="2954811" y="3478877"/>
                  </a:lnTo>
                  <a:lnTo>
                    <a:pt x="2939729" y="3473024"/>
                  </a:lnTo>
                  <a:lnTo>
                    <a:pt x="2933068" y="3465029"/>
                  </a:lnTo>
                  <a:lnTo>
                    <a:pt x="2927132" y="3454730"/>
                  </a:lnTo>
                  <a:lnTo>
                    <a:pt x="2914691" y="3441597"/>
                  </a:lnTo>
                  <a:lnTo>
                    <a:pt x="2902385" y="3435153"/>
                  </a:lnTo>
                  <a:lnTo>
                    <a:pt x="2876280" y="3430052"/>
                  </a:lnTo>
                  <a:lnTo>
                    <a:pt x="2864644" y="3425076"/>
                  </a:lnTo>
                  <a:lnTo>
                    <a:pt x="2881193" y="3409115"/>
                  </a:lnTo>
                  <a:lnTo>
                    <a:pt x="2881534" y="3394244"/>
                  </a:lnTo>
                  <a:lnTo>
                    <a:pt x="2874081" y="3378750"/>
                  </a:lnTo>
                  <a:lnTo>
                    <a:pt x="2867133" y="3360533"/>
                  </a:lnTo>
                  <a:lnTo>
                    <a:pt x="2860947" y="3322909"/>
                  </a:lnTo>
                  <a:lnTo>
                    <a:pt x="2856420" y="3304264"/>
                  </a:lnTo>
                  <a:lnTo>
                    <a:pt x="2849335" y="3288017"/>
                  </a:lnTo>
                  <a:lnTo>
                    <a:pt x="2861469" y="3259719"/>
                  </a:lnTo>
                  <a:lnTo>
                    <a:pt x="2929168" y="3223185"/>
                  </a:lnTo>
                  <a:lnTo>
                    <a:pt x="2953226" y="3191478"/>
                  </a:lnTo>
                  <a:lnTo>
                    <a:pt x="2953904" y="3169235"/>
                  </a:lnTo>
                  <a:lnTo>
                    <a:pt x="2954533" y="3148635"/>
                  </a:lnTo>
                  <a:lnTo>
                    <a:pt x="2928576" y="3139258"/>
                  </a:lnTo>
                  <a:lnTo>
                    <a:pt x="2875846" y="3148843"/>
                  </a:lnTo>
                  <a:lnTo>
                    <a:pt x="2857072" y="3152242"/>
                  </a:lnTo>
                  <a:lnTo>
                    <a:pt x="2743933" y="3209058"/>
                  </a:lnTo>
                  <a:lnTo>
                    <a:pt x="2664851" y="3211462"/>
                  </a:lnTo>
                  <a:lnTo>
                    <a:pt x="2615642" y="3227541"/>
                  </a:lnTo>
                  <a:lnTo>
                    <a:pt x="2568083" y="3252199"/>
                  </a:lnTo>
                  <a:lnTo>
                    <a:pt x="2529227" y="3281964"/>
                  </a:lnTo>
                  <a:lnTo>
                    <a:pt x="2478754" y="3289032"/>
                  </a:lnTo>
                  <a:lnTo>
                    <a:pt x="2466331" y="3296687"/>
                  </a:lnTo>
                  <a:lnTo>
                    <a:pt x="2444189" y="3314093"/>
                  </a:lnTo>
                  <a:lnTo>
                    <a:pt x="2431287" y="3316813"/>
                  </a:lnTo>
                  <a:lnTo>
                    <a:pt x="2410698" y="3308488"/>
                  </a:lnTo>
                  <a:lnTo>
                    <a:pt x="2375379" y="3281015"/>
                  </a:lnTo>
                  <a:lnTo>
                    <a:pt x="2354339" y="3278381"/>
                  </a:lnTo>
                  <a:lnTo>
                    <a:pt x="2345947" y="3279373"/>
                  </a:lnTo>
                  <a:lnTo>
                    <a:pt x="2337598" y="3278435"/>
                  </a:lnTo>
                  <a:lnTo>
                    <a:pt x="2336232" y="3277990"/>
                  </a:lnTo>
                  <a:lnTo>
                    <a:pt x="2335659" y="3277977"/>
                  </a:lnTo>
                  <a:lnTo>
                    <a:pt x="2278847" y="3265041"/>
                  </a:lnTo>
                  <a:lnTo>
                    <a:pt x="2252437" y="3266922"/>
                  </a:lnTo>
                  <a:lnTo>
                    <a:pt x="2220021" y="3275637"/>
                  </a:lnTo>
                  <a:lnTo>
                    <a:pt x="2219907" y="3275634"/>
                  </a:lnTo>
                  <a:lnTo>
                    <a:pt x="2219674" y="3275796"/>
                  </a:lnTo>
                  <a:lnTo>
                    <a:pt x="2219559" y="3275793"/>
                  </a:lnTo>
                  <a:lnTo>
                    <a:pt x="2209001" y="3281183"/>
                  </a:lnTo>
                  <a:lnTo>
                    <a:pt x="2198527" y="3282876"/>
                  </a:lnTo>
                  <a:lnTo>
                    <a:pt x="2188485" y="3280792"/>
                  </a:lnTo>
                  <a:lnTo>
                    <a:pt x="2179336" y="3274856"/>
                  </a:lnTo>
                  <a:lnTo>
                    <a:pt x="2173677" y="3266824"/>
                  </a:lnTo>
                  <a:lnTo>
                    <a:pt x="2167403" y="3260582"/>
                  </a:lnTo>
                  <a:lnTo>
                    <a:pt x="2160284" y="3256169"/>
                  </a:lnTo>
                  <a:lnTo>
                    <a:pt x="2140919" y="3251041"/>
                  </a:lnTo>
                  <a:lnTo>
                    <a:pt x="2129745" y="3253335"/>
                  </a:lnTo>
                  <a:lnTo>
                    <a:pt x="2119710" y="3260619"/>
                  </a:lnTo>
                  <a:lnTo>
                    <a:pt x="2110926" y="3273052"/>
                  </a:lnTo>
                  <a:lnTo>
                    <a:pt x="2110807" y="3273216"/>
                  </a:lnTo>
                  <a:lnTo>
                    <a:pt x="2072205" y="3308879"/>
                  </a:lnTo>
                  <a:lnTo>
                    <a:pt x="2038314" y="3306309"/>
                  </a:lnTo>
                  <a:lnTo>
                    <a:pt x="2004238" y="3288547"/>
                  </a:lnTo>
                  <a:lnTo>
                    <a:pt x="1964920" y="3278877"/>
                  </a:lnTo>
                  <a:lnTo>
                    <a:pt x="1886873" y="3289842"/>
                  </a:lnTo>
                  <a:lnTo>
                    <a:pt x="1809390" y="3312774"/>
                  </a:lnTo>
                  <a:lnTo>
                    <a:pt x="1789224" y="3324145"/>
                  </a:lnTo>
                  <a:lnTo>
                    <a:pt x="1715392" y="3393760"/>
                  </a:lnTo>
                  <a:lnTo>
                    <a:pt x="1705636" y="3413486"/>
                  </a:lnTo>
                  <a:lnTo>
                    <a:pt x="1692276" y="3470306"/>
                  </a:lnTo>
                  <a:lnTo>
                    <a:pt x="1669912" y="3519803"/>
                  </a:lnTo>
                  <a:lnTo>
                    <a:pt x="1668812" y="3525990"/>
                  </a:lnTo>
                  <a:lnTo>
                    <a:pt x="1669585" y="3542912"/>
                  </a:lnTo>
                  <a:lnTo>
                    <a:pt x="1667393" y="3551002"/>
                  </a:lnTo>
                  <a:lnTo>
                    <a:pt x="1662412" y="3556112"/>
                  </a:lnTo>
                  <a:lnTo>
                    <a:pt x="1649947" y="3561336"/>
                  </a:lnTo>
                  <a:lnTo>
                    <a:pt x="1645219" y="3565566"/>
                  </a:lnTo>
                  <a:lnTo>
                    <a:pt x="1618998" y="3607664"/>
                  </a:lnTo>
                  <a:lnTo>
                    <a:pt x="1602978" y="3623618"/>
                  </a:lnTo>
                  <a:lnTo>
                    <a:pt x="1587034" y="3625365"/>
                  </a:lnTo>
                  <a:lnTo>
                    <a:pt x="1568357" y="3618455"/>
                  </a:lnTo>
                  <a:lnTo>
                    <a:pt x="1529704" y="3613438"/>
                  </a:lnTo>
                  <a:lnTo>
                    <a:pt x="1510524" y="3615537"/>
                  </a:lnTo>
                  <a:lnTo>
                    <a:pt x="1472970" y="3626970"/>
                  </a:lnTo>
                  <a:lnTo>
                    <a:pt x="1461899" y="3627458"/>
                  </a:lnTo>
                  <a:lnTo>
                    <a:pt x="1450658" y="3622353"/>
                  </a:lnTo>
                  <a:lnTo>
                    <a:pt x="1432195" y="3605408"/>
                  </a:lnTo>
                  <a:lnTo>
                    <a:pt x="1422353" y="3599879"/>
                  </a:lnTo>
                  <a:lnTo>
                    <a:pt x="1410972" y="3599344"/>
                  </a:lnTo>
                  <a:lnTo>
                    <a:pt x="1389614" y="3604703"/>
                  </a:lnTo>
                  <a:lnTo>
                    <a:pt x="1378699" y="3603931"/>
                  </a:lnTo>
                  <a:lnTo>
                    <a:pt x="1347320" y="3584652"/>
                  </a:lnTo>
                  <a:lnTo>
                    <a:pt x="1334583" y="3579897"/>
                  </a:lnTo>
                  <a:lnTo>
                    <a:pt x="1310877" y="3586549"/>
                  </a:lnTo>
                  <a:lnTo>
                    <a:pt x="1298932" y="3585726"/>
                  </a:lnTo>
                  <a:lnTo>
                    <a:pt x="1292737" y="3571266"/>
                  </a:lnTo>
                  <a:lnTo>
                    <a:pt x="1298179" y="3563424"/>
                  </a:lnTo>
                  <a:lnTo>
                    <a:pt x="1323564" y="3544132"/>
                  </a:lnTo>
                  <a:lnTo>
                    <a:pt x="1329339" y="3533058"/>
                  </a:lnTo>
                  <a:lnTo>
                    <a:pt x="1319079" y="3516280"/>
                  </a:lnTo>
                  <a:lnTo>
                    <a:pt x="1235792" y="3462327"/>
                  </a:lnTo>
                  <a:lnTo>
                    <a:pt x="1218838" y="3457205"/>
                  </a:lnTo>
                  <a:lnTo>
                    <a:pt x="1199126" y="3458705"/>
                  </a:lnTo>
                  <a:lnTo>
                    <a:pt x="1085014" y="3485894"/>
                  </a:lnTo>
                  <a:lnTo>
                    <a:pt x="1039141" y="3479096"/>
                  </a:lnTo>
                  <a:lnTo>
                    <a:pt x="1004156" y="3448417"/>
                  </a:lnTo>
                  <a:lnTo>
                    <a:pt x="1002795" y="3413633"/>
                  </a:lnTo>
                  <a:lnTo>
                    <a:pt x="1018595" y="3358923"/>
                  </a:lnTo>
                  <a:lnTo>
                    <a:pt x="1013639" y="3331281"/>
                  </a:lnTo>
                  <a:lnTo>
                    <a:pt x="1004216" y="3319074"/>
                  </a:lnTo>
                  <a:lnTo>
                    <a:pt x="967621" y="3287597"/>
                  </a:lnTo>
                  <a:lnTo>
                    <a:pt x="945878" y="3249353"/>
                  </a:lnTo>
                  <a:lnTo>
                    <a:pt x="934890" y="3236569"/>
                  </a:lnTo>
                  <a:lnTo>
                    <a:pt x="934899" y="3236321"/>
                  </a:lnTo>
                  <a:lnTo>
                    <a:pt x="934784" y="3236316"/>
                  </a:lnTo>
                  <a:lnTo>
                    <a:pt x="929088" y="3232269"/>
                  </a:lnTo>
                  <a:lnTo>
                    <a:pt x="922949" y="3230818"/>
                  </a:lnTo>
                  <a:lnTo>
                    <a:pt x="916833" y="3231801"/>
                  </a:lnTo>
                  <a:lnTo>
                    <a:pt x="883940" y="3249083"/>
                  </a:lnTo>
                  <a:lnTo>
                    <a:pt x="854746" y="3280168"/>
                  </a:lnTo>
                  <a:lnTo>
                    <a:pt x="833930" y="3316701"/>
                  </a:lnTo>
                  <a:lnTo>
                    <a:pt x="832176" y="3347036"/>
                  </a:lnTo>
                  <a:lnTo>
                    <a:pt x="804487" y="3347252"/>
                  </a:lnTo>
                  <a:lnTo>
                    <a:pt x="783151" y="3340726"/>
                  </a:lnTo>
                  <a:lnTo>
                    <a:pt x="765014" y="3343369"/>
                  </a:lnTo>
                  <a:lnTo>
                    <a:pt x="747022" y="3371204"/>
                  </a:lnTo>
                  <a:lnTo>
                    <a:pt x="740923" y="3391567"/>
                  </a:lnTo>
                  <a:lnTo>
                    <a:pt x="739459" y="3405217"/>
                  </a:lnTo>
                  <a:lnTo>
                    <a:pt x="735979" y="3417526"/>
                  </a:lnTo>
                  <a:lnTo>
                    <a:pt x="723952" y="3433657"/>
                  </a:lnTo>
                  <a:lnTo>
                    <a:pt x="674505" y="3456416"/>
                  </a:lnTo>
                  <a:lnTo>
                    <a:pt x="645464" y="3463426"/>
                  </a:lnTo>
                  <a:lnTo>
                    <a:pt x="637940" y="3462823"/>
                  </a:lnTo>
                  <a:lnTo>
                    <a:pt x="622534" y="3461596"/>
                  </a:lnTo>
                  <a:lnTo>
                    <a:pt x="575181" y="3444137"/>
                  </a:lnTo>
                  <a:lnTo>
                    <a:pt x="550765" y="3428557"/>
                  </a:lnTo>
                  <a:lnTo>
                    <a:pt x="509578" y="3385794"/>
                  </a:lnTo>
                  <a:lnTo>
                    <a:pt x="392527" y="3342206"/>
                  </a:lnTo>
                  <a:lnTo>
                    <a:pt x="365942" y="3319824"/>
                  </a:lnTo>
                  <a:lnTo>
                    <a:pt x="352734" y="3299131"/>
                  </a:lnTo>
                  <a:lnTo>
                    <a:pt x="351577" y="3283808"/>
                  </a:lnTo>
                  <a:lnTo>
                    <a:pt x="355908" y="3266457"/>
                  </a:lnTo>
                  <a:lnTo>
                    <a:pt x="360351" y="3228462"/>
                  </a:lnTo>
                  <a:lnTo>
                    <a:pt x="365621" y="3213134"/>
                  </a:lnTo>
                  <a:lnTo>
                    <a:pt x="366045" y="3203564"/>
                  </a:lnTo>
                  <a:lnTo>
                    <a:pt x="362033" y="3198336"/>
                  </a:lnTo>
                  <a:lnTo>
                    <a:pt x="355139" y="3198574"/>
                  </a:lnTo>
                  <a:lnTo>
                    <a:pt x="350625" y="3194335"/>
                  </a:lnTo>
                  <a:lnTo>
                    <a:pt x="353282" y="3175903"/>
                  </a:lnTo>
                  <a:lnTo>
                    <a:pt x="147192" y="3100117"/>
                  </a:lnTo>
                  <a:lnTo>
                    <a:pt x="128800" y="3096426"/>
                  </a:lnTo>
                  <a:lnTo>
                    <a:pt x="70486" y="3100874"/>
                  </a:lnTo>
                  <a:lnTo>
                    <a:pt x="50053" y="3094378"/>
                  </a:lnTo>
                  <a:lnTo>
                    <a:pt x="82437" y="3057017"/>
                  </a:lnTo>
                  <a:lnTo>
                    <a:pt x="92108" y="3015155"/>
                  </a:lnTo>
                  <a:lnTo>
                    <a:pt x="82895" y="2973189"/>
                  </a:lnTo>
                  <a:lnTo>
                    <a:pt x="58406" y="2935153"/>
                  </a:lnTo>
                  <a:lnTo>
                    <a:pt x="26483" y="2914078"/>
                  </a:lnTo>
                  <a:lnTo>
                    <a:pt x="27055" y="2899968"/>
                  </a:lnTo>
                  <a:lnTo>
                    <a:pt x="39190" y="2876072"/>
                  </a:lnTo>
                  <a:lnTo>
                    <a:pt x="40890" y="2864544"/>
                  </a:lnTo>
                  <a:lnTo>
                    <a:pt x="32520" y="2841538"/>
                  </a:lnTo>
                  <a:lnTo>
                    <a:pt x="22721" y="2826884"/>
                  </a:lnTo>
                  <a:lnTo>
                    <a:pt x="18515" y="2812372"/>
                  </a:lnTo>
                  <a:lnTo>
                    <a:pt x="27023" y="2790108"/>
                  </a:lnTo>
                  <a:lnTo>
                    <a:pt x="9296" y="2771946"/>
                  </a:lnTo>
                  <a:lnTo>
                    <a:pt x="0" y="2756593"/>
                  </a:lnTo>
                  <a:lnTo>
                    <a:pt x="38346" y="2698134"/>
                  </a:lnTo>
                  <a:lnTo>
                    <a:pt x="78092" y="2654544"/>
                  </a:lnTo>
                  <a:lnTo>
                    <a:pt x="82839" y="2643580"/>
                  </a:lnTo>
                  <a:lnTo>
                    <a:pt x="89902" y="2615222"/>
                  </a:lnTo>
                  <a:lnTo>
                    <a:pt x="95718" y="2600906"/>
                  </a:lnTo>
                  <a:lnTo>
                    <a:pt x="140918" y="2548925"/>
                  </a:lnTo>
                  <a:lnTo>
                    <a:pt x="152769" y="2524749"/>
                  </a:lnTo>
                  <a:lnTo>
                    <a:pt x="156944" y="2455950"/>
                  </a:lnTo>
                  <a:lnTo>
                    <a:pt x="126837" y="2426660"/>
                  </a:lnTo>
                  <a:lnTo>
                    <a:pt x="86899" y="2405970"/>
                  </a:lnTo>
                  <a:lnTo>
                    <a:pt x="56849" y="2355366"/>
                  </a:lnTo>
                  <a:lnTo>
                    <a:pt x="55247" y="2345529"/>
                  </a:lnTo>
                  <a:lnTo>
                    <a:pt x="50532" y="2316549"/>
                  </a:lnTo>
                  <a:lnTo>
                    <a:pt x="53088" y="2318320"/>
                  </a:lnTo>
                  <a:lnTo>
                    <a:pt x="57693" y="2319837"/>
                  </a:lnTo>
                  <a:lnTo>
                    <a:pt x="120958" y="2340588"/>
                  </a:lnTo>
                  <a:lnTo>
                    <a:pt x="191285" y="2342722"/>
                  </a:lnTo>
                  <a:lnTo>
                    <a:pt x="221875" y="2329857"/>
                  </a:lnTo>
                  <a:lnTo>
                    <a:pt x="238899" y="2305746"/>
                  </a:lnTo>
                  <a:lnTo>
                    <a:pt x="253868" y="2276823"/>
                  </a:lnTo>
                  <a:lnTo>
                    <a:pt x="279053" y="2250060"/>
                  </a:lnTo>
                  <a:lnTo>
                    <a:pt x="295293" y="2242313"/>
                  </a:lnTo>
                  <a:lnTo>
                    <a:pt x="311793" y="2241221"/>
                  </a:lnTo>
                  <a:lnTo>
                    <a:pt x="327045" y="2247553"/>
                  </a:lnTo>
                  <a:lnTo>
                    <a:pt x="339200" y="2262162"/>
                  </a:lnTo>
                  <a:lnTo>
                    <a:pt x="341950" y="2281554"/>
                  </a:lnTo>
                  <a:lnTo>
                    <a:pt x="338900" y="2301227"/>
                  </a:lnTo>
                  <a:lnTo>
                    <a:pt x="342312" y="2318586"/>
                  </a:lnTo>
                  <a:lnTo>
                    <a:pt x="364111" y="2331189"/>
                  </a:lnTo>
                  <a:lnTo>
                    <a:pt x="372981" y="2330913"/>
                  </a:lnTo>
                  <a:lnTo>
                    <a:pt x="386858" y="2322793"/>
                  </a:lnTo>
                  <a:lnTo>
                    <a:pt x="392478" y="2321530"/>
                  </a:lnTo>
                  <a:lnTo>
                    <a:pt x="424909" y="2335264"/>
                  </a:lnTo>
                  <a:lnTo>
                    <a:pt x="457435" y="2339313"/>
                  </a:lnTo>
                  <a:lnTo>
                    <a:pt x="474125" y="2336762"/>
                  </a:lnTo>
                  <a:lnTo>
                    <a:pt x="487852" y="2326682"/>
                  </a:lnTo>
                  <a:lnTo>
                    <a:pt x="489739" y="2353686"/>
                  </a:lnTo>
                  <a:lnTo>
                    <a:pt x="500527" y="2369384"/>
                  </a:lnTo>
                  <a:lnTo>
                    <a:pt x="513649" y="2383748"/>
                  </a:lnTo>
                  <a:lnTo>
                    <a:pt x="522683" y="2406055"/>
                  </a:lnTo>
                  <a:lnTo>
                    <a:pt x="522471" y="2410971"/>
                  </a:lnTo>
                  <a:lnTo>
                    <a:pt x="522597" y="2415938"/>
                  </a:lnTo>
                  <a:lnTo>
                    <a:pt x="523888" y="2425501"/>
                  </a:lnTo>
                  <a:lnTo>
                    <a:pt x="535604" y="2433242"/>
                  </a:lnTo>
                  <a:lnTo>
                    <a:pt x="545429" y="2429455"/>
                  </a:lnTo>
                  <a:lnTo>
                    <a:pt x="555553" y="2421314"/>
                  </a:lnTo>
                  <a:lnTo>
                    <a:pt x="568276" y="2416133"/>
                  </a:lnTo>
                  <a:lnTo>
                    <a:pt x="618941" y="2497781"/>
                  </a:lnTo>
                  <a:lnTo>
                    <a:pt x="627794" y="2517249"/>
                  </a:lnTo>
                  <a:lnTo>
                    <a:pt x="621966" y="2534124"/>
                  </a:lnTo>
                  <a:lnTo>
                    <a:pt x="596149" y="2552595"/>
                  </a:lnTo>
                  <a:lnTo>
                    <a:pt x="607600" y="2567206"/>
                  </a:lnTo>
                  <a:lnTo>
                    <a:pt x="609846" y="2584210"/>
                  </a:lnTo>
                  <a:lnTo>
                    <a:pt x="610134" y="2601721"/>
                  </a:lnTo>
                  <a:lnTo>
                    <a:pt x="615394" y="2617504"/>
                  </a:lnTo>
                  <a:lnTo>
                    <a:pt x="625648" y="2628367"/>
                  </a:lnTo>
                  <a:lnTo>
                    <a:pt x="633054" y="2628342"/>
                  </a:lnTo>
                  <a:lnTo>
                    <a:pt x="641729" y="2622433"/>
                  </a:lnTo>
                  <a:lnTo>
                    <a:pt x="656460" y="2616111"/>
                  </a:lnTo>
                  <a:lnTo>
                    <a:pt x="661888" y="2617051"/>
                  </a:lnTo>
                  <a:lnTo>
                    <a:pt x="672973" y="2624453"/>
                  </a:lnTo>
                  <a:lnTo>
                    <a:pt x="678658" y="2624725"/>
                  </a:lnTo>
                  <a:lnTo>
                    <a:pt x="683468" y="2621310"/>
                  </a:lnTo>
                  <a:lnTo>
                    <a:pt x="697140" y="2607362"/>
                  </a:lnTo>
                  <a:lnTo>
                    <a:pt x="745819" y="2600521"/>
                  </a:lnTo>
                  <a:lnTo>
                    <a:pt x="765615" y="2612293"/>
                  </a:lnTo>
                  <a:lnTo>
                    <a:pt x="763642" y="2641533"/>
                  </a:lnTo>
                  <a:lnTo>
                    <a:pt x="741306" y="2700853"/>
                  </a:lnTo>
                  <a:lnTo>
                    <a:pt x="743379" y="2711616"/>
                  </a:lnTo>
                  <a:lnTo>
                    <a:pt x="743555" y="2721384"/>
                  </a:lnTo>
                  <a:lnTo>
                    <a:pt x="740385" y="2732103"/>
                  </a:lnTo>
                  <a:lnTo>
                    <a:pt x="734820" y="2737180"/>
                  </a:lnTo>
                  <a:lnTo>
                    <a:pt x="720067" y="2740951"/>
                  </a:lnTo>
                  <a:lnTo>
                    <a:pt x="715500" y="2743838"/>
                  </a:lnTo>
                  <a:lnTo>
                    <a:pt x="704616" y="2761772"/>
                  </a:lnTo>
                  <a:lnTo>
                    <a:pt x="699760" y="2771751"/>
                  </a:lnTo>
                  <a:lnTo>
                    <a:pt x="704542" y="2774803"/>
                  </a:lnTo>
                  <a:lnTo>
                    <a:pt x="721241" y="2773442"/>
                  </a:lnTo>
                  <a:lnTo>
                    <a:pt x="792577" y="2767596"/>
                  </a:lnTo>
                  <a:lnTo>
                    <a:pt x="816982" y="2759191"/>
                  </a:lnTo>
                  <a:lnTo>
                    <a:pt x="867483" y="2730774"/>
                  </a:lnTo>
                  <a:lnTo>
                    <a:pt x="889768" y="2711873"/>
                  </a:lnTo>
                  <a:lnTo>
                    <a:pt x="910603" y="2685932"/>
                  </a:lnTo>
                  <a:lnTo>
                    <a:pt x="936955" y="2637537"/>
                  </a:lnTo>
                  <a:lnTo>
                    <a:pt x="943941" y="2627586"/>
                  </a:lnTo>
                  <a:lnTo>
                    <a:pt x="955606" y="2620332"/>
                  </a:lnTo>
                  <a:lnTo>
                    <a:pt x="979109" y="2613110"/>
                  </a:lnTo>
                  <a:lnTo>
                    <a:pt x="988787" y="2607087"/>
                  </a:lnTo>
                  <a:lnTo>
                    <a:pt x="1008006" y="2583374"/>
                  </a:lnTo>
                  <a:lnTo>
                    <a:pt x="1025257" y="2551096"/>
                  </a:lnTo>
                  <a:lnTo>
                    <a:pt x="1036612" y="2514934"/>
                  </a:lnTo>
                  <a:lnTo>
                    <a:pt x="1037679" y="2480071"/>
                  </a:lnTo>
                  <a:lnTo>
                    <a:pt x="1033885" y="2459790"/>
                  </a:lnTo>
                  <a:lnTo>
                    <a:pt x="1028517" y="2445249"/>
                  </a:lnTo>
                  <a:lnTo>
                    <a:pt x="1019490" y="2434401"/>
                  </a:lnTo>
                  <a:lnTo>
                    <a:pt x="1004374" y="2425377"/>
                  </a:lnTo>
                  <a:lnTo>
                    <a:pt x="1017918" y="2361003"/>
                  </a:lnTo>
                  <a:lnTo>
                    <a:pt x="1019842" y="2346020"/>
                  </a:lnTo>
                  <a:lnTo>
                    <a:pt x="1013269" y="2327564"/>
                  </a:lnTo>
                  <a:lnTo>
                    <a:pt x="1004425" y="2309276"/>
                  </a:lnTo>
                  <a:lnTo>
                    <a:pt x="1003366" y="2295193"/>
                  </a:lnTo>
                  <a:lnTo>
                    <a:pt x="1020037" y="2289301"/>
                  </a:lnTo>
                  <a:lnTo>
                    <a:pt x="1038511" y="2286671"/>
                  </a:lnTo>
                  <a:lnTo>
                    <a:pt x="1047017" y="2283666"/>
                  </a:lnTo>
                  <a:lnTo>
                    <a:pt x="1050756" y="2286829"/>
                  </a:lnTo>
                  <a:lnTo>
                    <a:pt x="1055065" y="2302168"/>
                  </a:lnTo>
                  <a:lnTo>
                    <a:pt x="1053469" y="2308503"/>
                  </a:lnTo>
                  <a:lnTo>
                    <a:pt x="1047854" y="2316117"/>
                  </a:lnTo>
                  <a:lnTo>
                    <a:pt x="1043391" y="2326294"/>
                  </a:lnTo>
                  <a:lnTo>
                    <a:pt x="1044799" y="2340309"/>
                  </a:lnTo>
                  <a:lnTo>
                    <a:pt x="1050303" y="2347994"/>
                  </a:lnTo>
                  <a:lnTo>
                    <a:pt x="1059022" y="2354712"/>
                  </a:lnTo>
                  <a:lnTo>
                    <a:pt x="1075850" y="2363236"/>
                  </a:lnTo>
                  <a:lnTo>
                    <a:pt x="1122304" y="2372085"/>
                  </a:lnTo>
                  <a:lnTo>
                    <a:pt x="1135313" y="2370284"/>
                  </a:lnTo>
                  <a:lnTo>
                    <a:pt x="1149662" y="2359534"/>
                  </a:lnTo>
                  <a:lnTo>
                    <a:pt x="1172994" y="2329212"/>
                  </a:lnTo>
                  <a:lnTo>
                    <a:pt x="1188557" y="2319126"/>
                  </a:lnTo>
                  <a:lnTo>
                    <a:pt x="1215062" y="2320399"/>
                  </a:lnTo>
                  <a:lnTo>
                    <a:pt x="1357942" y="2380304"/>
                  </a:lnTo>
                  <a:lnTo>
                    <a:pt x="1362193" y="2385574"/>
                  </a:lnTo>
                  <a:lnTo>
                    <a:pt x="1365542" y="2394096"/>
                  </a:lnTo>
                  <a:lnTo>
                    <a:pt x="1370730" y="2402004"/>
                  </a:lnTo>
                  <a:lnTo>
                    <a:pt x="1380050" y="2405175"/>
                  </a:lnTo>
                  <a:lnTo>
                    <a:pt x="1412622" y="2402297"/>
                  </a:lnTo>
                  <a:lnTo>
                    <a:pt x="1457518" y="2383413"/>
                  </a:lnTo>
                  <a:lnTo>
                    <a:pt x="1473198" y="2379462"/>
                  </a:lnTo>
                  <a:lnTo>
                    <a:pt x="1488360" y="2380996"/>
                  </a:lnTo>
                  <a:lnTo>
                    <a:pt x="1499829" y="2388004"/>
                  </a:lnTo>
                  <a:lnTo>
                    <a:pt x="1524409" y="2407831"/>
                  </a:lnTo>
                  <a:lnTo>
                    <a:pt x="1514868" y="2418708"/>
                  </a:lnTo>
                  <a:lnTo>
                    <a:pt x="1478694" y="2441819"/>
                  </a:lnTo>
                  <a:lnTo>
                    <a:pt x="1485773" y="2454950"/>
                  </a:lnTo>
                  <a:lnTo>
                    <a:pt x="1541478" y="2483028"/>
                  </a:lnTo>
                  <a:lnTo>
                    <a:pt x="1594506" y="2544030"/>
                  </a:lnTo>
                  <a:lnTo>
                    <a:pt x="1597575" y="2551522"/>
                  </a:lnTo>
                  <a:lnTo>
                    <a:pt x="1597583" y="2562452"/>
                  </a:lnTo>
                  <a:lnTo>
                    <a:pt x="1594739" y="2573630"/>
                  </a:lnTo>
                  <a:lnTo>
                    <a:pt x="1590986" y="2581001"/>
                  </a:lnTo>
                  <a:lnTo>
                    <a:pt x="1588367" y="2581088"/>
                  </a:lnTo>
                  <a:lnTo>
                    <a:pt x="1598950" y="2603439"/>
                  </a:lnTo>
                  <a:lnTo>
                    <a:pt x="1614027" y="2612898"/>
                  </a:lnTo>
                  <a:lnTo>
                    <a:pt x="1728720" y="2617987"/>
                  </a:lnTo>
                  <a:lnTo>
                    <a:pt x="1750402" y="2612010"/>
                  </a:lnTo>
                  <a:lnTo>
                    <a:pt x="1823661" y="2564154"/>
                  </a:lnTo>
                  <a:lnTo>
                    <a:pt x="1851602" y="2557322"/>
                  </a:lnTo>
                  <a:lnTo>
                    <a:pt x="1874864" y="2567630"/>
                  </a:lnTo>
                  <a:lnTo>
                    <a:pt x="1871270" y="2611748"/>
                  </a:lnTo>
                  <a:lnTo>
                    <a:pt x="1897571" y="2615492"/>
                  </a:lnTo>
                  <a:lnTo>
                    <a:pt x="1921860" y="2605130"/>
                  </a:lnTo>
                  <a:lnTo>
                    <a:pt x="1937999" y="2588663"/>
                  </a:lnTo>
                  <a:lnTo>
                    <a:pt x="1953070" y="2569390"/>
                  </a:lnTo>
                  <a:lnTo>
                    <a:pt x="1974841" y="2550123"/>
                  </a:lnTo>
                  <a:lnTo>
                    <a:pt x="1995465" y="2544108"/>
                  </a:lnTo>
                  <a:lnTo>
                    <a:pt x="2043217" y="2544197"/>
                  </a:lnTo>
                  <a:lnTo>
                    <a:pt x="2061250" y="2536958"/>
                  </a:lnTo>
                  <a:lnTo>
                    <a:pt x="2071083" y="2521065"/>
                  </a:lnTo>
                  <a:lnTo>
                    <a:pt x="2067183" y="2508866"/>
                  </a:lnTo>
                  <a:lnTo>
                    <a:pt x="2055455" y="2500709"/>
                  </a:lnTo>
                  <a:lnTo>
                    <a:pt x="2042035" y="2496670"/>
                  </a:lnTo>
                  <a:lnTo>
                    <a:pt x="2095300" y="2438200"/>
                  </a:lnTo>
                  <a:lnTo>
                    <a:pt x="2120411" y="2432930"/>
                  </a:lnTo>
                  <a:lnTo>
                    <a:pt x="2147329" y="2437283"/>
                  </a:lnTo>
                  <a:lnTo>
                    <a:pt x="2171995" y="2445782"/>
                  </a:lnTo>
                  <a:lnTo>
                    <a:pt x="2223721" y="2438427"/>
                  </a:lnTo>
                  <a:lnTo>
                    <a:pt x="2247772" y="2429483"/>
                  </a:lnTo>
                  <a:lnTo>
                    <a:pt x="2268250" y="2407676"/>
                  </a:lnTo>
                  <a:lnTo>
                    <a:pt x="2274149" y="2392770"/>
                  </a:lnTo>
                  <a:lnTo>
                    <a:pt x="2283621" y="2355326"/>
                  </a:lnTo>
                  <a:lnTo>
                    <a:pt x="2291490" y="2338272"/>
                  </a:lnTo>
                  <a:lnTo>
                    <a:pt x="2322686" y="2312319"/>
                  </a:lnTo>
                  <a:lnTo>
                    <a:pt x="2326530" y="2307701"/>
                  </a:lnTo>
                  <a:lnTo>
                    <a:pt x="2346798" y="2308817"/>
                  </a:lnTo>
                  <a:lnTo>
                    <a:pt x="2394414" y="2319426"/>
                  </a:lnTo>
                  <a:lnTo>
                    <a:pt x="2483711" y="2321662"/>
                  </a:lnTo>
                  <a:lnTo>
                    <a:pt x="2545230" y="2335624"/>
                  </a:lnTo>
                  <a:lnTo>
                    <a:pt x="2556638" y="2332062"/>
                  </a:lnTo>
                  <a:lnTo>
                    <a:pt x="2568166" y="2304631"/>
                  </a:lnTo>
                  <a:lnTo>
                    <a:pt x="2580658" y="2297476"/>
                  </a:lnTo>
                  <a:lnTo>
                    <a:pt x="2672999" y="2280368"/>
                  </a:lnTo>
                  <a:lnTo>
                    <a:pt x="2924661" y="2295545"/>
                  </a:lnTo>
                  <a:lnTo>
                    <a:pt x="2933412" y="2293871"/>
                  </a:lnTo>
                  <a:lnTo>
                    <a:pt x="2965271" y="2254085"/>
                  </a:lnTo>
                  <a:lnTo>
                    <a:pt x="2969385" y="2243766"/>
                  </a:lnTo>
                  <a:lnTo>
                    <a:pt x="2970739" y="2228574"/>
                  </a:lnTo>
                  <a:lnTo>
                    <a:pt x="2969561" y="2185111"/>
                  </a:lnTo>
                  <a:lnTo>
                    <a:pt x="2966636" y="2176116"/>
                  </a:lnTo>
                  <a:lnTo>
                    <a:pt x="2961147" y="2172295"/>
                  </a:lnTo>
                  <a:lnTo>
                    <a:pt x="2952341" y="2163256"/>
                  </a:lnTo>
                  <a:lnTo>
                    <a:pt x="2944468" y="2152469"/>
                  </a:lnTo>
                  <a:lnTo>
                    <a:pt x="2941096" y="2143423"/>
                  </a:lnTo>
                  <a:lnTo>
                    <a:pt x="2939145" y="2130117"/>
                  </a:lnTo>
                  <a:lnTo>
                    <a:pt x="2956551" y="2123316"/>
                  </a:lnTo>
                  <a:lnTo>
                    <a:pt x="2983215" y="2101687"/>
                  </a:lnTo>
                  <a:lnTo>
                    <a:pt x="2992796" y="2095857"/>
                  </a:lnTo>
                  <a:lnTo>
                    <a:pt x="3008833" y="2089069"/>
                  </a:lnTo>
                  <a:lnTo>
                    <a:pt x="3011553" y="2088561"/>
                  </a:lnTo>
                  <a:lnTo>
                    <a:pt x="3008057" y="2095944"/>
                  </a:lnTo>
                  <a:lnTo>
                    <a:pt x="3004985" y="2113259"/>
                  </a:lnTo>
                  <a:lnTo>
                    <a:pt x="3000958" y="2126056"/>
                  </a:lnTo>
                  <a:lnTo>
                    <a:pt x="2993808" y="2135706"/>
                  </a:lnTo>
                  <a:lnTo>
                    <a:pt x="2990026" y="2146999"/>
                  </a:lnTo>
                  <a:lnTo>
                    <a:pt x="2995765" y="2165023"/>
                  </a:lnTo>
                  <a:lnTo>
                    <a:pt x="3006488" y="2174884"/>
                  </a:lnTo>
                  <a:lnTo>
                    <a:pt x="3018393" y="2173240"/>
                  </a:lnTo>
                  <a:lnTo>
                    <a:pt x="3043007" y="2160764"/>
                  </a:lnTo>
                  <a:lnTo>
                    <a:pt x="3066921" y="2157646"/>
                  </a:lnTo>
                  <a:lnTo>
                    <a:pt x="3129982" y="2172000"/>
                  </a:lnTo>
                  <a:lnTo>
                    <a:pt x="3148574" y="2169207"/>
                  </a:lnTo>
                  <a:lnTo>
                    <a:pt x="3191763" y="2153183"/>
                  </a:lnTo>
                  <a:lnTo>
                    <a:pt x="3209707" y="2156926"/>
                  </a:lnTo>
                  <a:lnTo>
                    <a:pt x="3214687" y="2166352"/>
                  </a:lnTo>
                  <a:lnTo>
                    <a:pt x="3225713" y="2201145"/>
                  </a:lnTo>
                  <a:lnTo>
                    <a:pt x="3231558" y="2214532"/>
                  </a:lnTo>
                  <a:lnTo>
                    <a:pt x="3240266" y="2225264"/>
                  </a:lnTo>
                  <a:lnTo>
                    <a:pt x="3272582" y="2251929"/>
                  </a:lnTo>
                  <a:lnTo>
                    <a:pt x="3287900" y="2259702"/>
                  </a:lnTo>
                  <a:lnTo>
                    <a:pt x="3310432" y="2260532"/>
                  </a:lnTo>
                  <a:lnTo>
                    <a:pt x="3333583" y="2256232"/>
                  </a:lnTo>
                  <a:lnTo>
                    <a:pt x="3350760" y="2248801"/>
                  </a:lnTo>
                  <a:lnTo>
                    <a:pt x="3361302" y="2239552"/>
                  </a:lnTo>
                  <a:lnTo>
                    <a:pt x="3399982" y="2205586"/>
                  </a:lnTo>
                  <a:lnTo>
                    <a:pt x="3420905" y="2195280"/>
                  </a:lnTo>
                  <a:lnTo>
                    <a:pt x="3460031" y="2186217"/>
                  </a:lnTo>
                  <a:lnTo>
                    <a:pt x="3499069" y="2186551"/>
                  </a:lnTo>
                  <a:lnTo>
                    <a:pt x="3560393" y="2202927"/>
                  </a:lnTo>
                  <a:lnTo>
                    <a:pt x="3579199" y="2200630"/>
                  </a:lnTo>
                  <a:lnTo>
                    <a:pt x="3567668" y="2228949"/>
                  </a:lnTo>
                  <a:lnTo>
                    <a:pt x="3584721" y="2250247"/>
                  </a:lnTo>
                  <a:lnTo>
                    <a:pt x="3613013" y="2269277"/>
                  </a:lnTo>
                  <a:lnTo>
                    <a:pt x="3634620" y="2290516"/>
                  </a:lnTo>
                  <a:lnTo>
                    <a:pt x="3604604" y="2305184"/>
                  </a:lnTo>
                  <a:lnTo>
                    <a:pt x="3590960" y="2342778"/>
                  </a:lnTo>
                  <a:lnTo>
                    <a:pt x="3596454" y="2382940"/>
                  </a:lnTo>
                  <a:lnTo>
                    <a:pt x="3623412" y="2405064"/>
                  </a:lnTo>
                  <a:lnTo>
                    <a:pt x="3640296" y="2408118"/>
                  </a:lnTo>
                  <a:lnTo>
                    <a:pt x="3650596" y="2411883"/>
                  </a:lnTo>
                  <a:lnTo>
                    <a:pt x="3659852" y="2419424"/>
                  </a:lnTo>
                  <a:lnTo>
                    <a:pt x="3709682" y="2475149"/>
                  </a:lnTo>
                  <a:lnTo>
                    <a:pt x="3763289" y="2516200"/>
                  </a:lnTo>
                  <a:lnTo>
                    <a:pt x="3775305" y="2521174"/>
                  </a:lnTo>
                  <a:lnTo>
                    <a:pt x="3784637" y="2517989"/>
                  </a:lnTo>
                  <a:lnTo>
                    <a:pt x="3793749" y="2513071"/>
                  </a:lnTo>
                  <a:lnTo>
                    <a:pt x="3805223" y="2512791"/>
                  </a:lnTo>
                  <a:lnTo>
                    <a:pt x="3815761" y="2518516"/>
                  </a:lnTo>
                  <a:lnTo>
                    <a:pt x="3821866" y="2525013"/>
                  </a:lnTo>
                  <a:lnTo>
                    <a:pt x="3828665" y="2529243"/>
                  </a:lnTo>
                  <a:lnTo>
                    <a:pt x="3840483" y="2528749"/>
                  </a:lnTo>
                  <a:lnTo>
                    <a:pt x="3848123" y="2522144"/>
                  </a:lnTo>
                  <a:lnTo>
                    <a:pt x="3879621" y="2484959"/>
                  </a:lnTo>
                  <a:lnTo>
                    <a:pt x="3879331" y="2471429"/>
                  </a:lnTo>
                  <a:lnTo>
                    <a:pt x="3876531" y="2461543"/>
                  </a:lnTo>
                  <a:lnTo>
                    <a:pt x="3873045" y="2453211"/>
                  </a:lnTo>
                  <a:lnTo>
                    <a:pt x="3870582" y="2444293"/>
                  </a:lnTo>
                  <a:lnTo>
                    <a:pt x="3869714" y="2434210"/>
                  </a:lnTo>
                  <a:lnTo>
                    <a:pt x="3869826" y="2405887"/>
                  </a:lnTo>
                  <a:lnTo>
                    <a:pt x="3872565" y="2401654"/>
                  </a:lnTo>
                  <a:lnTo>
                    <a:pt x="3883103" y="2375351"/>
                  </a:lnTo>
                  <a:lnTo>
                    <a:pt x="3884359" y="2373004"/>
                  </a:lnTo>
                  <a:lnTo>
                    <a:pt x="3881974" y="2373919"/>
                  </a:lnTo>
                  <a:lnTo>
                    <a:pt x="3881208" y="2337027"/>
                  </a:lnTo>
                  <a:lnTo>
                    <a:pt x="3884151" y="2338129"/>
                  </a:lnTo>
                  <a:lnTo>
                    <a:pt x="3901918" y="2314921"/>
                  </a:lnTo>
                  <a:lnTo>
                    <a:pt x="3902614" y="2310426"/>
                  </a:lnTo>
                  <a:lnTo>
                    <a:pt x="3915757" y="2278247"/>
                  </a:lnTo>
                  <a:lnTo>
                    <a:pt x="3918487" y="2274727"/>
                  </a:lnTo>
                  <a:lnTo>
                    <a:pt x="3920932" y="2255071"/>
                  </a:lnTo>
                  <a:lnTo>
                    <a:pt x="3921678" y="2235329"/>
                  </a:lnTo>
                  <a:lnTo>
                    <a:pt x="3918691" y="2214476"/>
                  </a:lnTo>
                  <a:lnTo>
                    <a:pt x="3910058" y="2190831"/>
                  </a:lnTo>
                  <a:lnTo>
                    <a:pt x="3888808" y="2154038"/>
                  </a:lnTo>
                  <a:lnTo>
                    <a:pt x="3875411" y="2137642"/>
                  </a:lnTo>
                  <a:lnTo>
                    <a:pt x="3861882" y="2127334"/>
                  </a:lnTo>
                  <a:lnTo>
                    <a:pt x="3844932" y="2124534"/>
                  </a:lnTo>
                  <a:lnTo>
                    <a:pt x="3817172" y="2136637"/>
                  </a:lnTo>
                  <a:lnTo>
                    <a:pt x="3800760" y="2139377"/>
                  </a:lnTo>
                  <a:lnTo>
                    <a:pt x="3739865" y="2127674"/>
                  </a:lnTo>
                  <a:lnTo>
                    <a:pt x="3722103" y="2109380"/>
                  </a:lnTo>
                  <a:lnTo>
                    <a:pt x="3742625" y="2077983"/>
                  </a:lnTo>
                  <a:lnTo>
                    <a:pt x="3742852" y="2077817"/>
                  </a:lnTo>
                  <a:lnTo>
                    <a:pt x="3742852" y="2077736"/>
                  </a:lnTo>
                  <a:lnTo>
                    <a:pt x="3749921" y="2066261"/>
                  </a:lnTo>
                  <a:lnTo>
                    <a:pt x="3751900" y="2055516"/>
                  </a:lnTo>
                  <a:lnTo>
                    <a:pt x="3752294" y="2045096"/>
                  </a:lnTo>
                  <a:lnTo>
                    <a:pt x="3754496" y="2034774"/>
                  </a:lnTo>
                  <a:lnTo>
                    <a:pt x="3760550" y="2022033"/>
                  </a:lnTo>
                  <a:lnTo>
                    <a:pt x="3831527" y="1909015"/>
                  </a:lnTo>
                  <a:lnTo>
                    <a:pt x="3826474" y="1903869"/>
                  </a:lnTo>
                  <a:lnTo>
                    <a:pt x="3803072" y="1868464"/>
                  </a:lnTo>
                  <a:lnTo>
                    <a:pt x="3766546" y="1782231"/>
                  </a:lnTo>
                  <a:lnTo>
                    <a:pt x="3748287" y="1764071"/>
                  </a:lnTo>
                  <a:lnTo>
                    <a:pt x="3739531" y="1759271"/>
                  </a:lnTo>
                  <a:lnTo>
                    <a:pt x="3717709" y="1736419"/>
                  </a:lnTo>
                  <a:lnTo>
                    <a:pt x="3691692" y="1720551"/>
                  </a:lnTo>
                  <a:lnTo>
                    <a:pt x="3682994" y="1707595"/>
                  </a:lnTo>
                  <a:lnTo>
                    <a:pt x="3677251" y="1690544"/>
                  </a:lnTo>
                  <a:lnTo>
                    <a:pt x="3676880" y="1688203"/>
                  </a:lnTo>
                  <a:lnTo>
                    <a:pt x="3674114" y="1670692"/>
                  </a:lnTo>
                  <a:lnTo>
                    <a:pt x="3658043" y="1634288"/>
                  </a:lnTo>
                  <a:lnTo>
                    <a:pt x="3582085" y="1553420"/>
                  </a:lnTo>
                  <a:lnTo>
                    <a:pt x="3572098" y="1537298"/>
                  </a:lnTo>
                  <a:lnTo>
                    <a:pt x="3562591" y="1517648"/>
                  </a:lnTo>
                  <a:lnTo>
                    <a:pt x="3557257" y="1496174"/>
                  </a:lnTo>
                  <a:lnTo>
                    <a:pt x="3559559" y="1474264"/>
                  </a:lnTo>
                  <a:lnTo>
                    <a:pt x="3566268" y="1462634"/>
                  </a:lnTo>
                  <a:lnTo>
                    <a:pt x="3573242" y="1460293"/>
                  </a:lnTo>
                  <a:lnTo>
                    <a:pt x="3580307" y="1460681"/>
                  </a:lnTo>
                  <a:lnTo>
                    <a:pt x="3586949" y="1457703"/>
                  </a:lnTo>
                  <a:lnTo>
                    <a:pt x="3602605" y="1433488"/>
                  </a:lnTo>
                  <a:lnTo>
                    <a:pt x="3607018" y="1428141"/>
                  </a:lnTo>
                  <a:lnTo>
                    <a:pt x="3650394" y="1398106"/>
                  </a:lnTo>
                  <a:lnTo>
                    <a:pt x="3664625" y="1381898"/>
                  </a:lnTo>
                  <a:lnTo>
                    <a:pt x="3684659" y="1350680"/>
                  </a:lnTo>
                  <a:lnTo>
                    <a:pt x="3694585" y="1339898"/>
                  </a:lnTo>
                  <a:lnTo>
                    <a:pt x="3710994" y="1331219"/>
                  </a:lnTo>
                  <a:lnTo>
                    <a:pt x="3771094" y="1319829"/>
                  </a:lnTo>
                  <a:lnTo>
                    <a:pt x="3769658" y="1315957"/>
                  </a:lnTo>
                  <a:lnTo>
                    <a:pt x="3786525" y="1302427"/>
                  </a:lnTo>
                  <a:lnTo>
                    <a:pt x="3821552" y="1283062"/>
                  </a:lnTo>
                  <a:lnTo>
                    <a:pt x="3862014" y="1244413"/>
                  </a:lnTo>
                  <a:lnTo>
                    <a:pt x="3879518" y="1232009"/>
                  </a:lnTo>
                  <a:lnTo>
                    <a:pt x="3991850" y="1187667"/>
                  </a:lnTo>
                  <a:lnTo>
                    <a:pt x="4140927" y="1161821"/>
                  </a:lnTo>
                  <a:lnTo>
                    <a:pt x="4177266" y="1141465"/>
                  </a:lnTo>
                  <a:lnTo>
                    <a:pt x="4282904" y="1048836"/>
                  </a:lnTo>
                  <a:lnTo>
                    <a:pt x="4297946" y="1023488"/>
                  </a:lnTo>
                  <a:lnTo>
                    <a:pt x="4304044" y="988987"/>
                  </a:lnTo>
                  <a:lnTo>
                    <a:pt x="4306153" y="980579"/>
                  </a:lnTo>
                  <a:lnTo>
                    <a:pt x="4311050" y="972168"/>
                  </a:lnTo>
                  <a:lnTo>
                    <a:pt x="4315831" y="960991"/>
                  </a:lnTo>
                  <a:lnTo>
                    <a:pt x="4318039" y="944054"/>
                  </a:lnTo>
                  <a:lnTo>
                    <a:pt x="4315971" y="898136"/>
                  </a:lnTo>
                  <a:lnTo>
                    <a:pt x="4317957" y="883004"/>
                  </a:lnTo>
                  <a:lnTo>
                    <a:pt x="4323061" y="868086"/>
                  </a:lnTo>
                  <a:lnTo>
                    <a:pt x="4337492" y="837266"/>
                  </a:lnTo>
                  <a:lnTo>
                    <a:pt x="4340474" y="821419"/>
                  </a:lnTo>
                  <a:lnTo>
                    <a:pt x="4338113" y="807144"/>
                  </a:lnTo>
                  <a:lnTo>
                    <a:pt x="4328072" y="791484"/>
                  </a:lnTo>
                  <a:lnTo>
                    <a:pt x="4323690" y="762163"/>
                  </a:lnTo>
                  <a:lnTo>
                    <a:pt x="4320454" y="754861"/>
                  </a:lnTo>
                  <a:lnTo>
                    <a:pt x="4319778" y="748975"/>
                  </a:lnTo>
                  <a:lnTo>
                    <a:pt x="4325657" y="737665"/>
                  </a:lnTo>
                  <a:lnTo>
                    <a:pt x="4335319" y="728663"/>
                  </a:lnTo>
                  <a:lnTo>
                    <a:pt x="4370433" y="715364"/>
                  </a:lnTo>
                  <a:lnTo>
                    <a:pt x="4406445" y="710416"/>
                  </a:lnTo>
                  <a:lnTo>
                    <a:pt x="4518074" y="741328"/>
                  </a:lnTo>
                  <a:lnTo>
                    <a:pt x="4536911" y="751422"/>
                  </a:lnTo>
                  <a:lnTo>
                    <a:pt x="4554430" y="764377"/>
                  </a:lnTo>
                  <a:lnTo>
                    <a:pt x="4571007" y="789682"/>
                  </a:lnTo>
                  <a:lnTo>
                    <a:pt x="4615230" y="809432"/>
                  </a:lnTo>
                  <a:lnTo>
                    <a:pt x="4617580" y="811901"/>
                  </a:lnTo>
                  <a:lnTo>
                    <a:pt x="4626932" y="768452"/>
                  </a:lnTo>
                  <a:lnTo>
                    <a:pt x="4635959" y="749878"/>
                  </a:lnTo>
                  <a:lnTo>
                    <a:pt x="4639634" y="750702"/>
                  </a:lnTo>
                  <a:lnTo>
                    <a:pt x="4661972" y="746966"/>
                  </a:lnTo>
                  <a:lnTo>
                    <a:pt x="4670516" y="743222"/>
                  </a:lnTo>
                  <a:lnTo>
                    <a:pt x="4679363" y="734308"/>
                  </a:lnTo>
                  <a:lnTo>
                    <a:pt x="4684434" y="726587"/>
                  </a:lnTo>
                  <a:lnTo>
                    <a:pt x="4702652" y="686403"/>
                  </a:lnTo>
                  <a:lnTo>
                    <a:pt x="4709190" y="665019"/>
                  </a:lnTo>
                  <a:lnTo>
                    <a:pt x="4712379" y="641552"/>
                  </a:lnTo>
                  <a:lnTo>
                    <a:pt x="4712989" y="614236"/>
                  </a:lnTo>
                  <a:lnTo>
                    <a:pt x="4707006" y="561758"/>
                  </a:lnTo>
                  <a:lnTo>
                    <a:pt x="4709661" y="542333"/>
                  </a:lnTo>
                  <a:lnTo>
                    <a:pt x="4723887" y="528542"/>
                  </a:lnTo>
                  <a:lnTo>
                    <a:pt x="4710425" y="522156"/>
                  </a:lnTo>
                  <a:lnTo>
                    <a:pt x="4705070" y="517232"/>
                  </a:lnTo>
                  <a:lnTo>
                    <a:pt x="4693512" y="494697"/>
                  </a:lnTo>
                  <a:lnTo>
                    <a:pt x="4687979" y="496746"/>
                  </a:lnTo>
                  <a:lnTo>
                    <a:pt x="4690328" y="481274"/>
                  </a:lnTo>
                  <a:lnTo>
                    <a:pt x="4721943" y="413353"/>
                  </a:lnTo>
                  <a:lnTo>
                    <a:pt x="4765115" y="424666"/>
                  </a:lnTo>
                  <a:lnTo>
                    <a:pt x="4785579" y="435703"/>
                  </a:lnTo>
                  <a:lnTo>
                    <a:pt x="4805193" y="450860"/>
                  </a:lnTo>
                  <a:lnTo>
                    <a:pt x="4828837" y="470262"/>
                  </a:lnTo>
                  <a:lnTo>
                    <a:pt x="4901339" y="509515"/>
                  </a:lnTo>
                  <a:lnTo>
                    <a:pt x="4910854" y="519689"/>
                  </a:lnTo>
                  <a:lnTo>
                    <a:pt x="4928954" y="547013"/>
                  </a:lnTo>
                  <a:lnTo>
                    <a:pt x="4935952" y="560307"/>
                  </a:lnTo>
                  <a:lnTo>
                    <a:pt x="4941435" y="565388"/>
                  </a:lnTo>
                  <a:lnTo>
                    <a:pt x="4948898" y="568343"/>
                  </a:lnTo>
                  <a:lnTo>
                    <a:pt x="4955377" y="572825"/>
                  </a:lnTo>
                  <a:lnTo>
                    <a:pt x="4958242" y="582712"/>
                  </a:lnTo>
                  <a:lnTo>
                    <a:pt x="4956337" y="592902"/>
                  </a:lnTo>
                  <a:lnTo>
                    <a:pt x="4951465" y="594454"/>
                  </a:lnTo>
                  <a:lnTo>
                    <a:pt x="4946239" y="593495"/>
                  </a:lnTo>
                  <a:lnTo>
                    <a:pt x="4943040" y="595875"/>
                  </a:lnTo>
                  <a:lnTo>
                    <a:pt x="4935959" y="611148"/>
                  </a:lnTo>
                  <a:lnTo>
                    <a:pt x="4929871" y="613471"/>
                  </a:lnTo>
                  <a:lnTo>
                    <a:pt x="4927913" y="618196"/>
                  </a:lnTo>
                  <a:lnTo>
                    <a:pt x="4933107" y="640334"/>
                  </a:lnTo>
                  <a:lnTo>
                    <a:pt x="4937852" y="649200"/>
                  </a:lnTo>
                  <a:lnTo>
                    <a:pt x="4956615" y="672226"/>
                  </a:lnTo>
                  <a:lnTo>
                    <a:pt x="4965691" y="680208"/>
                  </a:lnTo>
                  <a:lnTo>
                    <a:pt x="5002403" y="695242"/>
                  </a:lnTo>
                  <a:lnTo>
                    <a:pt x="5154995" y="710784"/>
                  </a:lnTo>
                  <a:lnTo>
                    <a:pt x="5262209" y="747307"/>
                  </a:lnTo>
                  <a:lnTo>
                    <a:pt x="5272537" y="745997"/>
                  </a:lnTo>
                  <a:lnTo>
                    <a:pt x="5280947" y="742526"/>
                  </a:lnTo>
                  <a:lnTo>
                    <a:pt x="5302402" y="724807"/>
                  </a:lnTo>
                  <a:lnTo>
                    <a:pt x="5357996" y="699898"/>
                  </a:lnTo>
                  <a:lnTo>
                    <a:pt x="5374756" y="682139"/>
                  </a:lnTo>
                  <a:lnTo>
                    <a:pt x="5397944" y="617645"/>
                  </a:lnTo>
                  <a:lnTo>
                    <a:pt x="5413444" y="606583"/>
                  </a:lnTo>
                  <a:lnTo>
                    <a:pt x="5439660" y="636620"/>
                  </a:lnTo>
                  <a:lnTo>
                    <a:pt x="5482884" y="658486"/>
                  </a:lnTo>
                  <a:lnTo>
                    <a:pt x="5495598" y="661398"/>
                  </a:lnTo>
                  <a:lnTo>
                    <a:pt x="5511651" y="657536"/>
                  </a:lnTo>
                  <a:lnTo>
                    <a:pt x="5543620" y="641480"/>
                  </a:lnTo>
                  <a:lnTo>
                    <a:pt x="5560149" y="639866"/>
                  </a:lnTo>
                  <a:lnTo>
                    <a:pt x="5567136" y="645844"/>
                  </a:lnTo>
                  <a:lnTo>
                    <a:pt x="5568641" y="656198"/>
                  </a:lnTo>
                  <a:lnTo>
                    <a:pt x="5568931" y="667038"/>
                  </a:lnTo>
                  <a:lnTo>
                    <a:pt x="5572490" y="673828"/>
                  </a:lnTo>
                  <a:lnTo>
                    <a:pt x="5580840" y="674615"/>
                  </a:lnTo>
                  <a:lnTo>
                    <a:pt x="5597189" y="668585"/>
                  </a:lnTo>
                  <a:lnTo>
                    <a:pt x="5604216" y="670018"/>
                  </a:lnTo>
                  <a:lnTo>
                    <a:pt x="5616035" y="685161"/>
                  </a:lnTo>
                  <a:lnTo>
                    <a:pt x="5622633" y="700341"/>
                  </a:lnTo>
                  <a:lnTo>
                    <a:pt x="5631264" y="710827"/>
                  </a:lnTo>
                  <a:lnTo>
                    <a:pt x="5648962" y="711694"/>
                  </a:lnTo>
                  <a:lnTo>
                    <a:pt x="5665360" y="694657"/>
                  </a:lnTo>
                  <a:lnTo>
                    <a:pt x="5670146" y="689684"/>
                  </a:lnTo>
                  <a:lnTo>
                    <a:pt x="5674839" y="647326"/>
                  </a:lnTo>
                  <a:lnTo>
                    <a:pt x="5673397" y="597639"/>
                  </a:lnTo>
                  <a:lnTo>
                    <a:pt x="5676498" y="553672"/>
                  </a:lnTo>
                  <a:lnTo>
                    <a:pt x="5696207" y="520289"/>
                  </a:lnTo>
                  <a:lnTo>
                    <a:pt x="5751727" y="469521"/>
                  </a:lnTo>
                  <a:lnTo>
                    <a:pt x="5756571" y="438329"/>
                  </a:lnTo>
                  <a:lnTo>
                    <a:pt x="5766957" y="419056"/>
                  </a:lnTo>
                  <a:lnTo>
                    <a:pt x="5770901" y="399233"/>
                  </a:lnTo>
                  <a:lnTo>
                    <a:pt x="5776917" y="383652"/>
                  </a:lnTo>
                  <a:lnTo>
                    <a:pt x="5792965" y="377129"/>
                  </a:lnTo>
                  <a:lnTo>
                    <a:pt x="5849034" y="383764"/>
                  </a:lnTo>
                  <a:lnTo>
                    <a:pt x="5904873" y="405412"/>
                  </a:lnTo>
                  <a:lnTo>
                    <a:pt x="5926539" y="402947"/>
                  </a:lnTo>
                  <a:lnTo>
                    <a:pt x="5938231" y="374213"/>
                  </a:lnTo>
                  <a:lnTo>
                    <a:pt x="5935845" y="371322"/>
                  </a:lnTo>
                  <a:lnTo>
                    <a:pt x="5930863" y="360915"/>
                  </a:lnTo>
                  <a:lnTo>
                    <a:pt x="5925944" y="348162"/>
                  </a:lnTo>
                  <a:lnTo>
                    <a:pt x="5923626" y="337955"/>
                  </a:lnTo>
                  <a:lnTo>
                    <a:pt x="5925158" y="326575"/>
                  </a:lnTo>
                  <a:lnTo>
                    <a:pt x="5932471" y="305917"/>
                  </a:lnTo>
                  <a:lnTo>
                    <a:pt x="5952973" y="203615"/>
                  </a:lnTo>
                  <a:lnTo>
                    <a:pt x="5952122" y="158670"/>
                  </a:lnTo>
                  <a:lnTo>
                    <a:pt x="5946644" y="109026"/>
                  </a:lnTo>
                  <a:lnTo>
                    <a:pt x="5946096" y="62728"/>
                  </a:lnTo>
                  <a:lnTo>
                    <a:pt x="5959917" y="28143"/>
                  </a:lnTo>
                  <a:lnTo>
                    <a:pt x="5958735" y="19345"/>
                  </a:lnTo>
                  <a:lnTo>
                    <a:pt x="5958572" y="11780"/>
                  </a:lnTo>
                  <a:lnTo>
                    <a:pt x="5960108" y="6287"/>
                  </a:lnTo>
                  <a:lnTo>
                    <a:pt x="5963467" y="3523"/>
                  </a:lnTo>
                  <a:lnTo>
                    <a:pt x="5986767" y="0"/>
                  </a:lnTo>
                  <a:lnTo>
                    <a:pt x="6046522" y="19109"/>
                  </a:lnTo>
                  <a:lnTo>
                    <a:pt x="6129692" y="24011"/>
                  </a:lnTo>
                  <a:lnTo>
                    <a:pt x="6138063" y="46760"/>
                  </a:lnTo>
                  <a:lnTo>
                    <a:pt x="6143110" y="68749"/>
                  </a:lnTo>
                  <a:lnTo>
                    <a:pt x="6143194" y="90855"/>
                  </a:lnTo>
                  <a:lnTo>
                    <a:pt x="6136682" y="114201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8" name="Grafik 3">
              <a:extLst>
                <a:ext uri="{FF2B5EF4-FFF2-40B4-BE49-F238E27FC236}">
                  <a16:creationId xmlns:a16="http://schemas.microsoft.com/office/drawing/2014/main" id="{D7A5AA05-9932-63BC-70F2-8B27228C2855}"/>
                </a:ext>
              </a:extLst>
            </p:cNvPr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6026" y="1888750"/>
              <a:ext cx="355936" cy="222236"/>
            </a:xfrm>
            <a:prstGeom prst="rect">
              <a:avLst/>
            </a:prstGeom>
            <a:ln w="6350" cap="flat" cmpd="sng" algn="ctr">
              <a:solidFill>
                <a:srgbClr val="808080">
                  <a:alpha val="2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013F8C5-85A1-16C6-C00C-12A443EBDEC9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4804359" y="2318546"/>
            <a:ext cx="1067152" cy="703737"/>
            <a:chOff x="3682286" y="3388043"/>
            <a:chExt cx="2185238" cy="1352327"/>
          </a:xfrm>
        </p:grpSpPr>
        <p:pic>
          <p:nvPicPr>
            <p:cNvPr id="50" name="Picture 2" descr="Map of switzerland icon Royalty Free Vector Image">
              <a:extLst>
                <a:ext uri="{FF2B5EF4-FFF2-40B4-BE49-F238E27FC236}">
                  <a16:creationId xmlns:a16="http://schemas.microsoft.com/office/drawing/2014/main" id="{71174686-5698-202F-BDD5-0E9F68487F2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3"/>
              </p:custDataLst>
            </p:nvPr>
          </p:nvPicPr>
          <p:blipFill rotWithShape="1">
            <a:blip r:embed="rId51" cstate="print">
              <a:duotone>
                <a:srgbClr val="2ABA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699"/>
            <a:stretch/>
          </p:blipFill>
          <p:spPr bwMode="auto">
            <a:xfrm>
              <a:off x="3682286" y="3388043"/>
              <a:ext cx="2185238" cy="13523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Grafik 3">
              <a:extLst>
                <a:ext uri="{FF2B5EF4-FFF2-40B4-BE49-F238E27FC236}">
                  <a16:creationId xmlns:a16="http://schemas.microsoft.com/office/drawing/2014/main" id="{B85264F9-4B11-0515-7801-EAD5B781513F}"/>
                </a:ext>
              </a:extLst>
            </p:cNvPr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481" y="3958875"/>
              <a:ext cx="371937" cy="210664"/>
            </a:xfrm>
            <a:prstGeom prst="rect">
              <a:avLst/>
            </a:prstGeom>
            <a:ln w="6350" cap="flat" cmpd="sng" algn="ctr">
              <a:solidFill>
                <a:srgbClr val="808080">
                  <a:alpha val="2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A20516CF-CB94-487E-4D99-74BDF681DD6F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2571938" y="3057723"/>
            <a:ext cx="748923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5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Germany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11D33E4-A4AC-A323-EFDA-13A239697280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3727675" y="3057723"/>
            <a:ext cx="607859" cy="2539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5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Austria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F62B1AD-DD07-CA4A-11AF-4C88BE1A9679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4785569" y="3057723"/>
            <a:ext cx="891591" cy="2539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5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Switzerland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CC8B66B-F7E3-C1F4-D8F1-14C28A667703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2100014" y="3589115"/>
            <a:ext cx="244169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Highlights</a:t>
            </a:r>
            <a:endParaRPr lang="en-US" sz="2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4C5280D-8053-E736-8516-F326F64165A7}"/>
              </a:ext>
            </a:extLst>
          </p:cNvPr>
          <p:cNvCxnSpPr>
            <a:cxnSpLocks/>
          </p:cNvCxnSpPr>
          <p:nvPr>
            <p:custDataLst>
              <p:tags r:id="rId22"/>
            </p:custDataLst>
          </p:nvPr>
        </p:nvCxnSpPr>
        <p:spPr>
          <a:xfrm>
            <a:off x="2128046" y="3989225"/>
            <a:ext cx="2345194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FF727C2-53B8-020A-64CC-F7CDC4880B9E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860356" y="3589115"/>
            <a:ext cx="280237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Why will this team win</a:t>
            </a:r>
            <a:endParaRPr lang="en-US" sz="2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1DD8A1D-81FC-834A-692C-ED1BA2F37600}"/>
              </a:ext>
            </a:extLst>
          </p:cNvPr>
          <p:cNvCxnSpPr>
            <a:cxnSpLocks/>
          </p:cNvCxnSpPr>
          <p:nvPr>
            <p:custDataLst>
              <p:tags r:id="rId24"/>
            </p:custDataLst>
          </p:nvPr>
        </p:nvCxnSpPr>
        <p:spPr>
          <a:xfrm>
            <a:off x="8068720" y="3989225"/>
            <a:ext cx="2345194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" name="Graphic 26" descr="Programmer female outline">
            <a:extLst>
              <a:ext uri="{FF2B5EF4-FFF2-40B4-BE49-F238E27FC236}">
                <a16:creationId xmlns:a16="http://schemas.microsoft.com/office/drawing/2014/main" id="{C2E99F38-98A5-B911-117F-C31BEC516594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6713102" y="4038652"/>
            <a:ext cx="698811" cy="698811"/>
          </a:xfrm>
          <a:prstGeom prst="rect">
            <a:avLst/>
          </a:prstGeom>
        </p:spPr>
      </p:pic>
      <p:pic>
        <p:nvPicPr>
          <p:cNvPr id="53" name="Graphic 52" descr="Target outline">
            <a:extLst>
              <a:ext uri="{FF2B5EF4-FFF2-40B4-BE49-F238E27FC236}">
                <a16:creationId xmlns:a16="http://schemas.microsoft.com/office/drawing/2014/main" id="{573E9977-B02B-AB31-94CB-4B2664AAB669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6577227" y="4849700"/>
            <a:ext cx="914400" cy="914400"/>
          </a:xfrm>
          <a:prstGeom prst="rect">
            <a:avLst/>
          </a:prstGeom>
        </p:spPr>
      </p:pic>
      <p:pic>
        <p:nvPicPr>
          <p:cNvPr id="3074" name="Picture 2" descr="Leader - Free networking icons">
            <a:extLst>
              <a:ext uri="{FF2B5EF4-FFF2-40B4-BE49-F238E27FC236}">
                <a16:creationId xmlns:a16="http://schemas.microsoft.com/office/drawing/2014/main" id="{C1A05A77-D4EB-178B-D972-CD0A620EA238}"/>
              </a:ext>
            </a:extLst>
          </p:cNvPr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5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989" y="5728058"/>
            <a:ext cx="690159" cy="69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D593331-62D3-221D-34BD-AE732D7E24F2}"/>
              </a:ext>
            </a:extLst>
          </p:cNvPr>
          <p:cNvCxnSpPr>
            <a:cxnSpLocks/>
          </p:cNvCxnSpPr>
          <p:nvPr>
            <p:custDataLst>
              <p:tags r:id="rId28"/>
            </p:custDataLst>
          </p:nvPr>
        </p:nvCxnSpPr>
        <p:spPr>
          <a:xfrm>
            <a:off x="6101351" y="975360"/>
            <a:ext cx="0" cy="521643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D61E363-3D6D-4583-C1A9-BD3E519215CC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480664" y="4326583"/>
            <a:ext cx="3880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>
                <a:solidFill>
                  <a:srgbClr val="000000"/>
                </a:solidFill>
                <a:effectLst/>
                <a:latin typeface="+mj-lt"/>
              </a:rPr>
              <a:t>3 founders with &gt; 20 years of experience in tech-driven products</a:t>
            </a:r>
            <a:endParaRPr lang="en-US" sz="140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ED43C8-6BE1-C3CC-1063-2A0FC63F01EC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7480664" y="5119063"/>
            <a:ext cx="3880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>
                <a:solidFill>
                  <a:srgbClr val="000000"/>
                </a:solidFill>
                <a:effectLst/>
                <a:latin typeface="+mj-lt"/>
              </a:rPr>
              <a:t>Mission driven and results oriented</a:t>
            </a:r>
            <a:endParaRPr lang="en-US" sz="140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ED5280-2690-4FE3-1B47-0B7FA1927C6F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7480664" y="5911543"/>
            <a:ext cx="3880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>
                <a:solidFill>
                  <a:srgbClr val="000000"/>
                </a:solidFill>
                <a:effectLst/>
                <a:latin typeface="+mj-lt"/>
              </a:rPr>
              <a:t>Diverse and complementary </a:t>
            </a:r>
            <a:r>
              <a:rPr lang="en-US" sz="1400">
                <a:solidFill>
                  <a:srgbClr val="000000"/>
                </a:solidFill>
                <a:latin typeface="+mj-lt"/>
              </a:rPr>
              <a:t>l</a:t>
            </a:r>
            <a:r>
              <a:rPr lang="en-US" sz="1400" b="0" i="0">
                <a:solidFill>
                  <a:srgbClr val="000000"/>
                </a:solidFill>
                <a:effectLst/>
                <a:latin typeface="+mj-lt"/>
              </a:rPr>
              <a:t>eadership</a:t>
            </a:r>
            <a:endParaRPr lang="en-US" sz="1400">
              <a:latin typeface="+mj-lt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9B1E18-CD4B-23C2-06BA-D1B47394B203}"/>
              </a:ext>
            </a:extLst>
          </p:cNvPr>
          <p:cNvSpPr txBox="1">
            <a:spLocks/>
          </p:cNvSpPr>
          <p:nvPr>
            <p:custDataLst>
              <p:tags r:id="rId32"/>
            </p:custDataLst>
          </p:nvPr>
        </p:nvSpPr>
        <p:spPr>
          <a:xfrm>
            <a:off x="530451" y="583343"/>
            <a:ext cx="9876292" cy="29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strong team with diverse leadership and strong technical expertise with proven product market fit</a:t>
            </a:r>
          </a:p>
        </p:txBody>
      </p:sp>
    </p:spTree>
    <p:extLst>
      <p:ext uri="{BB962C8B-B14F-4D97-AF65-F5344CB8AC3E}">
        <p14:creationId xmlns:p14="http://schemas.microsoft.com/office/powerpoint/2010/main" val="1337465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hink-cell data - do not delete" hidden="1">
            <a:extLst>
              <a:ext uri="{FF2B5EF4-FFF2-40B4-BE49-F238E27FC236}">
                <a16:creationId xmlns:a16="http://schemas.microsoft.com/office/drawing/2014/main" id="{05C71C69-B851-EADF-29ED-50C77ADBA43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259929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8" imgW="425" imgH="424" progId="TCLayout.ActiveDocument.1">
                  <p:embed/>
                </p:oleObj>
              </mc:Choice>
              <mc:Fallback>
                <p:oleObj name="think-cell Slide" r:id="rId38" imgW="425" imgH="424" progId="TCLayout.ActiveDocument.1">
                  <p:embed/>
                  <p:pic>
                    <p:nvPicPr>
                      <p:cNvPr id="3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5C71C69-B851-EADF-29ED-50C77ADBA4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6B550B-6C8F-6D7D-919F-AD65C413B777}"/>
              </a:ext>
            </a:extLst>
          </p:cNvPr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530451" y="156617"/>
            <a:ext cx="4032839" cy="461690"/>
          </a:xfrm>
        </p:spPr>
        <p:txBody>
          <a:bodyPr>
            <a:normAutofit lnSpcReduction="10000"/>
          </a:bodyPr>
          <a:lstStyle/>
          <a:p>
            <a:r>
              <a:rPr lang="en-IN" b="1"/>
              <a:t>Company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05642-28A0-6196-9B47-62A1CDB84386}"/>
              </a:ext>
            </a:extLst>
          </p:cNvPr>
          <p:cNvSpPr>
            <a:spLocks noGrp="1"/>
          </p:cNvSpPr>
          <p:nvPr>
            <p:ph sz="quarter" idx="14"/>
            <p:custDataLst>
              <p:tags r:id="rId3"/>
            </p:custDataLst>
          </p:nvPr>
        </p:nvSpPr>
        <p:spPr>
          <a:xfrm>
            <a:off x="530451" y="583336"/>
            <a:ext cx="9649869" cy="296228"/>
          </a:xfrm>
        </p:spPr>
        <p:txBody>
          <a:bodyPr/>
          <a:lstStyle/>
          <a:p>
            <a:r>
              <a:rPr lang="en-IN"/>
              <a:t>IO Dynamics is functioning in a highly profitable and growing market, with a very sticky and hard to switch product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058EDA2-8B80-0F13-93C3-F886C03D918A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09600" y="1402080"/>
            <a:ext cx="5394960" cy="2532380"/>
            <a:chOff x="609600" y="1209040"/>
            <a:chExt cx="5486400" cy="253238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B513FBE-D26E-58EB-E278-25425F8DB698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626184" y="1209040"/>
              <a:ext cx="5469816" cy="253237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D8A8AD6-3107-6CCA-430C-8F6D2680E84B}"/>
                </a:ext>
              </a:extLst>
            </p:cNvPr>
            <p:cNvGrpSpPr/>
            <p:nvPr/>
          </p:nvGrpSpPr>
          <p:grpSpPr>
            <a:xfrm>
              <a:off x="609600" y="1310146"/>
              <a:ext cx="5105345" cy="2431274"/>
              <a:chOff x="586400" y="903746"/>
              <a:chExt cx="5105345" cy="2431274"/>
            </a:xfrm>
          </p:grpSpPr>
          <p:grpSp>
            <p:nvGrpSpPr>
              <p:cNvPr id="8" name="Gruppieren 29">
                <a:extLst>
                  <a:ext uri="{FF2B5EF4-FFF2-40B4-BE49-F238E27FC236}">
                    <a16:creationId xmlns:a16="http://schemas.microsoft.com/office/drawing/2014/main" id="{5E48C193-ADB4-E663-93AC-6EE03BBCC67D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586400" y="1313180"/>
                <a:ext cx="2268762" cy="2021840"/>
                <a:chOff x="392114" y="2748401"/>
                <a:chExt cx="3691974" cy="3353865"/>
              </a:xfrm>
            </p:grpSpPr>
            <p:sp>
              <p:nvSpPr>
                <p:cNvPr id="9" name="Freeform 33">
                  <a:extLst>
                    <a:ext uri="{FF2B5EF4-FFF2-40B4-BE49-F238E27FC236}">
                      <a16:creationId xmlns:a16="http://schemas.microsoft.com/office/drawing/2014/main" id="{B19411DE-8E55-EDE9-960B-48C29979FF67}"/>
                    </a:ext>
                  </a:extLst>
                </p:cNvPr>
                <p:cNvSpPr>
                  <a:spLocks/>
                </p:cNvSpPr>
                <p:nvPr>
                  <p:custDataLst>
                    <p:tags r:id="rId30"/>
                  </p:custDataLst>
                </p:nvPr>
              </p:nvSpPr>
              <p:spPr>
                <a:xfrm>
                  <a:off x="419103" y="2748401"/>
                  <a:ext cx="3664985" cy="3353862"/>
                </a:xfrm>
                <a:custGeom>
                  <a:avLst/>
                  <a:gdLst>
                    <a:gd name="connsiteX0" fmla="*/ 1296567 w 5148033"/>
                    <a:gd name="connsiteY0" fmla="*/ 0 h 4958438"/>
                    <a:gd name="connsiteX1" fmla="*/ 5148033 w 5148033"/>
                    <a:gd name="connsiteY1" fmla="*/ 3851466 h 4958438"/>
                    <a:gd name="connsiteX2" fmla="*/ 5069785 w 5148033"/>
                    <a:gd name="connsiteY2" fmla="*/ 4627671 h 4958438"/>
                    <a:gd name="connsiteX3" fmla="*/ 4984736 w 5148033"/>
                    <a:gd name="connsiteY3" fmla="*/ 4958438 h 4958438"/>
                    <a:gd name="connsiteX4" fmla="*/ 0 w 5148033"/>
                    <a:gd name="connsiteY4" fmla="*/ 4958438 h 4958438"/>
                    <a:gd name="connsiteX5" fmla="*/ 0 w 5148033"/>
                    <a:gd name="connsiteY5" fmla="*/ 228516 h 4958438"/>
                    <a:gd name="connsiteX6" fmla="*/ 151259 w 5148033"/>
                    <a:gd name="connsiteY6" fmla="*/ 173154 h 4958438"/>
                    <a:gd name="connsiteX7" fmla="*/ 1296567 w 5148033"/>
                    <a:gd name="connsiteY7" fmla="*/ 0 h 4958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48033" h="4958438">
                      <a:moveTo>
                        <a:pt x="1296567" y="0"/>
                      </a:moveTo>
                      <a:cubicBezTo>
                        <a:pt x="3423673" y="0"/>
                        <a:pt x="5148033" y="1724360"/>
                        <a:pt x="5148033" y="3851466"/>
                      </a:cubicBezTo>
                      <a:cubicBezTo>
                        <a:pt x="5148033" y="4117355"/>
                        <a:pt x="5121090" y="4376950"/>
                        <a:pt x="5069785" y="4627671"/>
                      </a:cubicBezTo>
                      <a:lnTo>
                        <a:pt x="4984736" y="4958438"/>
                      </a:lnTo>
                      <a:lnTo>
                        <a:pt x="0" y="4958438"/>
                      </a:lnTo>
                      <a:lnTo>
                        <a:pt x="0" y="228516"/>
                      </a:lnTo>
                      <a:lnTo>
                        <a:pt x="151259" y="173154"/>
                      </a:lnTo>
                      <a:cubicBezTo>
                        <a:pt x="513061" y="60622"/>
                        <a:pt x="897735" y="0"/>
                        <a:pt x="1296567" y="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rnd">
                  <a:noFill/>
                  <a:prstDash val="sysDot"/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877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</a:endParaRPr>
                </a:p>
              </p:txBody>
            </p:sp>
            <p:sp>
              <p:nvSpPr>
                <p:cNvPr id="10" name="Freeform 31">
                  <a:extLst>
                    <a:ext uri="{FF2B5EF4-FFF2-40B4-BE49-F238E27FC236}">
                      <a16:creationId xmlns:a16="http://schemas.microsoft.com/office/drawing/2014/main" id="{92E52BD4-D045-AE87-90A1-A0002F2E12B4}"/>
                    </a:ext>
                  </a:extLst>
                </p:cNvPr>
                <p:cNvSpPr>
                  <a:spLocks/>
                </p:cNvSpPr>
                <p:nvPr>
                  <p:custDataLst>
                    <p:tags r:id="rId31"/>
                  </p:custDataLst>
                </p:nvPr>
              </p:nvSpPr>
              <p:spPr>
                <a:xfrm>
                  <a:off x="419101" y="3417541"/>
                  <a:ext cx="3018312" cy="2684725"/>
                </a:xfrm>
                <a:custGeom>
                  <a:avLst/>
                  <a:gdLst>
                    <a:gd name="connsiteX0" fmla="*/ 1304660 w 4239682"/>
                    <a:gd name="connsiteY0" fmla="*/ 0 h 3969166"/>
                    <a:gd name="connsiteX1" fmla="*/ 4239682 w 4239682"/>
                    <a:gd name="connsiteY1" fmla="*/ 2935022 h 3969166"/>
                    <a:gd name="connsiteX2" fmla="*/ 4107730 w 4239682"/>
                    <a:gd name="connsiteY2" fmla="*/ 3807808 h 3969166"/>
                    <a:gd name="connsiteX3" fmla="*/ 4048672 w 4239682"/>
                    <a:gd name="connsiteY3" fmla="*/ 3969166 h 3969166"/>
                    <a:gd name="connsiteX4" fmla="*/ 0 w 4239682"/>
                    <a:gd name="connsiteY4" fmla="*/ 3969166 h 3969166"/>
                    <a:gd name="connsiteX5" fmla="*/ 0 w 4239682"/>
                    <a:gd name="connsiteY5" fmla="*/ 308793 h 3969166"/>
                    <a:gd name="connsiteX6" fmla="*/ 162217 w 4239682"/>
                    <a:gd name="connsiteY6" fmla="*/ 230649 h 3969166"/>
                    <a:gd name="connsiteX7" fmla="*/ 1304660 w 4239682"/>
                    <a:gd name="connsiteY7" fmla="*/ 0 h 3969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39682" h="3969166">
                      <a:moveTo>
                        <a:pt x="1304660" y="0"/>
                      </a:moveTo>
                      <a:cubicBezTo>
                        <a:pt x="2925628" y="0"/>
                        <a:pt x="4239682" y="1314054"/>
                        <a:pt x="4239682" y="2935022"/>
                      </a:cubicBezTo>
                      <a:cubicBezTo>
                        <a:pt x="4239682" y="3238954"/>
                        <a:pt x="4193485" y="3532095"/>
                        <a:pt x="4107730" y="3807808"/>
                      </a:cubicBezTo>
                      <a:lnTo>
                        <a:pt x="4048672" y="3969166"/>
                      </a:lnTo>
                      <a:lnTo>
                        <a:pt x="0" y="3969166"/>
                      </a:lnTo>
                      <a:lnTo>
                        <a:pt x="0" y="308793"/>
                      </a:lnTo>
                      <a:lnTo>
                        <a:pt x="162217" y="230649"/>
                      </a:lnTo>
                      <a:cubicBezTo>
                        <a:pt x="513358" y="82129"/>
                        <a:pt x="899418" y="0"/>
                        <a:pt x="1304660" y="0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 cap="rnd">
                  <a:noFill/>
                  <a:prstDash val="sysDot"/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877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</a:endParaRPr>
                </a:p>
              </p:txBody>
            </p:sp>
            <p:sp>
              <p:nvSpPr>
                <p:cNvPr id="11" name="Freeform 29">
                  <a:extLst>
                    <a:ext uri="{FF2B5EF4-FFF2-40B4-BE49-F238E27FC236}">
                      <a16:creationId xmlns:a16="http://schemas.microsoft.com/office/drawing/2014/main" id="{38AC7526-9008-C081-E683-165B4F5BDEC3}"/>
                    </a:ext>
                  </a:extLst>
                </p:cNvPr>
                <p:cNvSpPr>
                  <a:spLocks/>
                </p:cNvSpPr>
                <p:nvPr>
                  <p:custDataLst>
                    <p:tags r:id="rId32"/>
                  </p:custDataLst>
                </p:nvPr>
              </p:nvSpPr>
              <p:spPr>
                <a:xfrm>
                  <a:off x="419101" y="4133884"/>
                  <a:ext cx="2224020" cy="1968381"/>
                </a:xfrm>
                <a:custGeom>
                  <a:avLst/>
                  <a:gdLst>
                    <a:gd name="connsiteX0" fmla="*/ 1223740 w 3123978"/>
                    <a:gd name="connsiteY0" fmla="*/ 0 h 2910106"/>
                    <a:gd name="connsiteX1" fmla="*/ 3123978 w 3123978"/>
                    <a:gd name="connsiteY1" fmla="*/ 1900238 h 2910106"/>
                    <a:gd name="connsiteX2" fmla="*/ 2894630 w 3123978"/>
                    <a:gd name="connsiteY2" fmla="*/ 2806004 h 2910106"/>
                    <a:gd name="connsiteX3" fmla="*/ 2831386 w 3123978"/>
                    <a:gd name="connsiteY3" fmla="*/ 2910106 h 2910106"/>
                    <a:gd name="connsiteX4" fmla="*/ 0 w 3123978"/>
                    <a:gd name="connsiteY4" fmla="*/ 2910106 h 2910106"/>
                    <a:gd name="connsiteX5" fmla="*/ 0 w 3123978"/>
                    <a:gd name="connsiteY5" fmla="*/ 447567 h 2910106"/>
                    <a:gd name="connsiteX6" fmla="*/ 15012 w 3123978"/>
                    <a:gd name="connsiteY6" fmla="*/ 433923 h 2910106"/>
                    <a:gd name="connsiteX7" fmla="*/ 1223740 w 3123978"/>
                    <a:gd name="connsiteY7" fmla="*/ 0 h 291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123978" h="2910106">
                      <a:moveTo>
                        <a:pt x="1223740" y="0"/>
                      </a:moveTo>
                      <a:cubicBezTo>
                        <a:pt x="2273212" y="0"/>
                        <a:pt x="3123978" y="850766"/>
                        <a:pt x="3123978" y="1900238"/>
                      </a:cubicBezTo>
                      <a:cubicBezTo>
                        <a:pt x="3123978" y="2228198"/>
                        <a:pt x="3040896" y="2536753"/>
                        <a:pt x="2894630" y="2806004"/>
                      </a:cubicBezTo>
                      <a:lnTo>
                        <a:pt x="2831386" y="2910106"/>
                      </a:lnTo>
                      <a:lnTo>
                        <a:pt x="0" y="2910106"/>
                      </a:lnTo>
                      <a:lnTo>
                        <a:pt x="0" y="447567"/>
                      </a:lnTo>
                      <a:lnTo>
                        <a:pt x="15012" y="433923"/>
                      </a:lnTo>
                      <a:cubicBezTo>
                        <a:pt x="343486" y="162842"/>
                        <a:pt x="764596" y="0"/>
                        <a:pt x="122374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rnd">
                  <a:noFill/>
                  <a:prstDash val="sysDot"/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877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</a:endParaRPr>
                </a:p>
              </p:txBody>
            </p:sp>
            <p:sp>
              <p:nvSpPr>
                <p:cNvPr id="12" name="ColumnHeader">
                  <a:extLst>
                    <a:ext uri="{FF2B5EF4-FFF2-40B4-BE49-F238E27FC236}">
                      <a16:creationId xmlns:a16="http://schemas.microsoft.com/office/drawing/2014/main" id="{881B3492-D9A8-7DE7-6BD6-C24AE85E128D}"/>
                    </a:ext>
                  </a:extLst>
                </p:cNvPr>
                <p:cNvSpPr>
                  <a:spLocks/>
                </p:cNvSpPr>
                <p:nvPr>
                  <p:custDataLst>
                    <p:tags r:id="rId33"/>
                  </p:custDataLst>
                </p:nvPr>
              </p:nvSpPr>
              <p:spPr bwMode="gray">
                <a:xfrm>
                  <a:off x="392114" y="5082439"/>
                  <a:ext cx="2003470" cy="324103"/>
                </a:xfrm>
                <a:prstGeom prst="roundRect">
                  <a:avLst>
                    <a:gd name="adj" fmla="val 10597"/>
                  </a:avLst>
                </a:prstGeom>
                <a:noFill/>
                <a:ln w="25400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1240B29-F687-4F45-9708-019B960494DF}">
                    <a14:hiddenLine xmlns:a14="http://schemas.microsoft.com/office/drawing/2010/main" w="25400" cap="flat" cmpd="sng" algn="ctr">
                      <a:solidFill>
                        <a:srgbClr val="7F7F7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ea typeface="+mn-ea"/>
                      <a:cs typeface="Henderson BCG Sans" pitchFamily="34" charset="0"/>
                    </a:rPr>
                    <a:t>SOM</a:t>
                  </a:r>
                </a:p>
              </p:txBody>
            </p:sp>
            <p:sp>
              <p:nvSpPr>
                <p:cNvPr id="13" name="ColumnHeader">
                  <a:extLst>
                    <a:ext uri="{FF2B5EF4-FFF2-40B4-BE49-F238E27FC236}">
                      <a16:creationId xmlns:a16="http://schemas.microsoft.com/office/drawing/2014/main" id="{1CD8EC3E-8C25-AFBA-9D85-4B6F214648D4}"/>
                    </a:ext>
                  </a:extLst>
                </p:cNvPr>
                <p:cNvSpPr>
                  <a:spLocks/>
                </p:cNvSpPr>
                <p:nvPr>
                  <p:custDataLst>
                    <p:tags r:id="rId34"/>
                  </p:custDataLst>
                </p:nvPr>
              </p:nvSpPr>
              <p:spPr bwMode="gray">
                <a:xfrm>
                  <a:off x="392114" y="3645555"/>
                  <a:ext cx="2003470" cy="324103"/>
                </a:xfrm>
                <a:prstGeom prst="roundRect">
                  <a:avLst>
                    <a:gd name="adj" fmla="val 10597"/>
                  </a:avLst>
                </a:prstGeom>
                <a:noFill/>
                <a:ln w="25400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1240B29-F687-4F45-9708-019B960494DF}">
                    <a14:hiddenLine xmlns:a14="http://schemas.microsoft.com/office/drawing/2010/main" w="25400" cap="flat" cmpd="sng" algn="ctr">
                      <a:solidFill>
                        <a:srgbClr val="7F7F7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ea typeface="+mn-ea"/>
                      <a:cs typeface="Henderson BCG Sans" pitchFamily="34" charset="0"/>
                    </a:rPr>
                    <a:t>SAM</a:t>
                  </a:r>
                </a:p>
              </p:txBody>
            </p:sp>
            <p:sp>
              <p:nvSpPr>
                <p:cNvPr id="14" name="ColumnHeader">
                  <a:extLst>
                    <a:ext uri="{FF2B5EF4-FFF2-40B4-BE49-F238E27FC236}">
                      <a16:creationId xmlns:a16="http://schemas.microsoft.com/office/drawing/2014/main" id="{CC3E88B5-A583-EF7D-95AA-EC49DF73496E}"/>
                    </a:ext>
                  </a:extLst>
                </p:cNvPr>
                <p:cNvSpPr>
                  <a:spLocks/>
                </p:cNvSpPr>
                <p:nvPr>
                  <p:custDataLst>
                    <p:tags r:id="rId35"/>
                  </p:custDataLst>
                </p:nvPr>
              </p:nvSpPr>
              <p:spPr bwMode="gray">
                <a:xfrm>
                  <a:off x="392114" y="2923146"/>
                  <a:ext cx="2003470" cy="324103"/>
                </a:xfrm>
                <a:prstGeom prst="roundRect">
                  <a:avLst>
                    <a:gd name="adj" fmla="val 10597"/>
                  </a:avLst>
                </a:prstGeom>
                <a:noFill/>
                <a:ln w="25400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1240B29-F687-4F45-9708-019B960494DF}">
                    <a14:hiddenLine xmlns:a14="http://schemas.microsoft.com/office/drawing/2010/main" w="25400" cap="flat" cmpd="sng" algn="ctr">
                      <a:solidFill>
                        <a:srgbClr val="7F7F7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ea typeface="+mn-ea"/>
                      <a:cs typeface="Henderson BCG Sans" pitchFamily="34" charset="0"/>
                    </a:rPr>
                    <a:t>TAM </a:t>
                  </a:r>
                </a:p>
              </p:txBody>
            </p:sp>
          </p:grpSp>
          <p:cxnSp>
            <p:nvCxnSpPr>
              <p:cNvPr id="16" name="Straight Connector 20">
                <a:extLst>
                  <a:ext uri="{FF2B5EF4-FFF2-40B4-BE49-F238E27FC236}">
                    <a16:creationId xmlns:a16="http://schemas.microsoft.com/office/drawing/2014/main" id="{2AD46847-5063-CF16-B858-3C9DDDE79FE5}"/>
                  </a:ext>
                </a:extLst>
              </p:cNvPr>
              <p:cNvCxnSpPr>
                <a:cxnSpLocks/>
              </p:cNvCxnSpPr>
              <p:nvPr>
                <p:custDataLst>
                  <p:tags r:id="rId23"/>
                </p:custDataLst>
              </p:nvPr>
            </p:nvCxnSpPr>
            <p:spPr>
              <a:xfrm>
                <a:off x="1855809" y="2035684"/>
                <a:ext cx="999353" cy="0"/>
              </a:xfrm>
              <a:prstGeom prst="line">
                <a:avLst/>
              </a:prstGeom>
              <a:ln>
                <a:solidFill>
                  <a:srgbClr val="0E2841"/>
                </a:solidFill>
                <a:headEnd type="oval" w="med" len="med"/>
                <a:tailEnd type="non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20">
                <a:extLst>
                  <a:ext uri="{FF2B5EF4-FFF2-40B4-BE49-F238E27FC236}">
                    <a16:creationId xmlns:a16="http://schemas.microsoft.com/office/drawing/2014/main" id="{946376BE-9F5C-44E2-A85A-A7B6986E5992}"/>
                  </a:ext>
                </a:extLst>
              </p:cNvPr>
              <p:cNvCxnSpPr>
                <a:cxnSpLocks/>
              </p:cNvCxnSpPr>
              <p:nvPr>
                <p:custDataLst>
                  <p:tags r:id="rId24"/>
                </p:custDataLst>
              </p:nvPr>
            </p:nvCxnSpPr>
            <p:spPr>
              <a:xfrm>
                <a:off x="1478991" y="1383028"/>
                <a:ext cx="872985" cy="0"/>
              </a:xfrm>
              <a:prstGeom prst="line">
                <a:avLst/>
              </a:prstGeom>
              <a:ln>
                <a:solidFill>
                  <a:srgbClr val="E8E8E8"/>
                </a:solidFill>
                <a:headEnd type="oval" w="med" len="med"/>
                <a:tailEnd type="none" w="sm" len="sm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20">
                <a:extLst>
                  <a:ext uri="{FF2B5EF4-FFF2-40B4-BE49-F238E27FC236}">
                    <a16:creationId xmlns:a16="http://schemas.microsoft.com/office/drawing/2014/main" id="{33F174A1-82F3-4FFD-F87B-29BF1B3CE9B5}"/>
                  </a:ext>
                </a:extLst>
              </p:cNvPr>
              <p:cNvCxnSpPr>
                <a:cxnSpLocks/>
              </p:cNvCxnSpPr>
              <p:nvPr>
                <p:custDataLst>
                  <p:tags r:id="rId25"/>
                </p:custDataLst>
              </p:nvPr>
            </p:nvCxnSpPr>
            <p:spPr>
              <a:xfrm>
                <a:off x="1817556" y="2728810"/>
                <a:ext cx="1586044" cy="0"/>
              </a:xfrm>
              <a:prstGeom prst="line">
                <a:avLst/>
              </a:prstGeom>
              <a:ln>
                <a:headEnd type="oval" w="med" len="med"/>
                <a:tailEnd type="none" w="sm" len="sm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Inhaltsplatzhalter 2">
                <a:extLst>
                  <a:ext uri="{FF2B5EF4-FFF2-40B4-BE49-F238E27FC236}">
                    <a16:creationId xmlns:a16="http://schemas.microsoft.com/office/drawing/2014/main" id="{0B1A5B7F-481A-4B80-28F8-8BA5319C98DC}"/>
                  </a:ext>
                </a:extLst>
              </p:cNvPr>
              <p:cNvSpPr txBox="1">
                <a:spLocks/>
              </p:cNvSpPr>
              <p:nvPr>
                <p:custDataLst>
                  <p:tags r:id="rId26"/>
                </p:custDataLst>
              </p:nvPr>
            </p:nvSpPr>
            <p:spPr>
              <a:xfrm>
                <a:off x="1478990" y="903746"/>
                <a:ext cx="4212755" cy="24622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66725" indent="-22225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20725" indent="-21748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900113" indent="-193675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4pPr>
                <a:lvl5pPr marL="1136650" indent="-1857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Bef>
                    <a:spcPts val="0"/>
                  </a:spcBef>
                  <a:buClr>
                    <a:srgbClr val="000000"/>
                  </a:buClr>
                  <a:buNone/>
                </a:pPr>
                <a:r>
                  <a:rPr lang="en-US" sz="1600" b="1" dirty="0">
                    <a:latin typeface="+mj-lt"/>
                    <a:sym typeface="Futura"/>
                  </a:rPr>
                  <a:t>Global Fleet Electrification Market (Euros)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663ED0E-94B4-76A2-B92F-C4D8E523097A}"/>
                  </a:ext>
                </a:extLst>
              </p:cNvPr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2268603" y="1247972"/>
                <a:ext cx="1054767" cy="26161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1100">
                    <a:sym typeface="Futura"/>
                  </a:rPr>
                  <a:t>15 B</a:t>
                </a:r>
                <a:endParaRPr lang="en-IN" sz="11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AB6850E-178B-F67A-8769-B3713AC3CD29}"/>
                  </a:ext>
                </a:extLst>
              </p:cNvPr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2855162" y="1885372"/>
                <a:ext cx="1054767" cy="260245"/>
              </a:xfrm>
              <a:prstGeom prst="rect">
                <a:avLst/>
              </a:prstGeom>
              <a:ln>
                <a:solidFill>
                  <a:srgbClr val="0E2841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1100">
                    <a:sym typeface="Futura"/>
                  </a:rPr>
                  <a:t>1 B</a:t>
                </a:r>
                <a:endParaRPr lang="en-IN" sz="11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763FA11-D043-0D95-CA95-0DF724A621EC}"/>
                  </a:ext>
                </a:extLst>
              </p:cNvPr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3403600" y="2598687"/>
                <a:ext cx="1054767" cy="261610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1100">
                    <a:sym typeface="Futura"/>
                  </a:rPr>
                  <a:t>120 mil</a:t>
                </a:r>
                <a:endParaRPr lang="en-IN" sz="1100"/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1F6ECA0-D7B7-BB63-D48C-EE02E8808F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187442" y="1402080"/>
            <a:ext cx="5378652" cy="25546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3" name="Inhaltsplatzhalter 2">
            <a:extLst>
              <a:ext uri="{FF2B5EF4-FFF2-40B4-BE49-F238E27FC236}">
                <a16:creationId xmlns:a16="http://schemas.microsoft.com/office/drawing/2014/main" id="{F4561FD8-EB28-D55E-EC13-A802E5795F0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8019506" y="1463853"/>
            <a:ext cx="18797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600" b="1" dirty="0">
                <a:latin typeface="+mj-lt"/>
                <a:sym typeface="Futura"/>
              </a:rPr>
              <a:t>GTM Strategy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EAB1056-05FA-C19A-DC02-678E003E9E69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8999404" y="1847412"/>
            <a:ext cx="0" cy="191178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26" name="Picture 2" descr="Evolve Fleet - Green Fleet Solutions">
            <a:extLst>
              <a:ext uri="{FF2B5EF4-FFF2-40B4-BE49-F238E27FC236}">
                <a16:creationId xmlns:a16="http://schemas.microsoft.com/office/drawing/2014/main" id="{8FE28FCF-7E1A-9548-A6F8-10A26A568B72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587" y="2232027"/>
            <a:ext cx="483694" cy="36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C367D513-D99C-EF37-5F4E-5ACC7A34175B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838291" y="2247482"/>
            <a:ext cx="212109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IN" sz="1400">
                <a:latin typeface="+mj-lt"/>
              </a:rPr>
              <a:t>Fleet-Operating Companies</a:t>
            </a:r>
            <a:endParaRPr lang="en-US" sz="1400">
              <a:latin typeface="+mj-lt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33DE629-96D7-8323-75B4-35E299536CD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943690" y="2643119"/>
            <a:ext cx="1919911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IN" sz="1300">
                <a:latin typeface="+mj-lt"/>
              </a:rPr>
              <a:t>Fleet electrification consultants &amp; integrators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DE7C5D3-7243-E0D3-6E49-4742380AA89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6945106" y="3272900"/>
            <a:ext cx="202523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IN" sz="1400">
                <a:latin typeface="+mj-lt"/>
              </a:rPr>
              <a:t>Charging Infrastructure Providers &amp; Installers</a:t>
            </a:r>
            <a:endParaRPr lang="en-US" sz="1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D220D94F-0CB8-ADCF-14EB-F646863A899A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1"/>
          <a:srcRect t="15250"/>
          <a:stretch/>
        </p:blipFill>
        <p:spPr>
          <a:xfrm>
            <a:off x="9198371" y="2156273"/>
            <a:ext cx="2093615" cy="1620244"/>
          </a:xfrm>
          <a:prstGeom prst="rect">
            <a:avLst/>
          </a:prstGeom>
        </p:spPr>
      </p:pic>
      <p:sp>
        <p:nvSpPr>
          <p:cNvPr id="1025" name="Inhaltsplatzhalter 2">
            <a:extLst>
              <a:ext uri="{FF2B5EF4-FFF2-40B4-BE49-F238E27FC236}">
                <a16:creationId xmlns:a16="http://schemas.microsoft.com/office/drawing/2014/main" id="{33F529E6-7563-3237-CEFD-ADA19A2731F5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6708022" y="1776357"/>
            <a:ext cx="1879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200" b="1">
                <a:latin typeface="+mj-lt"/>
                <a:sym typeface="Futura"/>
              </a:rPr>
              <a:t>Target Customer</a:t>
            </a:r>
          </a:p>
        </p:txBody>
      </p:sp>
      <p:sp>
        <p:nvSpPr>
          <p:cNvPr id="1027" name="Inhaltsplatzhalter 2">
            <a:extLst>
              <a:ext uri="{FF2B5EF4-FFF2-40B4-BE49-F238E27FC236}">
                <a16:creationId xmlns:a16="http://schemas.microsoft.com/office/drawing/2014/main" id="{D1FED58C-E229-90E4-0D45-FDF8555DAAA8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9305935" y="1776357"/>
            <a:ext cx="1879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200" b="1">
                <a:latin typeface="+mj-lt"/>
                <a:sym typeface="Futura"/>
              </a:rPr>
              <a:t>Distribution Channels</a:t>
            </a:r>
          </a:p>
        </p:txBody>
      </p:sp>
      <p:sp>
        <p:nvSpPr>
          <p:cNvPr id="1028" name="Rectangle 1027">
            <a:extLst>
              <a:ext uri="{FF2B5EF4-FFF2-40B4-BE49-F238E27FC236}">
                <a16:creationId xmlns:a16="http://schemas.microsoft.com/office/drawing/2014/main" id="{112A0B14-945E-BF68-1478-9CBC19F37422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96318" y="4194019"/>
            <a:ext cx="10964647" cy="19454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38" name="Picture 11">
            <a:extLst>
              <a:ext uri="{FF2B5EF4-FFF2-40B4-BE49-F238E27FC236}">
                <a16:creationId xmlns:a16="http://schemas.microsoft.com/office/drawing/2014/main" id="{42FCF261-BF0B-D3E6-9566-2AF2FDD3E7F3}"/>
              </a:ext>
            </a:extLst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864" y="2767003"/>
            <a:ext cx="390979" cy="3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5" descr="Charging Station - Free industry icons">
            <a:extLst>
              <a:ext uri="{FF2B5EF4-FFF2-40B4-BE49-F238E27FC236}">
                <a16:creationId xmlns:a16="http://schemas.microsoft.com/office/drawing/2014/main" id="{FCF36A05-6578-F9D5-05E2-1DDF6B061B15}"/>
              </a:ext>
            </a:extLst>
          </p:cNvPr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111" y="3368958"/>
            <a:ext cx="390979" cy="3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040">
            <a:extLst>
              <a:ext uri="{FF2B5EF4-FFF2-40B4-BE49-F238E27FC236}">
                <a16:creationId xmlns:a16="http://schemas.microsoft.com/office/drawing/2014/main" id="{8CC5CDC3-F35A-50E9-F6DC-65C1E026C594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4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5828" b="96933" l="4520" r="95198">
                        <a14:foregroundMark x1="14972" y1="26074" x2="11864" y2="52454"/>
                        <a14:foregroundMark x1="14124" y1="14417" x2="11017" y2="32515"/>
                        <a14:foregroundMark x1="19209" y1="39571" x2="16384" y2="69018"/>
                        <a14:foregroundMark x1="15537" y1="24540" x2="15537" y2="24540"/>
                        <a14:foregroundMark x1="9040" y1="23926" x2="22881" y2="27301"/>
                        <a14:foregroundMark x1="20056" y1="24540" x2="40113" y2="36196"/>
                        <a14:foregroundMark x1="68079" y1="75767" x2="90960" y2="75460"/>
                        <a14:foregroundMark x1="91525" y1="51534" x2="53672" y2="36503"/>
                        <a14:foregroundMark x1="53672" y1="36503" x2="55367" y2="57362"/>
                        <a14:foregroundMark x1="55367" y1="57362" x2="64972" y2="56135"/>
                        <a14:foregroundMark x1="26554" y1="85890" x2="26554" y2="85890"/>
                        <a14:foregroundMark x1="45480" y1="96933" x2="45480" y2="96933"/>
                        <a14:foregroundMark x1="48305" y1="73313" x2="50565" y2="87730"/>
                        <a14:foregroundMark x1="27684" y1="73313" x2="62147" y2="76074"/>
                        <a14:foregroundMark x1="8757" y1="21472" x2="7910" y2="58896"/>
                        <a14:foregroundMark x1="92373" y1="73620" x2="92373" y2="73620"/>
                        <a14:foregroundMark x1="95198" y1="75767" x2="94633" y2="68098"/>
                        <a14:foregroundMark x1="12712" y1="72393" x2="25424" y2="73006"/>
                        <a14:foregroundMark x1="5650" y1="31902" x2="5932" y2="44172"/>
                        <a14:foregroundMark x1="5085" y1="47546" x2="7345" y2="67178"/>
                        <a14:foregroundMark x1="7345" y1="67178" x2="83898" y2="69632"/>
                        <a14:foregroundMark x1="83898" y1="69632" x2="94915" y2="56442"/>
                        <a14:foregroundMark x1="94915" y1="56442" x2="93785" y2="17485"/>
                        <a14:foregroundMark x1="93785" y1="17485" x2="78814" y2="11350"/>
                        <a14:foregroundMark x1="78814" y1="11350" x2="14407" y2="13190"/>
                        <a14:foregroundMark x1="14407" y1="13190" x2="5650" y2="30061"/>
                        <a14:foregroundMark x1="5650" y1="30061" x2="5932" y2="34356"/>
                        <a14:foregroundMark x1="5650" y1="12577" x2="5650" y2="12577"/>
                        <a14:foregroundMark x1="10734" y1="11656" x2="6780" y2="21472"/>
                        <a14:foregroundMark x1="8757" y1="73620" x2="8757" y2="73620"/>
                        <a14:foregroundMark x1="4802" y1="71472" x2="11864" y2="75767"/>
                        <a14:foregroundMark x1="14972" y1="23926" x2="19492" y2="23926"/>
                        <a14:foregroundMark x1="51130" y1="5828" x2="51130" y2="5828"/>
                        <a14:foregroundMark x1="92090" y1="11043" x2="92090" y2="11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6096" y="4286677"/>
            <a:ext cx="1911291" cy="17601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AD5CCD-3CA5-AAA7-EE19-C10E63AE3746}"/>
              </a:ext>
            </a:extLst>
          </p:cNvPr>
          <p:cNvSpPr txBox="1"/>
          <p:nvPr/>
        </p:nvSpPr>
        <p:spPr>
          <a:xfrm>
            <a:off x="3230880" y="4467498"/>
            <a:ext cx="35966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B2B SaaS product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AI driven decision making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Subscription based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Grid friendly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Easily integrable 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Aligns with sustainability goals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endParaRPr lang="en-US" sz="1600">
              <a:latin typeface="+mj-lt"/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C858D7EA-6186-0E3E-881D-A5338FE1D6DF}"/>
              </a:ext>
            </a:extLst>
          </p:cNvPr>
          <p:cNvSpPr/>
          <p:nvPr/>
        </p:nvSpPr>
        <p:spPr>
          <a:xfrm>
            <a:off x="6401864" y="4872748"/>
            <a:ext cx="324637" cy="59526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7F8D5A-F018-7BBA-793B-3895C7606FEB}"/>
              </a:ext>
            </a:extLst>
          </p:cNvPr>
          <p:cNvSpPr txBox="1"/>
          <p:nvPr/>
        </p:nvSpPr>
        <p:spPr>
          <a:xfrm>
            <a:off x="7831183" y="4754881"/>
            <a:ext cx="3596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Constant revenue streams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High customer retention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1600">
                <a:latin typeface="+mj-lt"/>
              </a:rPr>
              <a:t>Great product market fit</a:t>
            </a:r>
          </a:p>
        </p:txBody>
      </p:sp>
      <p:sp>
        <p:nvSpPr>
          <p:cNvPr id="7" name="Chevron 4">
            <a:extLst>
              <a:ext uri="{FF2B5EF4-FFF2-40B4-BE49-F238E27FC236}">
                <a16:creationId xmlns:a16="http://schemas.microsoft.com/office/drawing/2014/main" id="{19C0A10F-54C2-C9EF-CE8B-0E05A8EA668A}"/>
              </a:ext>
            </a:extLst>
          </p:cNvPr>
          <p:cNvSpPr/>
          <p:nvPr/>
        </p:nvSpPr>
        <p:spPr>
          <a:xfrm>
            <a:off x="6828694" y="4872748"/>
            <a:ext cx="324637" cy="59526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5C97D2DC-7672-71E8-B3B1-FFF8081CACF3}"/>
              </a:ext>
            </a:extLst>
          </p:cNvPr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3379847" y="4221277"/>
            <a:ext cx="18797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600" b="1">
                <a:latin typeface="+mj-lt"/>
                <a:sym typeface="Futura"/>
              </a:rPr>
              <a:t>Product Highlights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61E9B084-B8E2-2D75-7636-F290EEE13D91}"/>
              </a:ext>
            </a:extLst>
          </p:cNvPr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4121414" y="2482600"/>
            <a:ext cx="180051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600" b="1">
                <a:latin typeface="+mj-lt"/>
                <a:sym typeface="Futura"/>
              </a:rPr>
              <a:t>By year 2034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72C9ED21-9FC2-82D3-85ED-9ED69598CC4C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8254364" y="4221277"/>
            <a:ext cx="187975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222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725" indent="-2174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900113" indent="-193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136650" indent="-1857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600" b="1">
                <a:latin typeface="+mj-lt"/>
                <a:sym typeface="Futura"/>
              </a:rPr>
              <a:t>Impact</a:t>
            </a:r>
          </a:p>
        </p:txBody>
      </p:sp>
    </p:spTree>
    <p:extLst>
      <p:ext uri="{BB962C8B-B14F-4D97-AF65-F5344CB8AC3E}">
        <p14:creationId xmlns:p14="http://schemas.microsoft.com/office/powerpoint/2010/main" val="814035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0A057-946E-0092-A8C4-17D186DC7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hink-cell data - do not delete" hidden="1">
            <a:extLst>
              <a:ext uri="{FF2B5EF4-FFF2-40B4-BE49-F238E27FC236}">
                <a16:creationId xmlns:a16="http://schemas.microsoft.com/office/drawing/2014/main" id="{E3887905-94A7-662A-86BC-C1EE1D9EC53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88355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8" imgW="425" imgH="424" progId="TCLayout.ActiveDocument.1">
                  <p:embed/>
                </p:oleObj>
              </mc:Choice>
              <mc:Fallback>
                <p:oleObj name="think-cell Slide" r:id="rId18" imgW="425" imgH="424" progId="TCLayout.ActiveDocument.1">
                  <p:embed/>
                  <p:pic>
                    <p:nvPicPr>
                      <p:cNvPr id="5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887905-94A7-662A-86BC-C1EE1D9EC5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A15EC1-7527-914D-70CC-75D47ECA1528}"/>
              </a:ext>
            </a:extLst>
          </p:cNvPr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530452" y="156617"/>
            <a:ext cx="3117316" cy="4616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600" b="1" dirty="0"/>
              <a:t>Financial Analysis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60C28687-14B3-80FF-5A3C-E93B4FA53244}"/>
              </a:ext>
            </a:extLst>
          </p:cNvPr>
          <p:cNvSpPr>
            <a:spLocks noGrp="1"/>
          </p:cNvSpPr>
          <p:nvPr>
            <p:ph sz="quarter" idx="14"/>
            <p:custDataLst>
              <p:tags r:id="rId3"/>
            </p:custDataLst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 </a:t>
            </a:r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31FB2F1B-D857-74EA-9448-F4B721AFFB7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672497" y="1152284"/>
            <a:ext cx="3078480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altLang="zh-CN" sz="2400" b="1">
                <a:solidFill>
                  <a:srgbClr val="1C1C20"/>
                </a:solidFill>
                <a:latin typeface="+mj-lt"/>
                <a:cs typeface="Arial" panose="020B0604020202020204" pitchFamily="34" charset="0"/>
              </a:rPr>
              <a:t>Start Up Ask</a:t>
            </a: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4FF3FA1D-EFD9-D945-9F20-7020FBE8BF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71012" y="3141533"/>
            <a:ext cx="4240491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altLang="zh-CN" sz="3200" b="1">
                <a:solidFill>
                  <a:srgbClr val="1C1C20"/>
                </a:solidFill>
                <a:latin typeface="+mj-lt"/>
                <a:cs typeface="Arial" panose="020B0604020202020204" pitchFamily="34" charset="0"/>
              </a:rPr>
              <a:t>Raising 5 Million Euros</a:t>
            </a:r>
          </a:p>
        </p:txBody>
      </p:sp>
      <p:grpSp>
        <p:nvGrpSpPr>
          <p:cNvPr id="8" name="Money_bag4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13406DBB-DBFF-1E96-AD72-6A68E901A69E}"/>
              </a:ext>
            </a:extLst>
          </p:cNvPr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3020849" y="2276926"/>
            <a:ext cx="522179" cy="695365"/>
            <a:chOff x="4900077" y="3905820"/>
            <a:chExt cx="462527" cy="615930"/>
          </a:xfrm>
          <a:solidFill>
            <a:srgbClr val="628081"/>
          </a:solidFill>
        </p:grpSpPr>
        <p:sp>
          <p:nvSpPr>
            <p:cNvPr id="27" name="Freeform 543">
              <a:extLst>
                <a:ext uri="{FF2B5EF4-FFF2-40B4-BE49-F238E27FC236}">
                  <a16:creationId xmlns:a16="http://schemas.microsoft.com/office/drawing/2014/main" id="{318A456D-4F55-1479-E319-BD508542B9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09316" y="3905820"/>
              <a:ext cx="244047" cy="125510"/>
            </a:xfrm>
            <a:custGeom>
              <a:avLst/>
              <a:gdLst>
                <a:gd name="T0" fmla="*/ 43 w 183"/>
                <a:gd name="T1" fmla="*/ 79 h 94"/>
                <a:gd name="T2" fmla="*/ 140 w 183"/>
                <a:gd name="T3" fmla="*/ 79 h 94"/>
                <a:gd name="T4" fmla="*/ 167 w 183"/>
                <a:gd name="T5" fmla="*/ 16 h 94"/>
                <a:gd name="T6" fmla="*/ 138 w 183"/>
                <a:gd name="T7" fmla="*/ 27 h 94"/>
                <a:gd name="T8" fmla="*/ 130 w 183"/>
                <a:gd name="T9" fmla="*/ 26 h 94"/>
                <a:gd name="T10" fmla="*/ 97 w 183"/>
                <a:gd name="T11" fmla="*/ 17 h 94"/>
                <a:gd name="T12" fmla="*/ 86 w 183"/>
                <a:gd name="T13" fmla="*/ 17 h 94"/>
                <a:gd name="T14" fmla="*/ 53 w 183"/>
                <a:gd name="T15" fmla="*/ 26 h 94"/>
                <a:gd name="T16" fmla="*/ 45 w 183"/>
                <a:gd name="T17" fmla="*/ 27 h 94"/>
                <a:gd name="T18" fmla="*/ 16 w 183"/>
                <a:gd name="T19" fmla="*/ 16 h 94"/>
                <a:gd name="T20" fmla="*/ 43 w 183"/>
                <a:gd name="T21" fmla="*/ 79 h 94"/>
                <a:gd name="T22" fmla="*/ 145 w 183"/>
                <a:gd name="T23" fmla="*/ 94 h 94"/>
                <a:gd name="T24" fmla="*/ 38 w 183"/>
                <a:gd name="T25" fmla="*/ 94 h 94"/>
                <a:gd name="T26" fmla="*/ 31 w 183"/>
                <a:gd name="T27" fmla="*/ 89 h 94"/>
                <a:gd name="T28" fmla="*/ 2 w 183"/>
                <a:gd name="T29" fmla="*/ 21 h 94"/>
                <a:gd name="T30" fmla="*/ 5 w 183"/>
                <a:gd name="T31" fmla="*/ 6 h 94"/>
                <a:gd name="T32" fmla="*/ 20 w 183"/>
                <a:gd name="T33" fmla="*/ 2 h 94"/>
                <a:gd name="T34" fmla="*/ 46 w 183"/>
                <a:gd name="T35" fmla="*/ 12 h 94"/>
                <a:gd name="T36" fmla="*/ 85 w 183"/>
                <a:gd name="T37" fmla="*/ 3 h 94"/>
                <a:gd name="T38" fmla="*/ 85 w 183"/>
                <a:gd name="T39" fmla="*/ 3 h 94"/>
                <a:gd name="T40" fmla="*/ 98 w 183"/>
                <a:gd name="T41" fmla="*/ 3 h 94"/>
                <a:gd name="T42" fmla="*/ 137 w 183"/>
                <a:gd name="T43" fmla="*/ 12 h 94"/>
                <a:gd name="T44" fmla="*/ 163 w 183"/>
                <a:gd name="T45" fmla="*/ 2 h 94"/>
                <a:gd name="T46" fmla="*/ 178 w 183"/>
                <a:gd name="T47" fmla="*/ 6 h 94"/>
                <a:gd name="T48" fmla="*/ 181 w 183"/>
                <a:gd name="T49" fmla="*/ 21 h 94"/>
                <a:gd name="T50" fmla="*/ 152 w 183"/>
                <a:gd name="T51" fmla="*/ 89 h 94"/>
                <a:gd name="T52" fmla="*/ 145 w 183"/>
                <a:gd name="T5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3" h="94">
                  <a:moveTo>
                    <a:pt x="43" y="79"/>
                  </a:moveTo>
                  <a:lnTo>
                    <a:pt x="140" y="79"/>
                  </a:lnTo>
                  <a:lnTo>
                    <a:pt x="167" y="16"/>
                  </a:lnTo>
                  <a:lnTo>
                    <a:pt x="138" y="27"/>
                  </a:lnTo>
                  <a:cubicBezTo>
                    <a:pt x="135" y="28"/>
                    <a:pt x="132" y="28"/>
                    <a:pt x="130" y="26"/>
                  </a:cubicBezTo>
                  <a:cubicBezTo>
                    <a:pt x="124" y="20"/>
                    <a:pt x="106" y="17"/>
                    <a:pt x="97" y="17"/>
                  </a:cubicBezTo>
                  <a:lnTo>
                    <a:pt x="86" y="17"/>
                  </a:lnTo>
                  <a:cubicBezTo>
                    <a:pt x="75" y="18"/>
                    <a:pt x="58" y="21"/>
                    <a:pt x="53" y="26"/>
                  </a:cubicBezTo>
                  <a:cubicBezTo>
                    <a:pt x="51" y="28"/>
                    <a:pt x="48" y="28"/>
                    <a:pt x="45" y="27"/>
                  </a:cubicBezTo>
                  <a:lnTo>
                    <a:pt x="16" y="16"/>
                  </a:lnTo>
                  <a:lnTo>
                    <a:pt x="43" y="79"/>
                  </a:lnTo>
                  <a:close/>
                  <a:moveTo>
                    <a:pt x="145" y="94"/>
                  </a:moveTo>
                  <a:lnTo>
                    <a:pt x="38" y="94"/>
                  </a:lnTo>
                  <a:cubicBezTo>
                    <a:pt x="35" y="94"/>
                    <a:pt x="32" y="92"/>
                    <a:pt x="31" y="89"/>
                  </a:cubicBezTo>
                  <a:lnTo>
                    <a:pt x="2" y="21"/>
                  </a:lnTo>
                  <a:cubicBezTo>
                    <a:pt x="0" y="16"/>
                    <a:pt x="1" y="10"/>
                    <a:pt x="5" y="6"/>
                  </a:cubicBezTo>
                  <a:cubicBezTo>
                    <a:pt x="9" y="1"/>
                    <a:pt x="15" y="0"/>
                    <a:pt x="20" y="2"/>
                  </a:cubicBezTo>
                  <a:lnTo>
                    <a:pt x="46" y="12"/>
                  </a:lnTo>
                  <a:cubicBezTo>
                    <a:pt x="59" y="4"/>
                    <a:pt x="82" y="3"/>
                    <a:pt x="85" y="3"/>
                  </a:cubicBezTo>
                  <a:cubicBezTo>
                    <a:pt x="85" y="3"/>
                    <a:pt x="85" y="3"/>
                    <a:pt x="85" y="3"/>
                  </a:cubicBezTo>
                  <a:lnTo>
                    <a:pt x="98" y="3"/>
                  </a:lnTo>
                  <a:cubicBezTo>
                    <a:pt x="101" y="3"/>
                    <a:pt x="124" y="4"/>
                    <a:pt x="137" y="12"/>
                  </a:cubicBezTo>
                  <a:lnTo>
                    <a:pt x="163" y="2"/>
                  </a:lnTo>
                  <a:cubicBezTo>
                    <a:pt x="168" y="0"/>
                    <a:pt x="174" y="1"/>
                    <a:pt x="178" y="6"/>
                  </a:cubicBezTo>
                  <a:cubicBezTo>
                    <a:pt x="182" y="10"/>
                    <a:pt x="183" y="16"/>
                    <a:pt x="181" y="21"/>
                  </a:cubicBezTo>
                  <a:lnTo>
                    <a:pt x="152" y="89"/>
                  </a:lnTo>
                  <a:cubicBezTo>
                    <a:pt x="151" y="92"/>
                    <a:pt x="148" y="94"/>
                    <a:pt x="145" y="9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8" name="Freeform 544">
              <a:extLst>
                <a:ext uri="{FF2B5EF4-FFF2-40B4-BE49-F238E27FC236}">
                  <a16:creationId xmlns:a16="http://schemas.microsoft.com/office/drawing/2014/main" id="{CD92069A-65CF-20BB-B584-E889AFC6B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153" y="4010412"/>
              <a:ext cx="160374" cy="62756"/>
            </a:xfrm>
            <a:custGeom>
              <a:avLst/>
              <a:gdLst>
                <a:gd name="T0" fmla="*/ 114 w 121"/>
                <a:gd name="T1" fmla="*/ 47 h 47"/>
                <a:gd name="T2" fmla="*/ 7 w 121"/>
                <a:gd name="T3" fmla="*/ 47 h 47"/>
                <a:gd name="T4" fmla="*/ 0 w 121"/>
                <a:gd name="T5" fmla="*/ 40 h 47"/>
                <a:gd name="T6" fmla="*/ 0 w 121"/>
                <a:gd name="T7" fmla="*/ 8 h 47"/>
                <a:gd name="T8" fmla="*/ 7 w 121"/>
                <a:gd name="T9" fmla="*/ 0 h 47"/>
                <a:gd name="T10" fmla="*/ 14 w 121"/>
                <a:gd name="T11" fmla="*/ 8 h 47"/>
                <a:gd name="T12" fmla="*/ 14 w 121"/>
                <a:gd name="T13" fmla="*/ 33 h 47"/>
                <a:gd name="T14" fmla="*/ 107 w 121"/>
                <a:gd name="T15" fmla="*/ 33 h 47"/>
                <a:gd name="T16" fmla="*/ 107 w 121"/>
                <a:gd name="T17" fmla="*/ 8 h 47"/>
                <a:gd name="T18" fmla="*/ 114 w 121"/>
                <a:gd name="T19" fmla="*/ 0 h 47"/>
                <a:gd name="T20" fmla="*/ 121 w 121"/>
                <a:gd name="T21" fmla="*/ 8 h 47"/>
                <a:gd name="T22" fmla="*/ 121 w 121"/>
                <a:gd name="T23" fmla="*/ 40 h 47"/>
                <a:gd name="T24" fmla="*/ 114 w 121"/>
                <a:gd name="T2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1" h="47">
                  <a:moveTo>
                    <a:pt x="114" y="47"/>
                  </a:moveTo>
                  <a:lnTo>
                    <a:pt x="7" y="47"/>
                  </a:lnTo>
                  <a:cubicBezTo>
                    <a:pt x="3" y="47"/>
                    <a:pt x="0" y="44"/>
                    <a:pt x="0" y="40"/>
                  </a:cubicBezTo>
                  <a:lnTo>
                    <a:pt x="0" y="8"/>
                  </a:lnTo>
                  <a:cubicBezTo>
                    <a:pt x="0" y="4"/>
                    <a:pt x="3" y="0"/>
                    <a:pt x="7" y="0"/>
                  </a:cubicBezTo>
                  <a:cubicBezTo>
                    <a:pt x="11" y="0"/>
                    <a:pt x="14" y="4"/>
                    <a:pt x="14" y="8"/>
                  </a:cubicBezTo>
                  <a:lnTo>
                    <a:pt x="14" y="33"/>
                  </a:lnTo>
                  <a:lnTo>
                    <a:pt x="107" y="33"/>
                  </a:lnTo>
                  <a:lnTo>
                    <a:pt x="107" y="8"/>
                  </a:lnTo>
                  <a:cubicBezTo>
                    <a:pt x="107" y="4"/>
                    <a:pt x="110" y="0"/>
                    <a:pt x="114" y="0"/>
                  </a:cubicBezTo>
                  <a:cubicBezTo>
                    <a:pt x="118" y="0"/>
                    <a:pt x="121" y="4"/>
                    <a:pt x="121" y="8"/>
                  </a:cubicBezTo>
                  <a:lnTo>
                    <a:pt x="121" y="40"/>
                  </a:lnTo>
                  <a:cubicBezTo>
                    <a:pt x="121" y="44"/>
                    <a:pt x="118" y="47"/>
                    <a:pt x="114" y="4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9" name="Freeform 545">
              <a:extLst>
                <a:ext uri="{FF2B5EF4-FFF2-40B4-BE49-F238E27FC236}">
                  <a16:creationId xmlns:a16="http://schemas.microsoft.com/office/drawing/2014/main" id="{84045A3A-0BDD-7C8D-150A-558D70D2A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077" y="4054573"/>
              <a:ext cx="462527" cy="467177"/>
            </a:xfrm>
            <a:custGeom>
              <a:avLst/>
              <a:gdLst>
                <a:gd name="T0" fmla="*/ 174 w 347"/>
                <a:gd name="T1" fmla="*/ 350 h 350"/>
                <a:gd name="T2" fmla="*/ 6 w 347"/>
                <a:gd name="T3" fmla="*/ 183 h 350"/>
                <a:gd name="T4" fmla="*/ 116 w 347"/>
                <a:gd name="T5" fmla="*/ 2 h 350"/>
                <a:gd name="T6" fmla="*/ 126 w 347"/>
                <a:gd name="T7" fmla="*/ 4 h 350"/>
                <a:gd name="T8" fmla="*/ 124 w 347"/>
                <a:gd name="T9" fmla="*/ 14 h 350"/>
                <a:gd name="T10" fmla="*/ 21 w 347"/>
                <a:gd name="T11" fmla="*/ 182 h 350"/>
                <a:gd name="T12" fmla="*/ 21 w 347"/>
                <a:gd name="T13" fmla="*/ 182 h 350"/>
                <a:gd name="T14" fmla="*/ 174 w 347"/>
                <a:gd name="T15" fmla="*/ 335 h 350"/>
                <a:gd name="T16" fmla="*/ 326 w 347"/>
                <a:gd name="T17" fmla="*/ 182 h 350"/>
                <a:gd name="T18" fmla="*/ 223 w 347"/>
                <a:gd name="T19" fmla="*/ 14 h 350"/>
                <a:gd name="T20" fmla="*/ 221 w 347"/>
                <a:gd name="T21" fmla="*/ 4 h 350"/>
                <a:gd name="T22" fmla="*/ 231 w 347"/>
                <a:gd name="T23" fmla="*/ 2 h 350"/>
                <a:gd name="T24" fmla="*/ 341 w 347"/>
                <a:gd name="T25" fmla="*/ 183 h 350"/>
                <a:gd name="T26" fmla="*/ 174 w 347"/>
                <a:gd name="T27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7" h="350">
                  <a:moveTo>
                    <a:pt x="174" y="350"/>
                  </a:moveTo>
                  <a:cubicBezTo>
                    <a:pt x="81" y="350"/>
                    <a:pt x="7" y="275"/>
                    <a:pt x="6" y="183"/>
                  </a:cubicBezTo>
                  <a:cubicBezTo>
                    <a:pt x="6" y="175"/>
                    <a:pt x="0" y="69"/>
                    <a:pt x="116" y="2"/>
                  </a:cubicBezTo>
                  <a:cubicBezTo>
                    <a:pt x="120" y="0"/>
                    <a:pt x="124" y="1"/>
                    <a:pt x="126" y="4"/>
                  </a:cubicBezTo>
                  <a:cubicBezTo>
                    <a:pt x="128" y="8"/>
                    <a:pt x="127" y="12"/>
                    <a:pt x="124" y="14"/>
                  </a:cubicBezTo>
                  <a:cubicBezTo>
                    <a:pt x="12" y="79"/>
                    <a:pt x="21" y="181"/>
                    <a:pt x="21" y="182"/>
                  </a:cubicBezTo>
                  <a:cubicBezTo>
                    <a:pt x="21" y="182"/>
                    <a:pt x="21" y="182"/>
                    <a:pt x="21" y="182"/>
                  </a:cubicBezTo>
                  <a:cubicBezTo>
                    <a:pt x="21" y="267"/>
                    <a:pt x="89" y="335"/>
                    <a:pt x="174" y="335"/>
                  </a:cubicBezTo>
                  <a:cubicBezTo>
                    <a:pt x="258" y="335"/>
                    <a:pt x="326" y="267"/>
                    <a:pt x="326" y="182"/>
                  </a:cubicBezTo>
                  <a:cubicBezTo>
                    <a:pt x="326" y="178"/>
                    <a:pt x="335" y="79"/>
                    <a:pt x="223" y="14"/>
                  </a:cubicBezTo>
                  <a:cubicBezTo>
                    <a:pt x="220" y="12"/>
                    <a:pt x="219" y="8"/>
                    <a:pt x="221" y="4"/>
                  </a:cubicBezTo>
                  <a:cubicBezTo>
                    <a:pt x="223" y="1"/>
                    <a:pt x="227" y="0"/>
                    <a:pt x="231" y="2"/>
                  </a:cubicBezTo>
                  <a:cubicBezTo>
                    <a:pt x="347" y="69"/>
                    <a:pt x="341" y="175"/>
                    <a:pt x="341" y="183"/>
                  </a:cubicBezTo>
                  <a:cubicBezTo>
                    <a:pt x="340" y="275"/>
                    <a:pt x="266" y="350"/>
                    <a:pt x="174" y="35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AF70835-BCB6-F9DB-B207-919E2249F81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12893" y="4188171"/>
              <a:ext cx="210927" cy="208115"/>
              <a:chOff x="1346360" y="5009202"/>
              <a:chExt cx="174320" cy="171995"/>
            </a:xfrm>
            <a:grpFill/>
          </p:grpSpPr>
          <p:sp>
            <p:nvSpPr>
              <p:cNvPr id="31" name="Freeform 244">
                <a:extLst>
                  <a:ext uri="{FF2B5EF4-FFF2-40B4-BE49-F238E27FC236}">
                    <a16:creationId xmlns:a16="http://schemas.microsoft.com/office/drawing/2014/main" id="{F2DA4EE3-90D4-FBEC-BE4E-A4E86422A8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1927" y="5009202"/>
                <a:ext cx="148753" cy="171995"/>
              </a:xfrm>
              <a:custGeom>
                <a:avLst/>
                <a:gdLst>
                  <a:gd name="T0" fmla="*/ 65 w 111"/>
                  <a:gd name="T1" fmla="*/ 128 h 128"/>
                  <a:gd name="T2" fmla="*/ 0 w 111"/>
                  <a:gd name="T3" fmla="*/ 64 h 128"/>
                  <a:gd name="T4" fmla="*/ 65 w 111"/>
                  <a:gd name="T5" fmla="*/ 0 h 128"/>
                  <a:gd name="T6" fmla="*/ 108 w 111"/>
                  <a:gd name="T7" fmla="*/ 17 h 128"/>
                  <a:gd name="T8" fmla="*/ 108 w 111"/>
                  <a:gd name="T9" fmla="*/ 27 h 128"/>
                  <a:gd name="T10" fmla="*/ 98 w 111"/>
                  <a:gd name="T11" fmla="*/ 27 h 128"/>
                  <a:gd name="T12" fmla="*/ 65 w 111"/>
                  <a:gd name="T13" fmla="*/ 14 h 128"/>
                  <a:gd name="T14" fmla="*/ 15 w 111"/>
                  <a:gd name="T15" fmla="*/ 64 h 128"/>
                  <a:gd name="T16" fmla="*/ 65 w 111"/>
                  <a:gd name="T17" fmla="*/ 114 h 128"/>
                  <a:gd name="T18" fmla="*/ 98 w 111"/>
                  <a:gd name="T19" fmla="*/ 101 h 128"/>
                  <a:gd name="T20" fmla="*/ 108 w 111"/>
                  <a:gd name="T21" fmla="*/ 101 h 128"/>
                  <a:gd name="T22" fmla="*/ 108 w 111"/>
                  <a:gd name="T23" fmla="*/ 111 h 128"/>
                  <a:gd name="T24" fmla="*/ 65 w 111"/>
                  <a:gd name="T2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1" h="128">
                    <a:moveTo>
                      <a:pt x="65" y="128"/>
                    </a:moveTo>
                    <a:cubicBezTo>
                      <a:pt x="29" y="128"/>
                      <a:pt x="0" y="99"/>
                      <a:pt x="0" y="64"/>
                    </a:cubicBezTo>
                    <a:cubicBezTo>
                      <a:pt x="0" y="29"/>
                      <a:pt x="29" y="0"/>
                      <a:pt x="65" y="0"/>
                    </a:cubicBezTo>
                    <a:cubicBezTo>
                      <a:pt x="81" y="0"/>
                      <a:pt x="96" y="6"/>
                      <a:pt x="108" y="17"/>
                    </a:cubicBezTo>
                    <a:cubicBezTo>
                      <a:pt x="111" y="19"/>
                      <a:pt x="111" y="24"/>
                      <a:pt x="108" y="27"/>
                    </a:cubicBezTo>
                    <a:cubicBezTo>
                      <a:pt x="106" y="30"/>
                      <a:pt x="101" y="30"/>
                      <a:pt x="98" y="27"/>
                    </a:cubicBezTo>
                    <a:cubicBezTo>
                      <a:pt x="89" y="19"/>
                      <a:pt x="77" y="14"/>
                      <a:pt x="65" y="14"/>
                    </a:cubicBezTo>
                    <a:cubicBezTo>
                      <a:pt x="37" y="14"/>
                      <a:pt x="15" y="37"/>
                      <a:pt x="15" y="64"/>
                    </a:cubicBezTo>
                    <a:cubicBezTo>
                      <a:pt x="15" y="91"/>
                      <a:pt x="37" y="114"/>
                      <a:pt x="65" y="114"/>
                    </a:cubicBezTo>
                    <a:cubicBezTo>
                      <a:pt x="77" y="114"/>
                      <a:pt x="89" y="109"/>
                      <a:pt x="98" y="101"/>
                    </a:cubicBezTo>
                    <a:cubicBezTo>
                      <a:pt x="101" y="98"/>
                      <a:pt x="106" y="98"/>
                      <a:pt x="108" y="101"/>
                    </a:cubicBezTo>
                    <a:cubicBezTo>
                      <a:pt x="111" y="104"/>
                      <a:pt x="111" y="109"/>
                      <a:pt x="108" y="111"/>
                    </a:cubicBezTo>
                    <a:cubicBezTo>
                      <a:pt x="96" y="122"/>
                      <a:pt x="81" y="128"/>
                      <a:pt x="65" y="12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kern="0"/>
                </a:defPPr>
              </a:lstStyle>
              <a:p>
                <a:endParaRPr lang="fr-FR"/>
              </a:p>
            </p:txBody>
          </p:sp>
          <p:sp>
            <p:nvSpPr>
              <p:cNvPr id="32" name="Freeform 245">
                <a:extLst>
                  <a:ext uri="{FF2B5EF4-FFF2-40B4-BE49-F238E27FC236}">
                    <a16:creationId xmlns:a16="http://schemas.microsoft.com/office/drawing/2014/main" id="{DA1ED359-574C-29C3-2B8B-D32F1E616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360" y="5062645"/>
                <a:ext cx="118538" cy="18594"/>
              </a:xfrm>
              <a:custGeom>
                <a:avLst/>
                <a:gdLst>
                  <a:gd name="T0" fmla="*/ 81 w 89"/>
                  <a:gd name="T1" fmla="*/ 15 h 15"/>
                  <a:gd name="T2" fmla="*/ 7 w 89"/>
                  <a:gd name="T3" fmla="*/ 15 h 15"/>
                  <a:gd name="T4" fmla="*/ 0 w 89"/>
                  <a:gd name="T5" fmla="*/ 8 h 15"/>
                  <a:gd name="T6" fmla="*/ 7 w 89"/>
                  <a:gd name="T7" fmla="*/ 0 h 15"/>
                  <a:gd name="T8" fmla="*/ 81 w 89"/>
                  <a:gd name="T9" fmla="*/ 0 h 15"/>
                  <a:gd name="T10" fmla="*/ 89 w 89"/>
                  <a:gd name="T11" fmla="*/ 8 h 15"/>
                  <a:gd name="T12" fmla="*/ 81 w 89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15">
                    <a:moveTo>
                      <a:pt x="81" y="15"/>
                    </a:moveTo>
                    <a:lnTo>
                      <a:pt x="7" y="15"/>
                    </a:lnTo>
                    <a:cubicBezTo>
                      <a:pt x="3" y="15"/>
                      <a:pt x="0" y="12"/>
                      <a:pt x="0" y="8"/>
                    </a:cubicBezTo>
                    <a:cubicBezTo>
                      <a:pt x="0" y="4"/>
                      <a:pt x="3" y="0"/>
                      <a:pt x="7" y="0"/>
                    </a:cubicBezTo>
                    <a:lnTo>
                      <a:pt x="81" y="0"/>
                    </a:lnTo>
                    <a:cubicBezTo>
                      <a:pt x="85" y="0"/>
                      <a:pt x="89" y="4"/>
                      <a:pt x="89" y="8"/>
                    </a:cubicBezTo>
                    <a:cubicBezTo>
                      <a:pt x="89" y="12"/>
                      <a:pt x="85" y="15"/>
                      <a:pt x="81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kern="0"/>
                </a:defPPr>
              </a:lstStyle>
              <a:p>
                <a:endParaRPr lang="fr-FR"/>
              </a:p>
            </p:txBody>
          </p:sp>
          <p:sp>
            <p:nvSpPr>
              <p:cNvPr id="33" name="Freeform 246">
                <a:extLst>
                  <a:ext uri="{FF2B5EF4-FFF2-40B4-BE49-F238E27FC236}">
                    <a16:creationId xmlns:a16="http://schemas.microsoft.com/office/drawing/2014/main" id="{C84690E1-C8FE-8B2D-2227-5EBBEF6E7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360" y="5109130"/>
                <a:ext cx="118538" cy="18594"/>
              </a:xfrm>
              <a:custGeom>
                <a:avLst/>
                <a:gdLst>
                  <a:gd name="T0" fmla="*/ 81 w 89"/>
                  <a:gd name="T1" fmla="*/ 15 h 15"/>
                  <a:gd name="T2" fmla="*/ 7 w 89"/>
                  <a:gd name="T3" fmla="*/ 15 h 15"/>
                  <a:gd name="T4" fmla="*/ 0 w 89"/>
                  <a:gd name="T5" fmla="*/ 7 h 15"/>
                  <a:gd name="T6" fmla="*/ 7 w 89"/>
                  <a:gd name="T7" fmla="*/ 0 h 15"/>
                  <a:gd name="T8" fmla="*/ 81 w 89"/>
                  <a:gd name="T9" fmla="*/ 0 h 15"/>
                  <a:gd name="T10" fmla="*/ 89 w 89"/>
                  <a:gd name="T11" fmla="*/ 7 h 15"/>
                  <a:gd name="T12" fmla="*/ 81 w 89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15">
                    <a:moveTo>
                      <a:pt x="81" y="15"/>
                    </a:moveTo>
                    <a:lnTo>
                      <a:pt x="7" y="15"/>
                    </a:lnTo>
                    <a:cubicBezTo>
                      <a:pt x="3" y="15"/>
                      <a:pt x="0" y="11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lnTo>
                      <a:pt x="81" y="0"/>
                    </a:lnTo>
                    <a:cubicBezTo>
                      <a:pt x="85" y="0"/>
                      <a:pt x="89" y="3"/>
                      <a:pt x="89" y="7"/>
                    </a:cubicBezTo>
                    <a:cubicBezTo>
                      <a:pt x="89" y="11"/>
                      <a:pt x="85" y="15"/>
                      <a:pt x="81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kern="0"/>
                </a:defPPr>
              </a:lstStyle>
              <a:p>
                <a:endParaRPr lang="fr-FR"/>
              </a:p>
            </p:txBody>
          </p:sp>
        </p:grpSp>
      </p:grpSp>
      <p:grpSp>
        <p:nvGrpSpPr>
          <p:cNvPr id="9" name="Diamond3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4E4A0F1A-99A8-0090-79AF-2C58844C79D8}"/>
              </a:ext>
            </a:extLst>
          </p:cNvPr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2996104" y="4508136"/>
            <a:ext cx="571666" cy="656902"/>
            <a:chOff x="3197226" y="1712913"/>
            <a:chExt cx="361950" cy="361950"/>
          </a:xfrm>
          <a:solidFill>
            <a:srgbClr val="628081"/>
          </a:solidFill>
        </p:grpSpPr>
        <p:sp>
          <p:nvSpPr>
            <p:cNvPr id="11" name="Freeform 906">
              <a:extLst>
                <a:ext uri="{FF2B5EF4-FFF2-40B4-BE49-F238E27FC236}">
                  <a16:creationId xmlns:a16="http://schemas.microsoft.com/office/drawing/2014/main" id="{372905E6-85A6-4A07-8879-77CC63A7FD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7226" y="1793875"/>
              <a:ext cx="361950" cy="280988"/>
            </a:xfrm>
            <a:custGeom>
              <a:avLst/>
              <a:gdLst>
                <a:gd name="T0" fmla="*/ 99 w 2138"/>
                <a:gd name="T1" fmla="*/ 500 h 1667"/>
                <a:gd name="T2" fmla="*/ 1044 w 2138"/>
                <a:gd name="T3" fmla="*/ 1565 h 1667"/>
                <a:gd name="T4" fmla="*/ 2037 w 2138"/>
                <a:gd name="T5" fmla="*/ 510 h 1667"/>
                <a:gd name="T6" fmla="*/ 1697 w 2138"/>
                <a:gd name="T7" fmla="*/ 83 h 1667"/>
                <a:gd name="T8" fmla="*/ 402 w 2138"/>
                <a:gd name="T9" fmla="*/ 83 h 1667"/>
                <a:gd name="T10" fmla="*/ 99 w 2138"/>
                <a:gd name="T11" fmla="*/ 500 h 1667"/>
                <a:gd name="T12" fmla="*/ 1043 w 2138"/>
                <a:gd name="T13" fmla="*/ 1667 h 1667"/>
                <a:gd name="T14" fmla="*/ 1042 w 2138"/>
                <a:gd name="T15" fmla="*/ 1667 h 1667"/>
                <a:gd name="T16" fmla="*/ 1012 w 2138"/>
                <a:gd name="T17" fmla="*/ 1654 h 1667"/>
                <a:gd name="T18" fmla="*/ 14 w 2138"/>
                <a:gd name="T19" fmla="*/ 530 h 1667"/>
                <a:gd name="T20" fmla="*/ 12 w 2138"/>
                <a:gd name="T21" fmla="*/ 478 h 1667"/>
                <a:gd name="T22" fmla="*/ 347 w 2138"/>
                <a:gd name="T23" fmla="*/ 17 h 1667"/>
                <a:gd name="T24" fmla="*/ 381 w 2138"/>
                <a:gd name="T25" fmla="*/ 0 h 1667"/>
                <a:gd name="T26" fmla="*/ 1717 w 2138"/>
                <a:gd name="T27" fmla="*/ 0 h 1667"/>
                <a:gd name="T28" fmla="*/ 1749 w 2138"/>
                <a:gd name="T29" fmla="*/ 16 h 1667"/>
                <a:gd name="T30" fmla="*/ 2125 w 2138"/>
                <a:gd name="T31" fmla="*/ 486 h 1667"/>
                <a:gd name="T32" fmla="*/ 2123 w 2138"/>
                <a:gd name="T33" fmla="*/ 541 h 1667"/>
                <a:gd name="T34" fmla="*/ 1073 w 2138"/>
                <a:gd name="T35" fmla="*/ 1654 h 1667"/>
                <a:gd name="T36" fmla="*/ 1043 w 2138"/>
                <a:gd name="T37" fmla="*/ 1667 h 1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38" h="1667">
                  <a:moveTo>
                    <a:pt x="99" y="500"/>
                  </a:moveTo>
                  <a:lnTo>
                    <a:pt x="1044" y="1565"/>
                  </a:lnTo>
                  <a:lnTo>
                    <a:pt x="2037" y="510"/>
                  </a:lnTo>
                  <a:lnTo>
                    <a:pt x="1697" y="83"/>
                  </a:lnTo>
                  <a:lnTo>
                    <a:pt x="402" y="83"/>
                  </a:lnTo>
                  <a:lnTo>
                    <a:pt x="99" y="500"/>
                  </a:lnTo>
                  <a:close/>
                  <a:moveTo>
                    <a:pt x="1043" y="1667"/>
                  </a:moveTo>
                  <a:lnTo>
                    <a:pt x="1042" y="1667"/>
                  </a:lnTo>
                  <a:cubicBezTo>
                    <a:pt x="1031" y="1667"/>
                    <a:pt x="1020" y="1662"/>
                    <a:pt x="1012" y="1654"/>
                  </a:cubicBezTo>
                  <a:lnTo>
                    <a:pt x="14" y="530"/>
                  </a:lnTo>
                  <a:cubicBezTo>
                    <a:pt x="1" y="516"/>
                    <a:pt x="0" y="494"/>
                    <a:pt x="12" y="478"/>
                  </a:cubicBezTo>
                  <a:lnTo>
                    <a:pt x="347" y="17"/>
                  </a:lnTo>
                  <a:cubicBezTo>
                    <a:pt x="355" y="6"/>
                    <a:pt x="367" y="0"/>
                    <a:pt x="381" y="0"/>
                  </a:cubicBezTo>
                  <a:lnTo>
                    <a:pt x="1717" y="0"/>
                  </a:lnTo>
                  <a:cubicBezTo>
                    <a:pt x="1730" y="0"/>
                    <a:pt x="1741" y="6"/>
                    <a:pt x="1749" y="16"/>
                  </a:cubicBezTo>
                  <a:lnTo>
                    <a:pt x="2125" y="486"/>
                  </a:lnTo>
                  <a:cubicBezTo>
                    <a:pt x="2138" y="502"/>
                    <a:pt x="2137" y="526"/>
                    <a:pt x="2123" y="541"/>
                  </a:cubicBezTo>
                  <a:lnTo>
                    <a:pt x="1073" y="1654"/>
                  </a:lnTo>
                  <a:cubicBezTo>
                    <a:pt x="1065" y="1663"/>
                    <a:pt x="1054" y="1667"/>
                    <a:pt x="1043" y="1667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12" name="Freeform 907">
              <a:extLst>
                <a:ext uri="{FF2B5EF4-FFF2-40B4-BE49-F238E27FC236}">
                  <a16:creationId xmlns:a16="http://schemas.microsoft.com/office/drawing/2014/main" id="{6828363D-A256-5AA7-7D05-8F3A61AE4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814" y="1873250"/>
              <a:ext cx="350838" cy="12700"/>
            </a:xfrm>
            <a:custGeom>
              <a:avLst/>
              <a:gdLst>
                <a:gd name="T0" fmla="*/ 2040 w 2082"/>
                <a:gd name="T1" fmla="*/ 83 h 83"/>
                <a:gd name="T2" fmla="*/ 2040 w 2082"/>
                <a:gd name="T3" fmla="*/ 83 h 83"/>
                <a:gd name="T4" fmla="*/ 42 w 2082"/>
                <a:gd name="T5" fmla="*/ 76 h 83"/>
                <a:gd name="T6" fmla="*/ 1 w 2082"/>
                <a:gd name="T7" fmla="*/ 38 h 83"/>
                <a:gd name="T8" fmla="*/ 42 w 2082"/>
                <a:gd name="T9" fmla="*/ 0 h 83"/>
                <a:gd name="T10" fmla="*/ 42 w 2082"/>
                <a:gd name="T11" fmla="*/ 0 h 83"/>
                <a:gd name="T12" fmla="*/ 2040 w 2082"/>
                <a:gd name="T13" fmla="*/ 6 h 83"/>
                <a:gd name="T14" fmla="*/ 2082 w 2082"/>
                <a:gd name="T15" fmla="*/ 45 h 83"/>
                <a:gd name="T16" fmla="*/ 2040 w 2082"/>
                <a:gd name="T17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82" h="83">
                  <a:moveTo>
                    <a:pt x="2040" y="83"/>
                  </a:moveTo>
                  <a:lnTo>
                    <a:pt x="2040" y="83"/>
                  </a:lnTo>
                  <a:lnTo>
                    <a:pt x="42" y="76"/>
                  </a:lnTo>
                  <a:cubicBezTo>
                    <a:pt x="19" y="75"/>
                    <a:pt x="0" y="60"/>
                    <a:pt x="1" y="38"/>
                  </a:cubicBezTo>
                  <a:cubicBezTo>
                    <a:pt x="1" y="15"/>
                    <a:pt x="19" y="0"/>
                    <a:pt x="42" y="0"/>
                  </a:cubicBezTo>
                  <a:lnTo>
                    <a:pt x="42" y="0"/>
                  </a:lnTo>
                  <a:lnTo>
                    <a:pt x="2040" y="6"/>
                  </a:lnTo>
                  <a:cubicBezTo>
                    <a:pt x="2063" y="6"/>
                    <a:pt x="2082" y="22"/>
                    <a:pt x="2082" y="45"/>
                  </a:cubicBezTo>
                  <a:cubicBezTo>
                    <a:pt x="2082" y="68"/>
                    <a:pt x="2063" y="83"/>
                    <a:pt x="2040" y="83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13" name="Freeform 908">
              <a:extLst>
                <a:ext uri="{FF2B5EF4-FFF2-40B4-BE49-F238E27FC236}">
                  <a16:creationId xmlns:a16="http://schemas.microsoft.com/office/drawing/2014/main" id="{721E81FA-026B-1089-F5BE-1A433964A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1" y="1795463"/>
              <a:ext cx="236538" cy="82550"/>
            </a:xfrm>
            <a:custGeom>
              <a:avLst/>
              <a:gdLst>
                <a:gd name="T0" fmla="*/ 1007 w 1400"/>
                <a:gd name="T1" fmla="*/ 490 h 493"/>
                <a:gd name="T2" fmla="*/ 1005 w 1400"/>
                <a:gd name="T3" fmla="*/ 490 h 493"/>
                <a:gd name="T4" fmla="*/ 973 w 1400"/>
                <a:gd name="T5" fmla="*/ 475 h 493"/>
                <a:gd name="T6" fmla="*/ 699 w 1400"/>
                <a:gd name="T7" fmla="*/ 112 h 493"/>
                <a:gd name="T8" fmla="*/ 368 w 1400"/>
                <a:gd name="T9" fmla="*/ 479 h 493"/>
                <a:gd name="T10" fmla="*/ 335 w 1400"/>
                <a:gd name="T11" fmla="*/ 492 h 493"/>
                <a:gd name="T12" fmla="*/ 303 w 1400"/>
                <a:gd name="T13" fmla="*/ 475 h 493"/>
                <a:gd name="T14" fmla="*/ 14 w 1400"/>
                <a:gd name="T15" fmla="*/ 72 h 493"/>
                <a:gd name="T16" fmla="*/ 23 w 1400"/>
                <a:gd name="T17" fmla="*/ 13 h 493"/>
                <a:gd name="T18" fmla="*/ 81 w 1400"/>
                <a:gd name="T19" fmla="*/ 23 h 493"/>
                <a:gd name="T20" fmla="*/ 341 w 1400"/>
                <a:gd name="T21" fmla="*/ 385 h 493"/>
                <a:gd name="T22" fmla="*/ 671 w 1400"/>
                <a:gd name="T23" fmla="*/ 20 h 493"/>
                <a:gd name="T24" fmla="*/ 704 w 1400"/>
                <a:gd name="T25" fmla="*/ 6 h 493"/>
                <a:gd name="T26" fmla="*/ 735 w 1400"/>
                <a:gd name="T27" fmla="*/ 22 h 493"/>
                <a:gd name="T28" fmla="*/ 1009 w 1400"/>
                <a:gd name="T29" fmla="*/ 384 h 493"/>
                <a:gd name="T30" fmla="*/ 1321 w 1400"/>
                <a:gd name="T31" fmla="*/ 20 h 493"/>
                <a:gd name="T32" fmla="*/ 1380 w 1400"/>
                <a:gd name="T33" fmla="*/ 16 h 493"/>
                <a:gd name="T34" fmla="*/ 1385 w 1400"/>
                <a:gd name="T35" fmla="*/ 75 h 493"/>
                <a:gd name="T36" fmla="*/ 1038 w 1400"/>
                <a:gd name="T37" fmla="*/ 477 h 493"/>
                <a:gd name="T38" fmla="*/ 1007 w 1400"/>
                <a:gd name="T39" fmla="*/ 49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00" h="493">
                  <a:moveTo>
                    <a:pt x="1007" y="490"/>
                  </a:moveTo>
                  <a:lnTo>
                    <a:pt x="1005" y="490"/>
                  </a:lnTo>
                  <a:cubicBezTo>
                    <a:pt x="993" y="490"/>
                    <a:pt x="981" y="485"/>
                    <a:pt x="973" y="475"/>
                  </a:cubicBezTo>
                  <a:lnTo>
                    <a:pt x="699" y="112"/>
                  </a:lnTo>
                  <a:lnTo>
                    <a:pt x="368" y="479"/>
                  </a:lnTo>
                  <a:cubicBezTo>
                    <a:pt x="360" y="488"/>
                    <a:pt x="347" y="493"/>
                    <a:pt x="335" y="492"/>
                  </a:cubicBezTo>
                  <a:cubicBezTo>
                    <a:pt x="322" y="492"/>
                    <a:pt x="311" y="485"/>
                    <a:pt x="303" y="475"/>
                  </a:cubicBezTo>
                  <a:lnTo>
                    <a:pt x="14" y="72"/>
                  </a:lnTo>
                  <a:cubicBezTo>
                    <a:pt x="0" y="53"/>
                    <a:pt x="4" y="27"/>
                    <a:pt x="23" y="13"/>
                  </a:cubicBezTo>
                  <a:cubicBezTo>
                    <a:pt x="42" y="0"/>
                    <a:pt x="68" y="4"/>
                    <a:pt x="81" y="23"/>
                  </a:cubicBezTo>
                  <a:lnTo>
                    <a:pt x="341" y="385"/>
                  </a:lnTo>
                  <a:lnTo>
                    <a:pt x="671" y="20"/>
                  </a:lnTo>
                  <a:cubicBezTo>
                    <a:pt x="680" y="10"/>
                    <a:pt x="691" y="5"/>
                    <a:pt x="704" y="6"/>
                  </a:cubicBezTo>
                  <a:cubicBezTo>
                    <a:pt x="716" y="6"/>
                    <a:pt x="728" y="12"/>
                    <a:pt x="735" y="22"/>
                  </a:cubicBezTo>
                  <a:lnTo>
                    <a:pt x="1009" y="384"/>
                  </a:lnTo>
                  <a:lnTo>
                    <a:pt x="1321" y="20"/>
                  </a:lnTo>
                  <a:cubicBezTo>
                    <a:pt x="1336" y="3"/>
                    <a:pt x="1363" y="1"/>
                    <a:pt x="1380" y="16"/>
                  </a:cubicBezTo>
                  <a:cubicBezTo>
                    <a:pt x="1398" y="31"/>
                    <a:pt x="1400" y="57"/>
                    <a:pt x="1385" y="75"/>
                  </a:cubicBezTo>
                  <a:lnTo>
                    <a:pt x="1038" y="477"/>
                  </a:lnTo>
                  <a:cubicBezTo>
                    <a:pt x="1030" y="486"/>
                    <a:pt x="1019" y="490"/>
                    <a:pt x="1007" y="490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14" name="Freeform 909">
              <a:extLst>
                <a:ext uri="{FF2B5EF4-FFF2-40B4-BE49-F238E27FC236}">
                  <a16:creationId xmlns:a16="http://schemas.microsoft.com/office/drawing/2014/main" id="{A9970EDC-BD54-C2A0-F791-55666394E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189" y="1878013"/>
              <a:ext cx="30163" cy="69850"/>
            </a:xfrm>
            <a:custGeom>
              <a:avLst/>
              <a:gdLst>
                <a:gd name="T0" fmla="*/ 46 w 185"/>
                <a:gd name="T1" fmla="*/ 405 h 405"/>
                <a:gd name="T2" fmla="*/ 35 w 185"/>
                <a:gd name="T3" fmla="*/ 403 h 405"/>
                <a:gd name="T4" fmla="*/ 6 w 185"/>
                <a:gd name="T5" fmla="*/ 351 h 405"/>
                <a:gd name="T6" fmla="*/ 99 w 185"/>
                <a:gd name="T7" fmla="*/ 35 h 405"/>
                <a:gd name="T8" fmla="*/ 150 w 185"/>
                <a:gd name="T9" fmla="*/ 7 h 405"/>
                <a:gd name="T10" fmla="*/ 179 w 185"/>
                <a:gd name="T11" fmla="*/ 58 h 405"/>
                <a:gd name="T12" fmla="*/ 86 w 185"/>
                <a:gd name="T13" fmla="*/ 375 h 405"/>
                <a:gd name="T14" fmla="*/ 46 w 185"/>
                <a:gd name="T15" fmla="*/ 40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5" h="405">
                  <a:moveTo>
                    <a:pt x="46" y="405"/>
                  </a:moveTo>
                  <a:cubicBezTo>
                    <a:pt x="43" y="405"/>
                    <a:pt x="39" y="404"/>
                    <a:pt x="35" y="403"/>
                  </a:cubicBezTo>
                  <a:cubicBezTo>
                    <a:pt x="13" y="396"/>
                    <a:pt x="0" y="373"/>
                    <a:pt x="6" y="351"/>
                  </a:cubicBezTo>
                  <a:lnTo>
                    <a:pt x="99" y="35"/>
                  </a:lnTo>
                  <a:cubicBezTo>
                    <a:pt x="105" y="13"/>
                    <a:pt x="128" y="0"/>
                    <a:pt x="150" y="7"/>
                  </a:cubicBezTo>
                  <a:cubicBezTo>
                    <a:pt x="172" y="13"/>
                    <a:pt x="185" y="36"/>
                    <a:pt x="179" y="58"/>
                  </a:cubicBezTo>
                  <a:lnTo>
                    <a:pt x="86" y="375"/>
                  </a:lnTo>
                  <a:cubicBezTo>
                    <a:pt x="81" y="393"/>
                    <a:pt x="65" y="405"/>
                    <a:pt x="46" y="405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15" name="Freeform 910">
              <a:extLst>
                <a:ext uri="{FF2B5EF4-FFF2-40B4-BE49-F238E27FC236}">
                  <a16:creationId xmlns:a16="http://schemas.microsoft.com/office/drawing/2014/main" id="{A1F1C5B1-9D26-9270-E4A2-753A8EF92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1689" y="1974850"/>
              <a:ext cx="65088" cy="100013"/>
            </a:xfrm>
            <a:custGeom>
              <a:avLst/>
              <a:gdLst>
                <a:gd name="T0" fmla="*/ 195 w 385"/>
                <a:gd name="T1" fmla="*/ 594 h 594"/>
                <a:gd name="T2" fmla="*/ 156 w 385"/>
                <a:gd name="T3" fmla="*/ 561 h 594"/>
                <a:gd name="T4" fmla="*/ 7 w 385"/>
                <a:gd name="T5" fmla="*/ 88 h 594"/>
                <a:gd name="T6" fmla="*/ 34 w 385"/>
                <a:gd name="T7" fmla="*/ 34 h 594"/>
                <a:gd name="T8" fmla="*/ 86 w 385"/>
                <a:gd name="T9" fmla="*/ 61 h 594"/>
                <a:gd name="T10" fmla="*/ 193 w 385"/>
                <a:gd name="T11" fmla="*/ 405 h 594"/>
                <a:gd name="T12" fmla="*/ 298 w 385"/>
                <a:gd name="T13" fmla="*/ 35 h 594"/>
                <a:gd name="T14" fmla="*/ 350 w 385"/>
                <a:gd name="T15" fmla="*/ 6 h 594"/>
                <a:gd name="T16" fmla="*/ 378 w 385"/>
                <a:gd name="T17" fmla="*/ 58 h 594"/>
                <a:gd name="T18" fmla="*/ 235 w 385"/>
                <a:gd name="T19" fmla="*/ 560 h 594"/>
                <a:gd name="T20" fmla="*/ 196 w 385"/>
                <a:gd name="T21" fmla="*/ 594 h 594"/>
                <a:gd name="T22" fmla="*/ 195 w 385"/>
                <a:gd name="T23" fmla="*/ 594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5" h="594">
                  <a:moveTo>
                    <a:pt x="195" y="594"/>
                  </a:moveTo>
                  <a:cubicBezTo>
                    <a:pt x="178" y="594"/>
                    <a:pt x="162" y="578"/>
                    <a:pt x="156" y="561"/>
                  </a:cubicBezTo>
                  <a:cubicBezTo>
                    <a:pt x="155" y="559"/>
                    <a:pt x="83" y="330"/>
                    <a:pt x="7" y="88"/>
                  </a:cubicBezTo>
                  <a:cubicBezTo>
                    <a:pt x="0" y="66"/>
                    <a:pt x="12" y="41"/>
                    <a:pt x="34" y="34"/>
                  </a:cubicBezTo>
                  <a:cubicBezTo>
                    <a:pt x="56" y="27"/>
                    <a:pt x="80" y="39"/>
                    <a:pt x="86" y="61"/>
                  </a:cubicBezTo>
                  <a:cubicBezTo>
                    <a:pt x="130" y="198"/>
                    <a:pt x="160" y="307"/>
                    <a:pt x="193" y="405"/>
                  </a:cubicBezTo>
                  <a:lnTo>
                    <a:pt x="298" y="35"/>
                  </a:lnTo>
                  <a:cubicBezTo>
                    <a:pt x="305" y="13"/>
                    <a:pt x="328" y="0"/>
                    <a:pt x="350" y="6"/>
                  </a:cubicBezTo>
                  <a:cubicBezTo>
                    <a:pt x="372" y="13"/>
                    <a:pt x="385" y="36"/>
                    <a:pt x="378" y="58"/>
                  </a:cubicBezTo>
                  <a:lnTo>
                    <a:pt x="235" y="560"/>
                  </a:lnTo>
                  <a:cubicBezTo>
                    <a:pt x="230" y="577"/>
                    <a:pt x="214" y="594"/>
                    <a:pt x="196" y="594"/>
                  </a:cubicBezTo>
                  <a:lnTo>
                    <a:pt x="195" y="594"/>
                  </a:ln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16" name="Freeform 911">
              <a:extLst>
                <a:ext uri="{FF2B5EF4-FFF2-40B4-BE49-F238E27FC236}">
                  <a16:creationId xmlns:a16="http://schemas.microsoft.com/office/drawing/2014/main" id="{9007CD00-3D42-6BC9-82B2-28B5446A6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9939" y="1878013"/>
              <a:ext cx="34925" cy="76200"/>
            </a:xfrm>
            <a:custGeom>
              <a:avLst/>
              <a:gdLst>
                <a:gd name="T0" fmla="*/ 152 w 199"/>
                <a:gd name="T1" fmla="*/ 443 h 443"/>
                <a:gd name="T2" fmla="*/ 113 w 199"/>
                <a:gd name="T3" fmla="*/ 414 h 443"/>
                <a:gd name="T4" fmla="*/ 6 w 199"/>
                <a:gd name="T5" fmla="*/ 57 h 443"/>
                <a:gd name="T6" fmla="*/ 35 w 199"/>
                <a:gd name="T7" fmla="*/ 6 h 443"/>
                <a:gd name="T8" fmla="*/ 86 w 199"/>
                <a:gd name="T9" fmla="*/ 35 h 443"/>
                <a:gd name="T10" fmla="*/ 192 w 199"/>
                <a:gd name="T11" fmla="*/ 389 h 443"/>
                <a:gd name="T12" fmla="*/ 165 w 199"/>
                <a:gd name="T13" fmla="*/ 441 h 443"/>
                <a:gd name="T14" fmla="*/ 152 w 199"/>
                <a:gd name="T15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443">
                  <a:moveTo>
                    <a:pt x="152" y="443"/>
                  </a:moveTo>
                  <a:cubicBezTo>
                    <a:pt x="135" y="443"/>
                    <a:pt x="118" y="432"/>
                    <a:pt x="113" y="414"/>
                  </a:cubicBezTo>
                  <a:cubicBezTo>
                    <a:pt x="47" y="205"/>
                    <a:pt x="6" y="58"/>
                    <a:pt x="6" y="57"/>
                  </a:cubicBezTo>
                  <a:cubicBezTo>
                    <a:pt x="0" y="35"/>
                    <a:pt x="13" y="12"/>
                    <a:pt x="35" y="6"/>
                  </a:cubicBezTo>
                  <a:cubicBezTo>
                    <a:pt x="58" y="0"/>
                    <a:pt x="80" y="13"/>
                    <a:pt x="86" y="35"/>
                  </a:cubicBezTo>
                  <a:cubicBezTo>
                    <a:pt x="87" y="36"/>
                    <a:pt x="127" y="182"/>
                    <a:pt x="192" y="389"/>
                  </a:cubicBezTo>
                  <a:cubicBezTo>
                    <a:pt x="199" y="411"/>
                    <a:pt x="187" y="434"/>
                    <a:pt x="165" y="441"/>
                  </a:cubicBezTo>
                  <a:cubicBezTo>
                    <a:pt x="161" y="443"/>
                    <a:pt x="156" y="443"/>
                    <a:pt x="152" y="443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17" name="Freeform 912">
              <a:extLst>
                <a:ext uri="{FF2B5EF4-FFF2-40B4-BE49-F238E27FC236}">
                  <a16:creationId xmlns:a16="http://schemas.microsoft.com/office/drawing/2014/main" id="{EBD2A83C-7274-1608-01FC-8C7E975CA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276" y="1733550"/>
              <a:ext cx="31750" cy="39688"/>
            </a:xfrm>
            <a:custGeom>
              <a:avLst/>
              <a:gdLst>
                <a:gd name="T0" fmla="*/ 148 w 195"/>
                <a:gd name="T1" fmla="*/ 228 h 228"/>
                <a:gd name="T2" fmla="*/ 114 w 195"/>
                <a:gd name="T3" fmla="*/ 210 h 228"/>
                <a:gd name="T4" fmla="*/ 14 w 195"/>
                <a:gd name="T5" fmla="*/ 71 h 228"/>
                <a:gd name="T6" fmla="*/ 23 w 195"/>
                <a:gd name="T7" fmla="*/ 13 h 228"/>
                <a:gd name="T8" fmla="*/ 81 w 195"/>
                <a:gd name="T9" fmla="*/ 23 h 228"/>
                <a:gd name="T10" fmla="*/ 181 w 195"/>
                <a:gd name="T11" fmla="*/ 162 h 228"/>
                <a:gd name="T12" fmla="*/ 172 w 195"/>
                <a:gd name="T13" fmla="*/ 220 h 228"/>
                <a:gd name="T14" fmla="*/ 148 w 195"/>
                <a:gd name="T1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228">
                  <a:moveTo>
                    <a:pt x="148" y="228"/>
                  </a:moveTo>
                  <a:cubicBezTo>
                    <a:pt x="135" y="228"/>
                    <a:pt x="122" y="222"/>
                    <a:pt x="114" y="210"/>
                  </a:cubicBezTo>
                  <a:lnTo>
                    <a:pt x="14" y="71"/>
                  </a:lnTo>
                  <a:cubicBezTo>
                    <a:pt x="0" y="52"/>
                    <a:pt x="5" y="26"/>
                    <a:pt x="23" y="13"/>
                  </a:cubicBezTo>
                  <a:cubicBezTo>
                    <a:pt x="42" y="0"/>
                    <a:pt x="68" y="4"/>
                    <a:pt x="81" y="23"/>
                  </a:cubicBezTo>
                  <a:lnTo>
                    <a:pt x="181" y="162"/>
                  </a:lnTo>
                  <a:cubicBezTo>
                    <a:pt x="195" y="180"/>
                    <a:pt x="191" y="206"/>
                    <a:pt x="172" y="220"/>
                  </a:cubicBezTo>
                  <a:cubicBezTo>
                    <a:pt x="164" y="225"/>
                    <a:pt x="156" y="228"/>
                    <a:pt x="148" y="228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19" name="Freeform 913">
              <a:extLst>
                <a:ext uri="{FF2B5EF4-FFF2-40B4-BE49-F238E27FC236}">
                  <a16:creationId xmlns:a16="http://schemas.microsoft.com/office/drawing/2014/main" id="{7E6AD4C0-64DE-EBF1-1CDC-F74819F35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064" y="1747838"/>
              <a:ext cx="14288" cy="15875"/>
            </a:xfrm>
            <a:custGeom>
              <a:avLst/>
              <a:gdLst>
                <a:gd name="T0" fmla="*/ 42 w 84"/>
                <a:gd name="T1" fmla="*/ 100 h 100"/>
                <a:gd name="T2" fmla="*/ 0 w 84"/>
                <a:gd name="T3" fmla="*/ 58 h 100"/>
                <a:gd name="T4" fmla="*/ 0 w 84"/>
                <a:gd name="T5" fmla="*/ 42 h 100"/>
                <a:gd name="T6" fmla="*/ 42 w 84"/>
                <a:gd name="T7" fmla="*/ 0 h 100"/>
                <a:gd name="T8" fmla="*/ 84 w 84"/>
                <a:gd name="T9" fmla="*/ 42 h 100"/>
                <a:gd name="T10" fmla="*/ 84 w 84"/>
                <a:gd name="T11" fmla="*/ 58 h 100"/>
                <a:gd name="T12" fmla="*/ 42 w 84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00">
                  <a:moveTo>
                    <a:pt x="42" y="100"/>
                  </a:moveTo>
                  <a:cubicBezTo>
                    <a:pt x="19" y="100"/>
                    <a:pt x="0" y="81"/>
                    <a:pt x="0" y="58"/>
                  </a:cubicBezTo>
                  <a:lnTo>
                    <a:pt x="0" y="42"/>
                  </a:lnTo>
                  <a:cubicBezTo>
                    <a:pt x="0" y="19"/>
                    <a:pt x="19" y="0"/>
                    <a:pt x="42" y="0"/>
                  </a:cubicBezTo>
                  <a:cubicBezTo>
                    <a:pt x="65" y="0"/>
                    <a:pt x="84" y="19"/>
                    <a:pt x="84" y="42"/>
                  </a:cubicBezTo>
                  <a:lnTo>
                    <a:pt x="84" y="58"/>
                  </a:lnTo>
                  <a:cubicBezTo>
                    <a:pt x="84" y="81"/>
                    <a:pt x="65" y="100"/>
                    <a:pt x="42" y="10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0" name="Freeform 914">
              <a:extLst>
                <a:ext uri="{FF2B5EF4-FFF2-40B4-BE49-F238E27FC236}">
                  <a16:creationId xmlns:a16="http://schemas.microsoft.com/office/drawing/2014/main" id="{C8C6B897-6B10-3681-1BBF-725A733B6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814" y="1795463"/>
              <a:ext cx="19050" cy="15875"/>
            </a:xfrm>
            <a:custGeom>
              <a:avLst/>
              <a:gdLst>
                <a:gd name="T0" fmla="*/ 62 w 110"/>
                <a:gd name="T1" fmla="*/ 98 h 98"/>
                <a:gd name="T2" fmla="*/ 40 w 110"/>
                <a:gd name="T3" fmla="*/ 92 h 98"/>
                <a:gd name="T4" fmla="*/ 26 w 110"/>
                <a:gd name="T5" fmla="*/ 83 h 98"/>
                <a:gd name="T6" fmla="*/ 12 w 110"/>
                <a:gd name="T7" fmla="*/ 26 h 98"/>
                <a:gd name="T8" fmla="*/ 70 w 110"/>
                <a:gd name="T9" fmla="*/ 12 h 98"/>
                <a:gd name="T10" fmla="*/ 84 w 110"/>
                <a:gd name="T11" fmla="*/ 21 h 98"/>
                <a:gd name="T12" fmla="*/ 98 w 110"/>
                <a:gd name="T13" fmla="*/ 78 h 98"/>
                <a:gd name="T14" fmla="*/ 62 w 110"/>
                <a:gd name="T1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8">
                  <a:moveTo>
                    <a:pt x="62" y="98"/>
                  </a:moveTo>
                  <a:cubicBezTo>
                    <a:pt x="55" y="98"/>
                    <a:pt x="47" y="96"/>
                    <a:pt x="40" y="92"/>
                  </a:cubicBezTo>
                  <a:lnTo>
                    <a:pt x="26" y="83"/>
                  </a:lnTo>
                  <a:cubicBezTo>
                    <a:pt x="6" y="72"/>
                    <a:pt x="0" y="46"/>
                    <a:pt x="12" y="26"/>
                  </a:cubicBezTo>
                  <a:cubicBezTo>
                    <a:pt x="24" y="7"/>
                    <a:pt x="50" y="0"/>
                    <a:pt x="70" y="12"/>
                  </a:cubicBezTo>
                  <a:lnTo>
                    <a:pt x="84" y="21"/>
                  </a:lnTo>
                  <a:cubicBezTo>
                    <a:pt x="103" y="33"/>
                    <a:pt x="110" y="59"/>
                    <a:pt x="98" y="78"/>
                  </a:cubicBezTo>
                  <a:cubicBezTo>
                    <a:pt x="90" y="91"/>
                    <a:pt x="76" y="98"/>
                    <a:pt x="62" y="98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1" name="Freeform 915">
              <a:extLst>
                <a:ext uri="{FF2B5EF4-FFF2-40B4-BE49-F238E27FC236}">
                  <a16:creationId xmlns:a16="http://schemas.microsoft.com/office/drawing/2014/main" id="{2AA13EFE-2F86-07B6-2CFB-F3AE3F86B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9014" y="1792288"/>
              <a:ext cx="17463" cy="17463"/>
            </a:xfrm>
            <a:custGeom>
              <a:avLst/>
              <a:gdLst>
                <a:gd name="T0" fmla="*/ 48 w 110"/>
                <a:gd name="T1" fmla="*/ 98 h 98"/>
                <a:gd name="T2" fmla="*/ 12 w 110"/>
                <a:gd name="T3" fmla="*/ 78 h 98"/>
                <a:gd name="T4" fmla="*/ 26 w 110"/>
                <a:gd name="T5" fmla="*/ 21 h 98"/>
                <a:gd name="T6" fmla="*/ 40 w 110"/>
                <a:gd name="T7" fmla="*/ 12 h 98"/>
                <a:gd name="T8" fmla="*/ 98 w 110"/>
                <a:gd name="T9" fmla="*/ 26 h 98"/>
                <a:gd name="T10" fmla="*/ 84 w 110"/>
                <a:gd name="T11" fmla="*/ 83 h 98"/>
                <a:gd name="T12" fmla="*/ 69 w 110"/>
                <a:gd name="T13" fmla="*/ 92 h 98"/>
                <a:gd name="T14" fmla="*/ 48 w 110"/>
                <a:gd name="T1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98">
                  <a:moveTo>
                    <a:pt x="48" y="98"/>
                  </a:moveTo>
                  <a:cubicBezTo>
                    <a:pt x="34" y="98"/>
                    <a:pt x="20" y="91"/>
                    <a:pt x="12" y="78"/>
                  </a:cubicBezTo>
                  <a:cubicBezTo>
                    <a:pt x="0" y="58"/>
                    <a:pt x="6" y="32"/>
                    <a:pt x="26" y="21"/>
                  </a:cubicBezTo>
                  <a:lnTo>
                    <a:pt x="40" y="12"/>
                  </a:lnTo>
                  <a:cubicBezTo>
                    <a:pt x="60" y="0"/>
                    <a:pt x="86" y="6"/>
                    <a:pt x="98" y="26"/>
                  </a:cubicBezTo>
                  <a:cubicBezTo>
                    <a:pt x="110" y="45"/>
                    <a:pt x="103" y="71"/>
                    <a:pt x="84" y="83"/>
                  </a:cubicBezTo>
                  <a:lnTo>
                    <a:pt x="69" y="92"/>
                  </a:lnTo>
                  <a:cubicBezTo>
                    <a:pt x="63" y="96"/>
                    <a:pt x="55" y="98"/>
                    <a:pt x="48" y="98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2" name="Freeform 916">
              <a:extLst>
                <a:ext uri="{FF2B5EF4-FFF2-40B4-BE49-F238E27FC236}">
                  <a16:creationId xmlns:a16="http://schemas.microsoft.com/office/drawing/2014/main" id="{58E9C21C-3E5F-35D3-55E9-0A7B31514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851" y="1736725"/>
              <a:ext cx="33338" cy="38100"/>
            </a:xfrm>
            <a:custGeom>
              <a:avLst/>
              <a:gdLst>
                <a:gd name="T0" fmla="*/ 47 w 195"/>
                <a:gd name="T1" fmla="*/ 228 h 228"/>
                <a:gd name="T2" fmla="*/ 23 w 195"/>
                <a:gd name="T3" fmla="*/ 220 h 228"/>
                <a:gd name="T4" fmla="*/ 14 w 195"/>
                <a:gd name="T5" fmla="*/ 162 h 228"/>
                <a:gd name="T6" fmla="*/ 114 w 195"/>
                <a:gd name="T7" fmla="*/ 23 h 228"/>
                <a:gd name="T8" fmla="*/ 172 w 195"/>
                <a:gd name="T9" fmla="*/ 13 h 228"/>
                <a:gd name="T10" fmla="*/ 181 w 195"/>
                <a:gd name="T11" fmla="*/ 72 h 228"/>
                <a:gd name="T12" fmla="*/ 81 w 195"/>
                <a:gd name="T13" fmla="*/ 211 h 228"/>
                <a:gd name="T14" fmla="*/ 47 w 195"/>
                <a:gd name="T1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228">
                  <a:moveTo>
                    <a:pt x="47" y="228"/>
                  </a:moveTo>
                  <a:cubicBezTo>
                    <a:pt x="39" y="228"/>
                    <a:pt x="31" y="226"/>
                    <a:pt x="23" y="220"/>
                  </a:cubicBezTo>
                  <a:cubicBezTo>
                    <a:pt x="5" y="207"/>
                    <a:pt x="0" y="181"/>
                    <a:pt x="14" y="162"/>
                  </a:cubicBezTo>
                  <a:lnTo>
                    <a:pt x="114" y="23"/>
                  </a:lnTo>
                  <a:cubicBezTo>
                    <a:pt x="127" y="4"/>
                    <a:pt x="153" y="0"/>
                    <a:pt x="172" y="13"/>
                  </a:cubicBezTo>
                  <a:cubicBezTo>
                    <a:pt x="191" y="27"/>
                    <a:pt x="195" y="53"/>
                    <a:pt x="181" y="72"/>
                  </a:cubicBezTo>
                  <a:lnTo>
                    <a:pt x="81" y="211"/>
                  </a:lnTo>
                  <a:cubicBezTo>
                    <a:pt x="73" y="222"/>
                    <a:pt x="60" y="228"/>
                    <a:pt x="47" y="228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3" name="Freeform 917">
              <a:extLst>
                <a:ext uri="{FF2B5EF4-FFF2-40B4-BE49-F238E27FC236}">
                  <a16:creationId xmlns:a16="http://schemas.microsoft.com/office/drawing/2014/main" id="{4FE92051-6849-3408-5AF4-CCD92B01F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939" y="1749425"/>
              <a:ext cx="14288" cy="17463"/>
            </a:xfrm>
            <a:custGeom>
              <a:avLst/>
              <a:gdLst>
                <a:gd name="T0" fmla="*/ 42 w 84"/>
                <a:gd name="T1" fmla="*/ 100 h 100"/>
                <a:gd name="T2" fmla="*/ 0 w 84"/>
                <a:gd name="T3" fmla="*/ 58 h 100"/>
                <a:gd name="T4" fmla="*/ 0 w 84"/>
                <a:gd name="T5" fmla="*/ 41 h 100"/>
                <a:gd name="T6" fmla="*/ 42 w 84"/>
                <a:gd name="T7" fmla="*/ 0 h 100"/>
                <a:gd name="T8" fmla="*/ 84 w 84"/>
                <a:gd name="T9" fmla="*/ 41 h 100"/>
                <a:gd name="T10" fmla="*/ 84 w 84"/>
                <a:gd name="T11" fmla="*/ 58 h 100"/>
                <a:gd name="T12" fmla="*/ 42 w 84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00">
                  <a:moveTo>
                    <a:pt x="42" y="100"/>
                  </a:moveTo>
                  <a:cubicBezTo>
                    <a:pt x="19" y="100"/>
                    <a:pt x="0" y="81"/>
                    <a:pt x="0" y="58"/>
                  </a:cubicBezTo>
                  <a:lnTo>
                    <a:pt x="0" y="41"/>
                  </a:lnTo>
                  <a:cubicBezTo>
                    <a:pt x="0" y="18"/>
                    <a:pt x="19" y="0"/>
                    <a:pt x="42" y="0"/>
                  </a:cubicBezTo>
                  <a:cubicBezTo>
                    <a:pt x="65" y="0"/>
                    <a:pt x="84" y="18"/>
                    <a:pt x="84" y="41"/>
                  </a:cubicBezTo>
                  <a:lnTo>
                    <a:pt x="84" y="58"/>
                  </a:lnTo>
                  <a:cubicBezTo>
                    <a:pt x="84" y="81"/>
                    <a:pt x="65" y="100"/>
                    <a:pt x="42" y="10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4" name="Freeform 918">
              <a:extLst>
                <a:ext uri="{FF2B5EF4-FFF2-40B4-BE49-F238E27FC236}">
                  <a16:creationId xmlns:a16="http://schemas.microsoft.com/office/drawing/2014/main" id="{4F43C80C-64EB-5EDD-7E5D-75C397811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914" y="1712913"/>
              <a:ext cx="14288" cy="53975"/>
            </a:xfrm>
            <a:custGeom>
              <a:avLst/>
              <a:gdLst>
                <a:gd name="T0" fmla="*/ 42 w 83"/>
                <a:gd name="T1" fmla="*/ 317 h 317"/>
                <a:gd name="T2" fmla="*/ 0 w 83"/>
                <a:gd name="T3" fmla="*/ 275 h 317"/>
                <a:gd name="T4" fmla="*/ 0 w 83"/>
                <a:gd name="T5" fmla="*/ 42 h 317"/>
                <a:gd name="T6" fmla="*/ 42 w 83"/>
                <a:gd name="T7" fmla="*/ 0 h 317"/>
                <a:gd name="T8" fmla="*/ 83 w 83"/>
                <a:gd name="T9" fmla="*/ 42 h 317"/>
                <a:gd name="T10" fmla="*/ 83 w 83"/>
                <a:gd name="T11" fmla="*/ 275 h 317"/>
                <a:gd name="T12" fmla="*/ 42 w 83"/>
                <a:gd name="T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317">
                  <a:moveTo>
                    <a:pt x="42" y="317"/>
                  </a:moveTo>
                  <a:cubicBezTo>
                    <a:pt x="19" y="317"/>
                    <a:pt x="0" y="298"/>
                    <a:pt x="0" y="275"/>
                  </a:cubicBezTo>
                  <a:lnTo>
                    <a:pt x="0" y="42"/>
                  </a:lnTo>
                  <a:cubicBezTo>
                    <a:pt x="0" y="19"/>
                    <a:pt x="19" y="0"/>
                    <a:pt x="42" y="0"/>
                  </a:cubicBezTo>
                  <a:cubicBezTo>
                    <a:pt x="65" y="0"/>
                    <a:pt x="83" y="19"/>
                    <a:pt x="83" y="42"/>
                  </a:cubicBezTo>
                  <a:lnTo>
                    <a:pt x="83" y="275"/>
                  </a:lnTo>
                  <a:cubicBezTo>
                    <a:pt x="83" y="298"/>
                    <a:pt x="65" y="317"/>
                    <a:pt x="42" y="31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4D97F6A-4E3C-0ABE-9421-C439AF657B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9" y="1954213"/>
              <a:ext cx="15875" cy="14288"/>
            </a:xfrm>
            <a:prstGeom prst="ellipse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61161DF-7A2A-D627-4498-DD9602322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339" y="1958975"/>
              <a:ext cx="14288" cy="15875"/>
            </a:xfrm>
            <a:prstGeom prst="ellipse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/>
            </a:p>
          </p:txBody>
        </p:sp>
      </p:grpSp>
      <p:sp>
        <p:nvSpPr>
          <p:cNvPr id="10" name="object 8">
            <a:extLst>
              <a:ext uri="{FF2B5EF4-FFF2-40B4-BE49-F238E27FC236}">
                <a16:creationId xmlns:a16="http://schemas.microsoft.com/office/drawing/2014/main" id="{50AA93EA-F63B-31EE-FC99-17506B3A7F4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40048" y="5234260"/>
            <a:ext cx="4689389" cy="64120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altLang="zh-CN" sz="2800" b="1">
                <a:solidFill>
                  <a:srgbClr val="1C1C20"/>
                </a:solidFill>
                <a:latin typeface="+mj-lt"/>
                <a:cs typeface="Arial" panose="020B0604020202020204" pitchFamily="34" charset="0"/>
              </a:rPr>
              <a:t>Valued at 18 Million Euros</a:t>
            </a:r>
          </a:p>
          <a:p>
            <a:pPr marL="12700" algn="ctr">
              <a:spcBef>
                <a:spcPts val="100"/>
              </a:spcBef>
            </a:pPr>
            <a:r>
              <a:rPr lang="en-US" altLang="zh-CN" sz="1200" b="1">
                <a:solidFill>
                  <a:srgbClr val="1C1C20"/>
                </a:solidFill>
                <a:latin typeface="+mj-lt"/>
                <a:cs typeface="Arial" panose="020B0604020202020204" pitchFamily="34" charset="0"/>
              </a:rPr>
              <a:t>(Pre-Money Valuation)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0C7F13-25B1-C913-C271-075EECDFE15A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1768319" y="1601094"/>
            <a:ext cx="307848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9" name="Gruppieren 36">
            <a:extLst>
              <a:ext uri="{FF2B5EF4-FFF2-40B4-BE49-F238E27FC236}">
                <a16:creationId xmlns:a16="http://schemas.microsoft.com/office/drawing/2014/main" id="{327E99E3-9EC6-273F-5442-A2C123730387}"/>
              </a:ext>
            </a:extLst>
          </p:cNvPr>
          <p:cNvGrpSpPr>
            <a:grpSpLocks/>
          </p:cNvGrpSpPr>
          <p:nvPr>
            <p:custDataLst>
              <p:tags r:id="rId10"/>
            </p:custDataLst>
          </p:nvPr>
        </p:nvGrpSpPr>
        <p:grpSpPr>
          <a:xfrm>
            <a:off x="6018052" y="1485540"/>
            <a:ext cx="247504" cy="4468221"/>
            <a:chOff x="3945748" y="1965960"/>
            <a:chExt cx="148219" cy="3434627"/>
          </a:xfrm>
        </p:grpSpPr>
        <p:sp>
          <p:nvSpPr>
            <p:cNvPr id="40" name="Gleichschenkliges Dreieck 15">
              <a:extLst>
                <a:ext uri="{FF2B5EF4-FFF2-40B4-BE49-F238E27FC236}">
                  <a16:creationId xmlns:a16="http://schemas.microsoft.com/office/drawing/2014/main" id="{43BAEB66-D856-1C3C-6E33-4D2F9D2050BA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>
            <a:xfrm rot="5400000">
              <a:off x="3886144" y="3609163"/>
              <a:ext cx="267428" cy="148219"/>
            </a:xfrm>
            <a:custGeom>
              <a:avLst/>
              <a:gdLst>
                <a:gd name="connsiteX0" fmla="*/ 0 w 198882"/>
                <a:gd name="connsiteY0" fmla="*/ 113994 h 113994"/>
                <a:gd name="connsiteX1" fmla="*/ 99441 w 198882"/>
                <a:gd name="connsiteY1" fmla="*/ 0 h 113994"/>
                <a:gd name="connsiteX2" fmla="*/ 198882 w 198882"/>
                <a:gd name="connsiteY2" fmla="*/ 113994 h 113994"/>
                <a:gd name="connsiteX3" fmla="*/ 0 w 198882"/>
                <a:gd name="connsiteY3" fmla="*/ 113994 h 113994"/>
                <a:gd name="connsiteX0" fmla="*/ 0 w 198882"/>
                <a:gd name="connsiteY0" fmla="*/ 113994 h 205434"/>
                <a:gd name="connsiteX1" fmla="*/ 99441 w 198882"/>
                <a:gd name="connsiteY1" fmla="*/ 0 h 205434"/>
                <a:gd name="connsiteX2" fmla="*/ 198882 w 198882"/>
                <a:gd name="connsiteY2" fmla="*/ 113994 h 205434"/>
                <a:gd name="connsiteX3" fmla="*/ 91440 w 198882"/>
                <a:gd name="connsiteY3" fmla="*/ 205434 h 205434"/>
                <a:gd name="connsiteX0" fmla="*/ 0 w 198882"/>
                <a:gd name="connsiteY0" fmla="*/ 113994 h 113994"/>
                <a:gd name="connsiteX1" fmla="*/ 99441 w 198882"/>
                <a:gd name="connsiteY1" fmla="*/ 0 h 113994"/>
                <a:gd name="connsiteX2" fmla="*/ 198882 w 198882"/>
                <a:gd name="connsiteY2" fmla="*/ 113994 h 11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882" h="113994">
                  <a:moveTo>
                    <a:pt x="0" y="113994"/>
                  </a:moveTo>
                  <a:lnTo>
                    <a:pt x="99441" y="0"/>
                  </a:lnTo>
                  <a:lnTo>
                    <a:pt x="198882" y="113994"/>
                  </a:lnTo>
                </a:path>
              </a:pathLst>
            </a:cu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Gerader Verbinder 6">
              <a:extLst>
                <a:ext uri="{FF2B5EF4-FFF2-40B4-BE49-F238E27FC236}">
                  <a16:creationId xmlns:a16="http://schemas.microsoft.com/office/drawing/2014/main" id="{284F3BE0-03F4-EF64-C631-DB09706ACE03}"/>
                </a:ext>
              </a:extLst>
            </p:cNvPr>
            <p:cNvCxnSpPr>
              <a:cxnSpLocks/>
            </p:cNvCxnSpPr>
            <p:nvPr>
              <p:custDataLst>
                <p:tags r:id="rId15"/>
              </p:custDataLst>
            </p:nvPr>
          </p:nvCxnSpPr>
          <p:spPr>
            <a:xfrm flipV="1">
              <a:off x="4019858" y="1965960"/>
              <a:ext cx="0" cy="1429435"/>
            </a:xfrm>
            <a:prstGeom prst="lin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r Verbinder 7">
              <a:extLst>
                <a:ext uri="{FF2B5EF4-FFF2-40B4-BE49-F238E27FC236}">
                  <a16:creationId xmlns:a16="http://schemas.microsoft.com/office/drawing/2014/main" id="{5614C610-0698-4FB6-8297-E46072D9121B}"/>
                </a:ext>
              </a:extLst>
            </p:cNvPr>
            <p:cNvCxnSpPr>
              <a:cxnSpLocks/>
            </p:cNvCxnSpPr>
            <p:nvPr>
              <p:custDataLst>
                <p:tags r:id="rId16"/>
              </p:custDataLst>
            </p:nvPr>
          </p:nvCxnSpPr>
          <p:spPr>
            <a:xfrm flipV="1">
              <a:off x="4019858" y="3971152"/>
              <a:ext cx="0" cy="1429435"/>
            </a:xfrm>
            <a:prstGeom prst="lin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Parallelogram 53">
            <a:extLst>
              <a:ext uri="{FF2B5EF4-FFF2-40B4-BE49-F238E27FC236}">
                <a16:creationId xmlns:a16="http://schemas.microsoft.com/office/drawing/2014/main" id="{3FF19937-F722-3E5D-AB5A-AA29AB335656}"/>
              </a:ext>
            </a:extLst>
          </p:cNvPr>
          <p:cNvSpPr/>
          <p:nvPr/>
        </p:nvSpPr>
        <p:spPr>
          <a:xfrm>
            <a:off x="7650480" y="2050879"/>
            <a:ext cx="3190240" cy="544812"/>
          </a:xfrm>
          <a:prstGeom prst="parallelogram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Funding Range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A11E5B2-E87A-A61C-6EC5-0381B03D05D9}"/>
              </a:ext>
            </a:extLst>
          </p:cNvPr>
          <p:cNvSpPr/>
          <p:nvPr/>
        </p:nvSpPr>
        <p:spPr>
          <a:xfrm>
            <a:off x="6388885" y="2092477"/>
            <a:ext cx="115448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Million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DB66D67-C0E7-2E55-B3DD-EACAD3CAF8E8}"/>
              </a:ext>
            </a:extLst>
          </p:cNvPr>
          <p:cNvSpPr/>
          <p:nvPr/>
        </p:nvSpPr>
        <p:spPr>
          <a:xfrm>
            <a:off x="10924079" y="2092477"/>
            <a:ext cx="115448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r>
              <a:rPr lang="en-US" sz="2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Million</a:t>
            </a:r>
          </a:p>
        </p:txBody>
      </p:sp>
      <p:sp>
        <p:nvSpPr>
          <p:cNvPr id="58" name="Parallelogram 57">
            <a:extLst>
              <a:ext uri="{FF2B5EF4-FFF2-40B4-BE49-F238E27FC236}">
                <a16:creationId xmlns:a16="http://schemas.microsoft.com/office/drawing/2014/main" id="{F99A5126-6114-B34D-1452-EEC55CE150B9}"/>
              </a:ext>
            </a:extLst>
          </p:cNvPr>
          <p:cNvSpPr/>
          <p:nvPr/>
        </p:nvSpPr>
        <p:spPr>
          <a:xfrm>
            <a:off x="7543368" y="4983519"/>
            <a:ext cx="3190240" cy="544812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cap="none" spc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Equity Range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A7FEE3B-1C71-7683-123D-129B6ED5651E}"/>
              </a:ext>
            </a:extLst>
          </p:cNvPr>
          <p:cNvSpPr/>
          <p:nvPr/>
        </p:nvSpPr>
        <p:spPr>
          <a:xfrm>
            <a:off x="6854043" y="5041101"/>
            <a:ext cx="6078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10%</a:t>
            </a:r>
            <a:endParaRPr lang="en-US" sz="2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D543A81-4BD2-A8B4-4EE8-433522BB89A2}"/>
              </a:ext>
            </a:extLst>
          </p:cNvPr>
          <p:cNvSpPr/>
          <p:nvPr/>
        </p:nvSpPr>
        <p:spPr>
          <a:xfrm>
            <a:off x="10853546" y="5055870"/>
            <a:ext cx="8370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21.7%</a:t>
            </a:r>
          </a:p>
        </p:txBody>
      </p:sp>
      <p:sp>
        <p:nvSpPr>
          <p:cNvPr id="61" name="object 8">
            <a:extLst>
              <a:ext uri="{FF2B5EF4-FFF2-40B4-BE49-F238E27FC236}">
                <a16:creationId xmlns:a16="http://schemas.microsoft.com/office/drawing/2014/main" id="{0BBA65BA-27C0-AF3D-2B2D-861CC6873B6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666418" y="1152284"/>
            <a:ext cx="3078480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altLang="zh-CN" sz="2400" b="1">
                <a:solidFill>
                  <a:srgbClr val="1C1C20"/>
                </a:solidFill>
                <a:latin typeface="+mj-lt"/>
                <a:cs typeface="Arial" panose="020B0604020202020204" pitchFamily="34" charset="0"/>
              </a:rPr>
              <a:t>Our Offer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9DB352F-17D9-9D98-1C33-1214314A6368}"/>
              </a:ext>
            </a:extLst>
          </p:cNvPr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7762240" y="1601094"/>
            <a:ext cx="3078480" cy="0"/>
          </a:xfrm>
          <a:prstGeom prst="line">
            <a:avLst/>
          </a:prstGeom>
          <a:ln w="28575">
            <a:gradFill flip="none" rotWithShape="1">
              <a:gsLst>
                <a:gs pos="86000">
                  <a:srgbClr val="3DD2CC"/>
                </a:gs>
                <a:gs pos="22000">
                  <a:srgbClr val="3DD2CC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DD2CC"/>
                </a:gs>
              </a:gsLst>
              <a:lin ang="0" scaled="1"/>
              <a:tileRect/>
            </a:gra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66D16BA2-3BCF-935A-8E48-A4C529151253}"/>
              </a:ext>
            </a:extLst>
          </p:cNvPr>
          <p:cNvSpPr/>
          <p:nvPr/>
        </p:nvSpPr>
        <p:spPr>
          <a:xfrm>
            <a:off x="7481623" y="3589562"/>
            <a:ext cx="352795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Highly Diluted Shareholder Structure</a:t>
            </a:r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B54D3-E5DA-2A3A-7A44-9D8E6F5F3131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530451" y="583343"/>
            <a:ext cx="9876292" cy="29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IO-Dynamics is lucrative opportunity that aligns with our investment </a:t>
            </a:r>
            <a:r>
              <a:rPr lang="en-US" err="1"/>
              <a:t>critetria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6696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think-cell data - do not delete" hidden="1">
            <a:extLst>
              <a:ext uri="{FF2B5EF4-FFF2-40B4-BE49-F238E27FC236}">
                <a16:creationId xmlns:a16="http://schemas.microsoft.com/office/drawing/2014/main" id="{4B342596-87D8-95DF-9FFD-6DFEF87F0B6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354750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25" imgH="424" progId="TCLayout.ActiveDocument.1">
                  <p:embed/>
                </p:oleObj>
              </mc:Choice>
              <mc:Fallback>
                <p:oleObj name="think-cell Slide" r:id="rId10" imgW="425" imgH="424" progId="TCLayout.ActiveDocument.1">
                  <p:embed/>
                  <p:pic>
                    <p:nvPicPr>
                      <p:cNvPr id="5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B342596-87D8-95DF-9FFD-6DFEF87F0B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3255B-65F7-FAE3-101B-5167E27F69C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451" y="583336"/>
            <a:ext cx="7786235" cy="296228"/>
          </a:xfrm>
        </p:spPr>
        <p:txBody>
          <a:bodyPr/>
          <a:lstStyle/>
          <a:p>
            <a:r>
              <a:rPr lang="en-IN"/>
              <a:t>The key financial metrics reveal a sustainable and robust business model, with high defensibility</a:t>
            </a:r>
          </a:p>
        </p:txBody>
      </p:sp>
      <p:sp>
        <p:nvSpPr>
          <p:cNvPr id="12" name="Rechteck 8">
            <a:extLst>
              <a:ext uri="{FF2B5EF4-FFF2-40B4-BE49-F238E27FC236}">
                <a16:creationId xmlns:a16="http://schemas.microsoft.com/office/drawing/2014/main" id="{D5BA3396-5D6E-A519-7950-893C53C4FABF}"/>
              </a:ext>
            </a:extLst>
          </p:cNvPr>
          <p:cNvSpPr>
            <a:spLocks/>
          </p:cNvSpPr>
          <p:nvPr/>
        </p:nvSpPr>
        <p:spPr>
          <a:xfrm>
            <a:off x="9405242" y="1560209"/>
            <a:ext cx="2134248" cy="2154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 altLang="zh-CN" sz="1800" b="1">
                <a:solidFill>
                  <a:srgbClr val="1C1C20"/>
                </a:solidFill>
                <a:latin typeface="+mj-lt"/>
                <a:ea typeface="方正姚体"/>
                <a:cs typeface="Arial"/>
              </a:rPr>
              <a:t>Customer lifetime</a:t>
            </a:r>
            <a:endParaRPr lang="en-US" altLang="zh-CN" sz="1800" b="1">
              <a:solidFill>
                <a:srgbClr val="1C1C20"/>
              </a:solidFill>
              <a:latin typeface="+mj-lt"/>
              <a:ea typeface="方正姚体"/>
              <a:cs typeface="Arial" panose="020B0604020202020204" pitchFamily="34" charset="0"/>
            </a:endParaRPr>
          </a:p>
        </p:txBody>
      </p:sp>
      <p:sp>
        <p:nvSpPr>
          <p:cNvPr id="13" name="Rechteck 9">
            <a:extLst>
              <a:ext uri="{FF2B5EF4-FFF2-40B4-BE49-F238E27FC236}">
                <a16:creationId xmlns:a16="http://schemas.microsoft.com/office/drawing/2014/main" id="{2F294971-E358-B899-7E11-35D785461C6C}"/>
              </a:ext>
            </a:extLst>
          </p:cNvPr>
          <p:cNvSpPr>
            <a:spLocks/>
          </p:cNvSpPr>
          <p:nvPr/>
        </p:nvSpPr>
        <p:spPr>
          <a:xfrm>
            <a:off x="625500" y="4015446"/>
            <a:ext cx="2144435" cy="2154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>
                <a:solidFill>
                  <a:schemeClr val="tx2"/>
                </a:solidFill>
                <a:sym typeface="Futura"/>
              </a:rPr>
              <a:t>CAC</a:t>
            </a:r>
            <a:endParaRPr lang="en-US">
              <a:solidFill>
                <a:srgbClr val="000000"/>
              </a:solidFill>
              <a:sym typeface="Futura"/>
            </a:endParaRPr>
          </a:p>
        </p:txBody>
      </p:sp>
      <p:sp>
        <p:nvSpPr>
          <p:cNvPr id="14" name="Rechteck 14">
            <a:extLst>
              <a:ext uri="{FF2B5EF4-FFF2-40B4-BE49-F238E27FC236}">
                <a16:creationId xmlns:a16="http://schemas.microsoft.com/office/drawing/2014/main" id="{89E6ADBE-DD52-7733-18D3-FF1918BAD334}"/>
              </a:ext>
            </a:extLst>
          </p:cNvPr>
          <p:cNvSpPr>
            <a:spLocks/>
          </p:cNvSpPr>
          <p:nvPr/>
        </p:nvSpPr>
        <p:spPr>
          <a:xfrm>
            <a:off x="6378065" y="4015446"/>
            <a:ext cx="5188435" cy="2154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endParaRPr lang="en-US">
              <a:solidFill>
                <a:srgbClr val="000000"/>
              </a:solidFill>
              <a:sym typeface="Futura"/>
            </a:endParaRPr>
          </a:p>
        </p:txBody>
      </p:sp>
      <p:sp>
        <p:nvSpPr>
          <p:cNvPr id="15" name="Rechteck 17">
            <a:extLst>
              <a:ext uri="{FF2B5EF4-FFF2-40B4-BE49-F238E27FC236}">
                <a16:creationId xmlns:a16="http://schemas.microsoft.com/office/drawing/2014/main" id="{29AD8EDF-5D81-B3E2-239F-1F2AE27404D1}"/>
              </a:ext>
            </a:extLst>
          </p:cNvPr>
          <p:cNvSpPr>
            <a:spLocks/>
          </p:cNvSpPr>
          <p:nvPr/>
        </p:nvSpPr>
        <p:spPr>
          <a:xfrm>
            <a:off x="6384969" y="1562101"/>
            <a:ext cx="2901271" cy="2154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 altLang="zh-CN" sz="1800" b="1">
                <a:solidFill>
                  <a:srgbClr val="1C1C20"/>
                </a:solidFill>
                <a:latin typeface="+mj-lt"/>
                <a:ea typeface="方正姚体"/>
                <a:cs typeface="Arial"/>
              </a:rPr>
              <a:t>Customer lifetime Value</a:t>
            </a:r>
            <a:endParaRPr lang="en-US" altLang="zh-CN" sz="1800" b="1">
              <a:solidFill>
                <a:srgbClr val="1C1C20"/>
              </a:solidFill>
              <a:latin typeface="+mj-lt"/>
              <a:ea typeface="方正姚体"/>
              <a:cs typeface="Arial" panose="020B0604020202020204" pitchFamily="34" charset="0"/>
            </a:endParaRPr>
          </a:p>
        </p:txBody>
      </p:sp>
      <p:sp>
        <p:nvSpPr>
          <p:cNvPr id="17" name="Rechteck 19">
            <a:extLst>
              <a:ext uri="{FF2B5EF4-FFF2-40B4-BE49-F238E27FC236}">
                <a16:creationId xmlns:a16="http://schemas.microsoft.com/office/drawing/2014/main" id="{FB754AE8-DF6C-D4F5-C7E6-6AE4D44E6E68}"/>
              </a:ext>
            </a:extLst>
          </p:cNvPr>
          <p:cNvSpPr>
            <a:spLocks/>
          </p:cNvSpPr>
          <p:nvPr/>
        </p:nvSpPr>
        <p:spPr>
          <a:xfrm>
            <a:off x="618596" y="1562101"/>
            <a:ext cx="5477403" cy="2154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>
                <a:solidFill>
                  <a:schemeClr val="tx2"/>
                </a:solidFill>
                <a:sym typeface="Futura"/>
              </a:rPr>
              <a:t>Revenue Growth Rate YoY (%)</a:t>
            </a:r>
            <a:endParaRPr lang="en-US">
              <a:solidFill>
                <a:srgbClr val="000000"/>
              </a:solidFill>
              <a:sym typeface="Futura"/>
            </a:endParaRPr>
          </a:p>
        </p:txBody>
      </p:sp>
      <p:graphicFrame>
        <p:nvGraphicFramePr>
          <p:cNvPr id="192" name="Chart 191">
            <a:extLst>
              <a:ext uri="{FF2B5EF4-FFF2-40B4-BE49-F238E27FC236}">
                <a16:creationId xmlns:a16="http://schemas.microsoft.com/office/drawing/2014/main" id="{B0070E6E-8EC4-24C9-21A6-3DE259BA72BB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96071072"/>
              </p:ext>
            </p:extLst>
          </p:nvPr>
        </p:nvGraphicFramePr>
        <p:xfrm>
          <a:off x="733425" y="1949450"/>
          <a:ext cx="4703763" cy="161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C6425BF-5DD4-F8C9-6581-0D91C0BD44E2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1439863" y="3414713"/>
            <a:ext cx="3873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8C7DF21-87FD-4993-AACF-6CA058BB3FAB}" type="datetime'''2025'''''''''''''''''''''''''''''''''''''''''''''''''''">
              <a:rPr lang="en-IN" altLang="en-US" sz="14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2025</a:t>
            </a:fld>
            <a:endParaRPr lang="en-US" sz="140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9731C8-3E54-090C-45FF-FBC0B0CD3F91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2266950" y="3414713"/>
            <a:ext cx="3873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8804619-4C59-40C1-BA01-0C16F45A613B}" type="datetime'2''''0''''''''''''''''''''''''''''''''''''''''2''''''''''6'">
              <a:rPr lang="en-IN" altLang="en-US" sz="14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2026</a:t>
            </a:fld>
            <a:endParaRPr lang="en-US" sz="140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827CBD6-C747-6C77-B5DF-11BC9F80FB59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094038" y="3414713"/>
            <a:ext cx="3873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371A3C9-F6D4-414A-9D88-F6C14A78C51F}" type="datetime'''''''2''''''''''''''0''''''''2''''''7'''''''''''''''''''''''">
              <a:rPr lang="en-IN" altLang="en-US" sz="14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2027</a:t>
            </a:fld>
            <a:endParaRPr lang="en-US" sz="140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FD1530F-96DF-15C9-0AFB-3E28C72A9760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3919538" y="3414713"/>
            <a:ext cx="3873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77F709B-C404-4C0E-8AA1-EBD75D9E050F}" type="datetime'''''''''''''''''''''''''2''0''''''''2''''8'''''''''">
              <a:rPr lang="en-IN" altLang="en-US" sz="14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2028</a:t>
            </a:fld>
            <a:endParaRPr lang="en-US" sz="140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89F93C85-389A-469D-CB18-43AC1C4F0BEF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4746625" y="3414713"/>
            <a:ext cx="3873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7025" indent="-1492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7C969A7-C96C-4335-94A4-8D67163D71AA}" type="datetime'''''''2''''''''02''''''''''''''''''''''''9'">
              <a:rPr lang="en-IN" altLang="en-US" sz="14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2029</a:t>
            </a:fld>
            <a:endParaRPr lang="en-US" sz="1400"/>
          </a:p>
        </p:txBody>
      </p:sp>
      <p:pic>
        <p:nvPicPr>
          <p:cNvPr id="26" name="Grafik 122">
            <a:extLst>
              <a:ext uri="{FF2B5EF4-FFF2-40B4-BE49-F238E27FC236}">
                <a16:creationId xmlns:a16="http://schemas.microsoft.com/office/drawing/2014/main" id="{99BFFFE9-25CA-F10E-146C-4CA6E8BC0D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95819" y="4964614"/>
            <a:ext cx="447016" cy="447016"/>
          </a:xfrm>
          <a:prstGeom prst="rect">
            <a:avLst/>
          </a:prstGeom>
        </p:spPr>
      </p:pic>
      <p:pic>
        <p:nvPicPr>
          <p:cNvPr id="27" name="Grafik 124">
            <a:extLst>
              <a:ext uri="{FF2B5EF4-FFF2-40B4-BE49-F238E27FC236}">
                <a16:creationId xmlns:a16="http://schemas.microsoft.com/office/drawing/2014/main" id="{B85F24CB-E9CA-C275-202F-C4B486B1059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35425" y="4602820"/>
            <a:ext cx="914400" cy="914400"/>
          </a:xfrm>
          <a:prstGeom prst="rect">
            <a:avLst/>
          </a:prstGeom>
        </p:spPr>
      </p:pic>
      <p:sp>
        <p:nvSpPr>
          <p:cNvPr id="30" name="TextBox 36">
            <a:extLst>
              <a:ext uri="{FF2B5EF4-FFF2-40B4-BE49-F238E27FC236}">
                <a16:creationId xmlns:a16="http://schemas.microsoft.com/office/drawing/2014/main" id="{5CC8FC99-FDD3-3BD6-DDFB-D7FAB76395BB}"/>
              </a:ext>
            </a:extLst>
          </p:cNvPr>
          <p:cNvSpPr txBox="1">
            <a:spLocks/>
          </p:cNvSpPr>
          <p:nvPr/>
        </p:nvSpPr>
        <p:spPr>
          <a:xfrm>
            <a:off x="10664450" y="3365017"/>
            <a:ext cx="908954" cy="349702"/>
          </a:xfrm>
          <a:prstGeom prst="rect">
            <a:avLst/>
          </a:prstGeom>
          <a:noFill/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Lato Light" panose="020F0502020204030203" pitchFamily="34" charset="0"/>
                <a:cs typeface="Poppins" pitchFamily="2" charset="77"/>
              </a:rPr>
              <a:t>7 Years</a:t>
            </a:r>
          </a:p>
        </p:txBody>
      </p:sp>
      <p:sp>
        <p:nvSpPr>
          <p:cNvPr id="31" name="TextBox 38">
            <a:extLst>
              <a:ext uri="{FF2B5EF4-FFF2-40B4-BE49-F238E27FC236}">
                <a16:creationId xmlns:a16="http://schemas.microsoft.com/office/drawing/2014/main" id="{B3B2DF73-97E9-D1A5-1F52-8B8D2687D9AA}"/>
              </a:ext>
            </a:extLst>
          </p:cNvPr>
          <p:cNvSpPr txBox="1">
            <a:spLocks/>
          </p:cNvSpPr>
          <p:nvPr/>
        </p:nvSpPr>
        <p:spPr>
          <a:xfrm>
            <a:off x="7787381" y="3309955"/>
            <a:ext cx="1498859" cy="349702"/>
          </a:xfrm>
          <a:prstGeom prst="rect">
            <a:avLst/>
          </a:prstGeom>
          <a:noFill/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normalizeH="0" baseline="0" noProof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ea typeface="Lato Light" panose="020F0502020204030203" pitchFamily="34" charset="0"/>
                <a:cs typeface="Poppins" pitchFamily="2" charset="77"/>
              </a:rPr>
              <a:t>€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Lato Light" panose="020F0502020204030203" pitchFamily="34" charset="0"/>
                <a:cs typeface="Poppins" pitchFamily="2" charset="77"/>
              </a:rPr>
              <a:t>1.25 Million</a:t>
            </a:r>
          </a:p>
        </p:txBody>
      </p:sp>
      <p:sp>
        <p:nvSpPr>
          <p:cNvPr id="32" name="TextBox 40">
            <a:extLst>
              <a:ext uri="{FF2B5EF4-FFF2-40B4-BE49-F238E27FC236}">
                <a16:creationId xmlns:a16="http://schemas.microsoft.com/office/drawing/2014/main" id="{33D8E409-8300-4B41-696E-965605B280B9}"/>
              </a:ext>
            </a:extLst>
          </p:cNvPr>
          <p:cNvSpPr txBox="1">
            <a:spLocks/>
          </p:cNvSpPr>
          <p:nvPr/>
        </p:nvSpPr>
        <p:spPr>
          <a:xfrm>
            <a:off x="804158" y="5821743"/>
            <a:ext cx="1880373" cy="257369"/>
          </a:xfrm>
          <a:prstGeom prst="rect">
            <a:avLst/>
          </a:prstGeom>
          <a:noFill/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Lato Light" panose="020F0502020204030203" pitchFamily="34" charset="0"/>
                <a:cs typeface="Poppins" pitchFamily="2" charset="77"/>
              </a:rPr>
              <a:t>€</a:t>
            </a:r>
            <a:r>
              <a:rPr lang="en-US" sz="1200" b="1">
                <a:solidFill>
                  <a:schemeClr val="accent1"/>
                </a:solidFill>
                <a:ea typeface="Lato Light" panose="020F0502020204030203" pitchFamily="34" charset="0"/>
                <a:cs typeface="Poppins" pitchFamily="2" charset="77"/>
              </a:rPr>
              <a:t>62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Lato Light" panose="020F0502020204030203" pitchFamily="34" charset="0"/>
                <a:cs typeface="Poppins" pitchFamily="2" charset="77"/>
              </a:rPr>
              <a:t>,000 through 7 years</a:t>
            </a:r>
          </a:p>
        </p:txBody>
      </p:sp>
      <p:sp>
        <p:nvSpPr>
          <p:cNvPr id="33" name="TextBox 43">
            <a:extLst>
              <a:ext uri="{FF2B5EF4-FFF2-40B4-BE49-F238E27FC236}">
                <a16:creationId xmlns:a16="http://schemas.microsoft.com/office/drawing/2014/main" id="{511676A0-7A05-6C76-6A23-8AA2FD1F0A2D}"/>
              </a:ext>
            </a:extLst>
          </p:cNvPr>
          <p:cNvSpPr txBox="1">
            <a:spLocks/>
          </p:cNvSpPr>
          <p:nvPr/>
        </p:nvSpPr>
        <p:spPr>
          <a:xfrm>
            <a:off x="10002109" y="4345693"/>
            <a:ext cx="1429929" cy="349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normalizeH="0" baseline="0" noProof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ea typeface="Lato Light" panose="020F0502020204030203" pitchFamily="34" charset="0"/>
                <a:cs typeface="Poppins" pitchFamily="2" charset="77"/>
              </a:rPr>
              <a:t>€3.06 Million</a:t>
            </a:r>
          </a:p>
        </p:txBody>
      </p:sp>
      <p:grpSp>
        <p:nvGrpSpPr>
          <p:cNvPr id="91" name="Bull3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408414FB-EEC1-CC89-FF7C-AE28F5B4884F}"/>
              </a:ext>
            </a:extLst>
          </p:cNvPr>
          <p:cNvGrpSpPr>
            <a:grpSpLocks noChangeAspect="1"/>
          </p:cNvGrpSpPr>
          <p:nvPr/>
        </p:nvGrpSpPr>
        <p:grpSpPr>
          <a:xfrm>
            <a:off x="9403594" y="4258609"/>
            <a:ext cx="432024" cy="515483"/>
            <a:chOff x="6938963" y="2000250"/>
            <a:chExt cx="558800" cy="666751"/>
          </a:xfrm>
          <a:solidFill>
            <a:schemeClr val="accent1">
              <a:lumMod val="50000"/>
            </a:schemeClr>
          </a:solidFill>
        </p:grpSpPr>
        <p:sp>
          <p:nvSpPr>
            <p:cNvPr id="103" name="Freeform 195">
              <a:extLst>
                <a:ext uri="{FF2B5EF4-FFF2-40B4-BE49-F238E27FC236}">
                  <a16:creationId xmlns:a16="http://schemas.microsoft.com/office/drawing/2014/main" id="{62A6E93F-866C-8EA6-52E5-D2D8D7FCF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7875" y="2522538"/>
              <a:ext cx="184150" cy="112713"/>
            </a:xfrm>
            <a:custGeom>
              <a:avLst/>
              <a:gdLst>
                <a:gd name="T0" fmla="*/ 1821 w 2609"/>
                <a:gd name="T1" fmla="*/ 1585 h 1585"/>
                <a:gd name="T2" fmla="*/ 788 w 2609"/>
                <a:gd name="T3" fmla="*/ 1585 h 1585"/>
                <a:gd name="T4" fmla="*/ 0 w 2609"/>
                <a:gd name="T5" fmla="*/ 797 h 1585"/>
                <a:gd name="T6" fmla="*/ 0 w 2609"/>
                <a:gd name="T7" fmla="*/ 788 h 1585"/>
                <a:gd name="T8" fmla="*/ 788 w 2609"/>
                <a:gd name="T9" fmla="*/ 0 h 1585"/>
                <a:gd name="T10" fmla="*/ 1058 w 2609"/>
                <a:gd name="T11" fmla="*/ 0 h 1585"/>
                <a:gd name="T12" fmla="*/ 1199 w 2609"/>
                <a:gd name="T13" fmla="*/ 142 h 1585"/>
                <a:gd name="T14" fmla="*/ 1058 w 2609"/>
                <a:gd name="T15" fmla="*/ 284 h 1585"/>
                <a:gd name="T16" fmla="*/ 788 w 2609"/>
                <a:gd name="T17" fmla="*/ 284 h 1585"/>
                <a:gd name="T18" fmla="*/ 283 w 2609"/>
                <a:gd name="T19" fmla="*/ 788 h 1585"/>
                <a:gd name="T20" fmla="*/ 283 w 2609"/>
                <a:gd name="T21" fmla="*/ 797 h 1585"/>
                <a:gd name="T22" fmla="*/ 788 w 2609"/>
                <a:gd name="T23" fmla="*/ 1302 h 1585"/>
                <a:gd name="T24" fmla="*/ 1821 w 2609"/>
                <a:gd name="T25" fmla="*/ 1302 h 1585"/>
                <a:gd name="T26" fmla="*/ 2326 w 2609"/>
                <a:gd name="T27" fmla="*/ 797 h 1585"/>
                <a:gd name="T28" fmla="*/ 2326 w 2609"/>
                <a:gd name="T29" fmla="*/ 788 h 1585"/>
                <a:gd name="T30" fmla="*/ 1821 w 2609"/>
                <a:gd name="T31" fmla="*/ 284 h 1585"/>
                <a:gd name="T32" fmla="*/ 1747 w 2609"/>
                <a:gd name="T33" fmla="*/ 284 h 1585"/>
                <a:gd name="T34" fmla="*/ 1605 w 2609"/>
                <a:gd name="T35" fmla="*/ 142 h 1585"/>
                <a:gd name="T36" fmla="*/ 1747 w 2609"/>
                <a:gd name="T37" fmla="*/ 0 h 1585"/>
                <a:gd name="T38" fmla="*/ 1821 w 2609"/>
                <a:gd name="T39" fmla="*/ 0 h 1585"/>
                <a:gd name="T40" fmla="*/ 2609 w 2609"/>
                <a:gd name="T41" fmla="*/ 788 h 1585"/>
                <a:gd name="T42" fmla="*/ 2609 w 2609"/>
                <a:gd name="T43" fmla="*/ 797 h 1585"/>
                <a:gd name="T44" fmla="*/ 1821 w 2609"/>
                <a:gd name="T45" fmla="*/ 1585 h 1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09" h="1585">
                  <a:moveTo>
                    <a:pt x="1821" y="1585"/>
                  </a:moveTo>
                  <a:lnTo>
                    <a:pt x="788" y="1585"/>
                  </a:lnTo>
                  <a:cubicBezTo>
                    <a:pt x="353" y="1585"/>
                    <a:pt x="0" y="1231"/>
                    <a:pt x="0" y="797"/>
                  </a:cubicBezTo>
                  <a:lnTo>
                    <a:pt x="0" y="788"/>
                  </a:lnTo>
                  <a:cubicBezTo>
                    <a:pt x="0" y="353"/>
                    <a:pt x="353" y="0"/>
                    <a:pt x="788" y="0"/>
                  </a:cubicBezTo>
                  <a:lnTo>
                    <a:pt x="1058" y="0"/>
                  </a:lnTo>
                  <a:cubicBezTo>
                    <a:pt x="1136" y="0"/>
                    <a:pt x="1199" y="64"/>
                    <a:pt x="1199" y="142"/>
                  </a:cubicBezTo>
                  <a:cubicBezTo>
                    <a:pt x="1199" y="220"/>
                    <a:pt x="1136" y="284"/>
                    <a:pt x="1058" y="284"/>
                  </a:cubicBezTo>
                  <a:lnTo>
                    <a:pt x="788" y="284"/>
                  </a:lnTo>
                  <a:cubicBezTo>
                    <a:pt x="509" y="284"/>
                    <a:pt x="283" y="510"/>
                    <a:pt x="283" y="788"/>
                  </a:cubicBezTo>
                  <a:lnTo>
                    <a:pt x="283" y="797"/>
                  </a:lnTo>
                  <a:cubicBezTo>
                    <a:pt x="283" y="1075"/>
                    <a:pt x="509" y="1302"/>
                    <a:pt x="788" y="1302"/>
                  </a:cubicBezTo>
                  <a:lnTo>
                    <a:pt x="1821" y="1302"/>
                  </a:lnTo>
                  <a:cubicBezTo>
                    <a:pt x="2099" y="1302"/>
                    <a:pt x="2326" y="1075"/>
                    <a:pt x="2326" y="797"/>
                  </a:cubicBezTo>
                  <a:lnTo>
                    <a:pt x="2326" y="788"/>
                  </a:lnTo>
                  <a:cubicBezTo>
                    <a:pt x="2326" y="510"/>
                    <a:pt x="2099" y="284"/>
                    <a:pt x="1821" y="284"/>
                  </a:cubicBezTo>
                  <a:lnTo>
                    <a:pt x="1747" y="284"/>
                  </a:lnTo>
                  <a:cubicBezTo>
                    <a:pt x="1669" y="284"/>
                    <a:pt x="1605" y="220"/>
                    <a:pt x="1605" y="142"/>
                  </a:cubicBezTo>
                  <a:cubicBezTo>
                    <a:pt x="1605" y="64"/>
                    <a:pt x="1669" y="0"/>
                    <a:pt x="1747" y="0"/>
                  </a:cubicBezTo>
                  <a:lnTo>
                    <a:pt x="1821" y="0"/>
                  </a:lnTo>
                  <a:cubicBezTo>
                    <a:pt x="2255" y="0"/>
                    <a:pt x="2609" y="353"/>
                    <a:pt x="2609" y="788"/>
                  </a:cubicBezTo>
                  <a:lnTo>
                    <a:pt x="2609" y="797"/>
                  </a:lnTo>
                  <a:cubicBezTo>
                    <a:pt x="2609" y="1231"/>
                    <a:pt x="2255" y="1585"/>
                    <a:pt x="1821" y="158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04" name="Freeform 196">
              <a:extLst>
                <a:ext uri="{FF2B5EF4-FFF2-40B4-BE49-F238E27FC236}">
                  <a16:creationId xmlns:a16="http://schemas.microsoft.com/office/drawing/2014/main" id="{55DADAD7-5374-E35B-64FF-C021CEDEB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2522538"/>
              <a:ext cx="20638" cy="20638"/>
            </a:xfrm>
            <a:custGeom>
              <a:avLst/>
              <a:gdLst>
                <a:gd name="T0" fmla="*/ 141 w 283"/>
                <a:gd name="T1" fmla="*/ 284 h 284"/>
                <a:gd name="T2" fmla="*/ 41 w 283"/>
                <a:gd name="T3" fmla="*/ 242 h 284"/>
                <a:gd name="T4" fmla="*/ 0 w 283"/>
                <a:gd name="T5" fmla="*/ 142 h 284"/>
                <a:gd name="T6" fmla="*/ 41 w 283"/>
                <a:gd name="T7" fmla="*/ 42 h 284"/>
                <a:gd name="T8" fmla="*/ 141 w 283"/>
                <a:gd name="T9" fmla="*/ 0 h 284"/>
                <a:gd name="T10" fmla="*/ 242 w 283"/>
                <a:gd name="T11" fmla="*/ 42 h 284"/>
                <a:gd name="T12" fmla="*/ 283 w 283"/>
                <a:gd name="T13" fmla="*/ 142 h 284"/>
                <a:gd name="T14" fmla="*/ 242 w 283"/>
                <a:gd name="T15" fmla="*/ 242 h 284"/>
                <a:gd name="T16" fmla="*/ 141 w 283"/>
                <a:gd name="T17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284">
                  <a:moveTo>
                    <a:pt x="141" y="284"/>
                  </a:moveTo>
                  <a:cubicBezTo>
                    <a:pt x="104" y="284"/>
                    <a:pt x="67" y="269"/>
                    <a:pt x="41" y="242"/>
                  </a:cubicBezTo>
                  <a:cubicBezTo>
                    <a:pt x="15" y="216"/>
                    <a:pt x="0" y="179"/>
                    <a:pt x="0" y="142"/>
                  </a:cubicBezTo>
                  <a:cubicBezTo>
                    <a:pt x="0" y="105"/>
                    <a:pt x="15" y="68"/>
                    <a:pt x="41" y="42"/>
                  </a:cubicBezTo>
                  <a:cubicBezTo>
                    <a:pt x="67" y="15"/>
                    <a:pt x="104" y="0"/>
                    <a:pt x="141" y="0"/>
                  </a:cubicBezTo>
                  <a:cubicBezTo>
                    <a:pt x="178" y="0"/>
                    <a:pt x="215" y="15"/>
                    <a:pt x="242" y="42"/>
                  </a:cubicBezTo>
                  <a:cubicBezTo>
                    <a:pt x="268" y="68"/>
                    <a:pt x="283" y="105"/>
                    <a:pt x="283" y="142"/>
                  </a:cubicBezTo>
                  <a:cubicBezTo>
                    <a:pt x="283" y="179"/>
                    <a:pt x="268" y="216"/>
                    <a:pt x="242" y="242"/>
                  </a:cubicBezTo>
                  <a:cubicBezTo>
                    <a:pt x="215" y="269"/>
                    <a:pt x="178" y="284"/>
                    <a:pt x="141" y="28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05" name="Freeform 197">
              <a:extLst>
                <a:ext uri="{FF2B5EF4-FFF2-40B4-BE49-F238E27FC236}">
                  <a16:creationId xmlns:a16="http://schemas.microsoft.com/office/drawing/2014/main" id="{4E812AF7-1FF4-65F7-7B1D-B4EF54E60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513" y="2606676"/>
              <a:ext cx="142875" cy="60325"/>
            </a:xfrm>
            <a:custGeom>
              <a:avLst/>
              <a:gdLst>
                <a:gd name="T0" fmla="*/ 1246 w 2034"/>
                <a:gd name="T1" fmla="*/ 846 h 846"/>
                <a:gd name="T2" fmla="*/ 794 w 2034"/>
                <a:gd name="T3" fmla="*/ 846 h 846"/>
                <a:gd name="T4" fmla="*/ 0 w 2034"/>
                <a:gd name="T5" fmla="*/ 224 h 846"/>
                <a:gd name="T6" fmla="*/ 0 w 2034"/>
                <a:gd name="T7" fmla="*/ 215 h 846"/>
                <a:gd name="T8" fmla="*/ 6 w 2034"/>
                <a:gd name="T9" fmla="*/ 147 h 846"/>
                <a:gd name="T10" fmla="*/ 8 w 2034"/>
                <a:gd name="T11" fmla="*/ 132 h 846"/>
                <a:gd name="T12" fmla="*/ 167 w 2034"/>
                <a:gd name="T13" fmla="*/ 10 h 846"/>
                <a:gd name="T14" fmla="*/ 289 w 2034"/>
                <a:gd name="T15" fmla="*/ 169 h 846"/>
                <a:gd name="T16" fmla="*/ 286 w 2034"/>
                <a:gd name="T17" fmla="*/ 192 h 846"/>
                <a:gd name="T18" fmla="*/ 283 w 2034"/>
                <a:gd name="T19" fmla="*/ 215 h 846"/>
                <a:gd name="T20" fmla="*/ 283 w 2034"/>
                <a:gd name="T21" fmla="*/ 224 h 846"/>
                <a:gd name="T22" fmla="*/ 794 w 2034"/>
                <a:gd name="T23" fmla="*/ 563 h 846"/>
                <a:gd name="T24" fmla="*/ 1246 w 2034"/>
                <a:gd name="T25" fmla="*/ 563 h 846"/>
                <a:gd name="T26" fmla="*/ 1751 w 2034"/>
                <a:gd name="T27" fmla="*/ 224 h 846"/>
                <a:gd name="T28" fmla="*/ 1892 w 2034"/>
                <a:gd name="T29" fmla="*/ 83 h 846"/>
                <a:gd name="T30" fmla="*/ 2034 w 2034"/>
                <a:gd name="T31" fmla="*/ 224 h 846"/>
                <a:gd name="T32" fmla="*/ 1246 w 2034"/>
                <a:gd name="T33" fmla="*/ 846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34" h="846">
                  <a:moveTo>
                    <a:pt x="1246" y="846"/>
                  </a:moveTo>
                  <a:lnTo>
                    <a:pt x="794" y="846"/>
                  </a:lnTo>
                  <a:cubicBezTo>
                    <a:pt x="478" y="846"/>
                    <a:pt x="0" y="598"/>
                    <a:pt x="0" y="224"/>
                  </a:cubicBezTo>
                  <a:lnTo>
                    <a:pt x="0" y="215"/>
                  </a:lnTo>
                  <a:cubicBezTo>
                    <a:pt x="0" y="188"/>
                    <a:pt x="3" y="165"/>
                    <a:pt x="6" y="147"/>
                  </a:cubicBezTo>
                  <a:cubicBezTo>
                    <a:pt x="7" y="142"/>
                    <a:pt x="8" y="137"/>
                    <a:pt x="8" y="132"/>
                  </a:cubicBezTo>
                  <a:cubicBezTo>
                    <a:pt x="19" y="54"/>
                    <a:pt x="90" y="0"/>
                    <a:pt x="167" y="10"/>
                  </a:cubicBezTo>
                  <a:cubicBezTo>
                    <a:pt x="245" y="20"/>
                    <a:pt x="300" y="92"/>
                    <a:pt x="289" y="169"/>
                  </a:cubicBezTo>
                  <a:cubicBezTo>
                    <a:pt x="288" y="177"/>
                    <a:pt x="287" y="184"/>
                    <a:pt x="286" y="192"/>
                  </a:cubicBezTo>
                  <a:cubicBezTo>
                    <a:pt x="284" y="200"/>
                    <a:pt x="283" y="211"/>
                    <a:pt x="283" y="215"/>
                  </a:cubicBezTo>
                  <a:lnTo>
                    <a:pt x="283" y="224"/>
                  </a:lnTo>
                  <a:cubicBezTo>
                    <a:pt x="283" y="388"/>
                    <a:pt x="583" y="563"/>
                    <a:pt x="794" y="563"/>
                  </a:cubicBezTo>
                  <a:lnTo>
                    <a:pt x="1246" y="563"/>
                  </a:lnTo>
                  <a:cubicBezTo>
                    <a:pt x="1455" y="563"/>
                    <a:pt x="1751" y="388"/>
                    <a:pt x="1751" y="224"/>
                  </a:cubicBezTo>
                  <a:cubicBezTo>
                    <a:pt x="1751" y="146"/>
                    <a:pt x="1814" y="83"/>
                    <a:pt x="1892" y="83"/>
                  </a:cubicBezTo>
                  <a:cubicBezTo>
                    <a:pt x="1971" y="83"/>
                    <a:pt x="2034" y="146"/>
                    <a:pt x="2034" y="224"/>
                  </a:cubicBezTo>
                  <a:cubicBezTo>
                    <a:pt x="2034" y="598"/>
                    <a:pt x="1560" y="846"/>
                    <a:pt x="1246" y="84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06" name="Freeform 198">
              <a:extLst>
                <a:ext uri="{FF2B5EF4-FFF2-40B4-BE49-F238E27FC236}">
                  <a16:creationId xmlns:a16="http://schemas.microsoft.com/office/drawing/2014/main" id="{9C8D9945-0A32-37E6-898F-5C89796C0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975" y="2400301"/>
              <a:ext cx="58738" cy="41275"/>
            </a:xfrm>
            <a:custGeom>
              <a:avLst/>
              <a:gdLst>
                <a:gd name="T0" fmla="*/ 157 w 822"/>
                <a:gd name="T1" fmla="*/ 578 h 578"/>
                <a:gd name="T2" fmla="*/ 61 w 822"/>
                <a:gd name="T3" fmla="*/ 541 h 578"/>
                <a:gd name="T4" fmla="*/ 53 w 822"/>
                <a:gd name="T5" fmla="*/ 341 h 578"/>
                <a:gd name="T6" fmla="*/ 643 w 822"/>
                <a:gd name="T7" fmla="*/ 14 h 578"/>
                <a:gd name="T8" fmla="*/ 808 w 822"/>
                <a:gd name="T9" fmla="*/ 129 h 578"/>
                <a:gd name="T10" fmla="*/ 694 w 822"/>
                <a:gd name="T11" fmla="*/ 293 h 578"/>
                <a:gd name="T12" fmla="*/ 261 w 822"/>
                <a:gd name="T13" fmla="*/ 532 h 578"/>
                <a:gd name="T14" fmla="*/ 157 w 822"/>
                <a:gd name="T15" fmla="*/ 578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2" h="578">
                  <a:moveTo>
                    <a:pt x="157" y="578"/>
                  </a:moveTo>
                  <a:cubicBezTo>
                    <a:pt x="123" y="578"/>
                    <a:pt x="88" y="566"/>
                    <a:pt x="61" y="541"/>
                  </a:cubicBezTo>
                  <a:cubicBezTo>
                    <a:pt x="4" y="488"/>
                    <a:pt x="0" y="398"/>
                    <a:pt x="53" y="341"/>
                  </a:cubicBezTo>
                  <a:cubicBezTo>
                    <a:pt x="208" y="172"/>
                    <a:pt x="418" y="56"/>
                    <a:pt x="643" y="14"/>
                  </a:cubicBezTo>
                  <a:cubicBezTo>
                    <a:pt x="720" y="0"/>
                    <a:pt x="794" y="51"/>
                    <a:pt x="808" y="129"/>
                  </a:cubicBezTo>
                  <a:cubicBezTo>
                    <a:pt x="822" y="206"/>
                    <a:pt x="771" y="279"/>
                    <a:pt x="694" y="293"/>
                  </a:cubicBezTo>
                  <a:cubicBezTo>
                    <a:pt x="529" y="323"/>
                    <a:pt x="375" y="408"/>
                    <a:pt x="261" y="532"/>
                  </a:cubicBezTo>
                  <a:cubicBezTo>
                    <a:pt x="234" y="563"/>
                    <a:pt x="195" y="578"/>
                    <a:pt x="157" y="57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07" name="Freeform 199">
              <a:extLst>
                <a:ext uri="{FF2B5EF4-FFF2-40B4-BE49-F238E27FC236}">
                  <a16:creationId xmlns:a16="http://schemas.microsoft.com/office/drawing/2014/main" id="{213B0E5B-081E-6AA6-E790-993DFAD45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4400" y="2446338"/>
              <a:ext cx="36513" cy="96838"/>
            </a:xfrm>
            <a:custGeom>
              <a:avLst/>
              <a:gdLst>
                <a:gd name="T0" fmla="*/ 155 w 537"/>
                <a:gd name="T1" fmla="*/ 1381 h 1381"/>
                <a:gd name="T2" fmla="*/ 126 w 537"/>
                <a:gd name="T3" fmla="*/ 1379 h 1381"/>
                <a:gd name="T4" fmla="*/ 16 w 537"/>
                <a:gd name="T5" fmla="*/ 1211 h 1381"/>
                <a:gd name="T6" fmla="*/ 224 w 537"/>
                <a:gd name="T7" fmla="*/ 197 h 1381"/>
                <a:gd name="T8" fmla="*/ 243 w 537"/>
                <a:gd name="T9" fmla="*/ 118 h 1381"/>
                <a:gd name="T10" fmla="*/ 418 w 537"/>
                <a:gd name="T11" fmla="*/ 21 h 1381"/>
                <a:gd name="T12" fmla="*/ 516 w 537"/>
                <a:gd name="T13" fmla="*/ 196 h 1381"/>
                <a:gd name="T14" fmla="*/ 501 w 537"/>
                <a:gd name="T15" fmla="*/ 254 h 1381"/>
                <a:gd name="T16" fmla="*/ 294 w 537"/>
                <a:gd name="T17" fmla="*/ 1268 h 1381"/>
                <a:gd name="T18" fmla="*/ 155 w 537"/>
                <a:gd name="T19" fmla="*/ 1381 h 1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7" h="1381">
                  <a:moveTo>
                    <a:pt x="155" y="1381"/>
                  </a:moveTo>
                  <a:cubicBezTo>
                    <a:pt x="145" y="1381"/>
                    <a:pt x="136" y="1380"/>
                    <a:pt x="126" y="1379"/>
                  </a:cubicBezTo>
                  <a:cubicBezTo>
                    <a:pt x="49" y="1363"/>
                    <a:pt x="0" y="1288"/>
                    <a:pt x="16" y="1211"/>
                  </a:cubicBezTo>
                  <a:cubicBezTo>
                    <a:pt x="87" y="863"/>
                    <a:pt x="224" y="197"/>
                    <a:pt x="224" y="197"/>
                  </a:cubicBezTo>
                  <a:cubicBezTo>
                    <a:pt x="229" y="170"/>
                    <a:pt x="236" y="144"/>
                    <a:pt x="243" y="118"/>
                  </a:cubicBezTo>
                  <a:cubicBezTo>
                    <a:pt x="265" y="43"/>
                    <a:pt x="343" y="0"/>
                    <a:pt x="418" y="21"/>
                  </a:cubicBezTo>
                  <a:cubicBezTo>
                    <a:pt x="493" y="42"/>
                    <a:pt x="537" y="121"/>
                    <a:pt x="516" y="196"/>
                  </a:cubicBezTo>
                  <a:cubicBezTo>
                    <a:pt x="510" y="215"/>
                    <a:pt x="505" y="234"/>
                    <a:pt x="501" y="254"/>
                  </a:cubicBezTo>
                  <a:cubicBezTo>
                    <a:pt x="501" y="254"/>
                    <a:pt x="365" y="920"/>
                    <a:pt x="294" y="1268"/>
                  </a:cubicBezTo>
                  <a:cubicBezTo>
                    <a:pt x="280" y="1335"/>
                    <a:pt x="220" y="1381"/>
                    <a:pt x="155" y="138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08" name="Freeform 200">
              <a:extLst>
                <a:ext uri="{FF2B5EF4-FFF2-40B4-BE49-F238E27FC236}">
                  <a16:creationId xmlns:a16="http://schemas.microsoft.com/office/drawing/2014/main" id="{527890C6-A162-5D57-FA58-8C3B31255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9775" y="2400301"/>
              <a:ext cx="57150" cy="41275"/>
            </a:xfrm>
            <a:custGeom>
              <a:avLst/>
              <a:gdLst>
                <a:gd name="T0" fmla="*/ 665 w 822"/>
                <a:gd name="T1" fmla="*/ 578 h 578"/>
                <a:gd name="T2" fmla="*/ 561 w 822"/>
                <a:gd name="T3" fmla="*/ 532 h 578"/>
                <a:gd name="T4" fmla="*/ 128 w 822"/>
                <a:gd name="T5" fmla="*/ 293 h 578"/>
                <a:gd name="T6" fmla="*/ 14 w 822"/>
                <a:gd name="T7" fmla="*/ 128 h 578"/>
                <a:gd name="T8" fmla="*/ 179 w 822"/>
                <a:gd name="T9" fmla="*/ 14 h 578"/>
                <a:gd name="T10" fmla="*/ 769 w 822"/>
                <a:gd name="T11" fmla="*/ 341 h 578"/>
                <a:gd name="T12" fmla="*/ 761 w 822"/>
                <a:gd name="T13" fmla="*/ 541 h 578"/>
                <a:gd name="T14" fmla="*/ 665 w 822"/>
                <a:gd name="T15" fmla="*/ 578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2" h="578">
                  <a:moveTo>
                    <a:pt x="665" y="578"/>
                  </a:moveTo>
                  <a:cubicBezTo>
                    <a:pt x="627" y="578"/>
                    <a:pt x="588" y="563"/>
                    <a:pt x="561" y="532"/>
                  </a:cubicBezTo>
                  <a:cubicBezTo>
                    <a:pt x="447" y="408"/>
                    <a:pt x="293" y="323"/>
                    <a:pt x="128" y="293"/>
                  </a:cubicBezTo>
                  <a:cubicBezTo>
                    <a:pt x="51" y="279"/>
                    <a:pt x="0" y="205"/>
                    <a:pt x="14" y="128"/>
                  </a:cubicBezTo>
                  <a:cubicBezTo>
                    <a:pt x="28" y="51"/>
                    <a:pt x="102" y="0"/>
                    <a:pt x="179" y="14"/>
                  </a:cubicBezTo>
                  <a:cubicBezTo>
                    <a:pt x="405" y="55"/>
                    <a:pt x="614" y="171"/>
                    <a:pt x="769" y="341"/>
                  </a:cubicBezTo>
                  <a:cubicBezTo>
                    <a:pt x="822" y="398"/>
                    <a:pt x="818" y="488"/>
                    <a:pt x="761" y="541"/>
                  </a:cubicBezTo>
                  <a:cubicBezTo>
                    <a:pt x="734" y="566"/>
                    <a:pt x="699" y="578"/>
                    <a:pt x="665" y="57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09" name="Freeform 201">
              <a:extLst>
                <a:ext uri="{FF2B5EF4-FFF2-40B4-BE49-F238E27FC236}">
                  <a16:creationId xmlns:a16="http://schemas.microsoft.com/office/drawing/2014/main" id="{D66C110C-7D8A-C7DB-C9B7-CDC07F790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5" y="2446338"/>
              <a:ext cx="36513" cy="96838"/>
            </a:xfrm>
            <a:custGeom>
              <a:avLst/>
              <a:gdLst>
                <a:gd name="T0" fmla="*/ 383 w 537"/>
                <a:gd name="T1" fmla="*/ 1382 h 1382"/>
                <a:gd name="T2" fmla="*/ 244 w 537"/>
                <a:gd name="T3" fmla="*/ 1269 h 1382"/>
                <a:gd name="T4" fmla="*/ 36 w 537"/>
                <a:gd name="T5" fmla="*/ 255 h 1382"/>
                <a:gd name="T6" fmla="*/ 22 w 537"/>
                <a:gd name="T7" fmla="*/ 197 h 1382"/>
                <a:gd name="T8" fmla="*/ 119 w 537"/>
                <a:gd name="T9" fmla="*/ 22 h 1382"/>
                <a:gd name="T10" fmla="*/ 294 w 537"/>
                <a:gd name="T11" fmla="*/ 119 h 1382"/>
                <a:gd name="T12" fmla="*/ 313 w 537"/>
                <a:gd name="T13" fmla="*/ 198 h 1382"/>
                <a:gd name="T14" fmla="*/ 313 w 537"/>
                <a:gd name="T15" fmla="*/ 198 h 1382"/>
                <a:gd name="T16" fmla="*/ 521 w 537"/>
                <a:gd name="T17" fmla="*/ 1212 h 1382"/>
                <a:gd name="T18" fmla="*/ 411 w 537"/>
                <a:gd name="T19" fmla="*/ 1379 h 1382"/>
                <a:gd name="T20" fmla="*/ 383 w 537"/>
                <a:gd name="T21" fmla="*/ 1382 h 1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7" h="1382">
                  <a:moveTo>
                    <a:pt x="383" y="1382"/>
                  </a:moveTo>
                  <a:cubicBezTo>
                    <a:pt x="316" y="1382"/>
                    <a:pt x="258" y="1336"/>
                    <a:pt x="244" y="1269"/>
                  </a:cubicBezTo>
                  <a:cubicBezTo>
                    <a:pt x="173" y="921"/>
                    <a:pt x="36" y="255"/>
                    <a:pt x="36" y="255"/>
                  </a:cubicBezTo>
                  <a:cubicBezTo>
                    <a:pt x="32" y="236"/>
                    <a:pt x="27" y="216"/>
                    <a:pt x="22" y="197"/>
                  </a:cubicBezTo>
                  <a:cubicBezTo>
                    <a:pt x="0" y="121"/>
                    <a:pt x="44" y="43"/>
                    <a:pt x="119" y="22"/>
                  </a:cubicBezTo>
                  <a:cubicBezTo>
                    <a:pt x="195" y="0"/>
                    <a:pt x="273" y="44"/>
                    <a:pt x="294" y="119"/>
                  </a:cubicBezTo>
                  <a:cubicBezTo>
                    <a:pt x="302" y="145"/>
                    <a:pt x="308" y="172"/>
                    <a:pt x="313" y="198"/>
                  </a:cubicBezTo>
                  <a:lnTo>
                    <a:pt x="313" y="198"/>
                  </a:lnTo>
                  <a:cubicBezTo>
                    <a:pt x="313" y="198"/>
                    <a:pt x="450" y="864"/>
                    <a:pt x="521" y="1212"/>
                  </a:cubicBezTo>
                  <a:cubicBezTo>
                    <a:pt x="537" y="1289"/>
                    <a:pt x="488" y="1364"/>
                    <a:pt x="411" y="1379"/>
                  </a:cubicBezTo>
                  <a:cubicBezTo>
                    <a:pt x="401" y="1381"/>
                    <a:pt x="392" y="1382"/>
                    <a:pt x="383" y="138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0" name="Freeform 202">
              <a:extLst>
                <a:ext uri="{FF2B5EF4-FFF2-40B4-BE49-F238E27FC236}">
                  <a16:creationId xmlns:a16="http://schemas.microsoft.com/office/drawing/2014/main" id="{3AF9BF2A-EFA9-E03A-AD5C-137888015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7075" y="2216151"/>
              <a:ext cx="150813" cy="76200"/>
            </a:xfrm>
            <a:custGeom>
              <a:avLst/>
              <a:gdLst>
                <a:gd name="T0" fmla="*/ 159 w 2133"/>
                <a:gd name="T1" fmla="*/ 1077 h 1077"/>
                <a:gd name="T2" fmla="*/ 116 w 2133"/>
                <a:gd name="T3" fmla="*/ 1070 h 1077"/>
                <a:gd name="T4" fmla="*/ 24 w 2133"/>
                <a:gd name="T5" fmla="*/ 892 h 1077"/>
                <a:gd name="T6" fmla="*/ 36 w 2133"/>
                <a:gd name="T7" fmla="*/ 854 h 1077"/>
                <a:gd name="T8" fmla="*/ 691 w 2133"/>
                <a:gd name="T9" fmla="*/ 169 h 1077"/>
                <a:gd name="T10" fmla="*/ 2034 w 2133"/>
                <a:gd name="T11" fmla="*/ 239 h 1077"/>
                <a:gd name="T12" fmla="*/ 2099 w 2133"/>
                <a:gd name="T13" fmla="*/ 428 h 1077"/>
                <a:gd name="T14" fmla="*/ 1910 w 2133"/>
                <a:gd name="T15" fmla="*/ 494 h 1077"/>
                <a:gd name="T16" fmla="*/ 799 w 2133"/>
                <a:gd name="T17" fmla="*/ 430 h 1077"/>
                <a:gd name="T18" fmla="*/ 304 w 2133"/>
                <a:gd name="T19" fmla="*/ 946 h 1077"/>
                <a:gd name="T20" fmla="*/ 294 w 2133"/>
                <a:gd name="T21" fmla="*/ 978 h 1077"/>
                <a:gd name="T22" fmla="*/ 159 w 2133"/>
                <a:gd name="T23" fmla="*/ 1077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33" h="1077">
                  <a:moveTo>
                    <a:pt x="159" y="1077"/>
                  </a:moveTo>
                  <a:cubicBezTo>
                    <a:pt x="144" y="1077"/>
                    <a:pt x="130" y="1075"/>
                    <a:pt x="116" y="1070"/>
                  </a:cubicBezTo>
                  <a:cubicBezTo>
                    <a:pt x="41" y="1047"/>
                    <a:pt x="0" y="967"/>
                    <a:pt x="24" y="892"/>
                  </a:cubicBezTo>
                  <a:cubicBezTo>
                    <a:pt x="28" y="879"/>
                    <a:pt x="32" y="866"/>
                    <a:pt x="36" y="854"/>
                  </a:cubicBezTo>
                  <a:cubicBezTo>
                    <a:pt x="145" y="538"/>
                    <a:pt x="371" y="301"/>
                    <a:pt x="691" y="169"/>
                  </a:cubicBezTo>
                  <a:cubicBezTo>
                    <a:pt x="1096" y="0"/>
                    <a:pt x="1599" y="27"/>
                    <a:pt x="2034" y="239"/>
                  </a:cubicBezTo>
                  <a:cubicBezTo>
                    <a:pt x="2104" y="273"/>
                    <a:pt x="2133" y="358"/>
                    <a:pt x="2099" y="428"/>
                  </a:cubicBezTo>
                  <a:cubicBezTo>
                    <a:pt x="2065" y="499"/>
                    <a:pt x="1980" y="528"/>
                    <a:pt x="1910" y="494"/>
                  </a:cubicBezTo>
                  <a:cubicBezTo>
                    <a:pt x="1552" y="319"/>
                    <a:pt x="1126" y="295"/>
                    <a:pt x="799" y="430"/>
                  </a:cubicBezTo>
                  <a:cubicBezTo>
                    <a:pt x="630" y="500"/>
                    <a:pt x="407" y="647"/>
                    <a:pt x="304" y="946"/>
                  </a:cubicBezTo>
                  <a:cubicBezTo>
                    <a:pt x="301" y="956"/>
                    <a:pt x="297" y="967"/>
                    <a:pt x="294" y="978"/>
                  </a:cubicBezTo>
                  <a:cubicBezTo>
                    <a:pt x="274" y="1039"/>
                    <a:pt x="219" y="1077"/>
                    <a:pt x="159" y="107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1" name="Freeform 203">
              <a:extLst>
                <a:ext uri="{FF2B5EF4-FFF2-40B4-BE49-F238E27FC236}">
                  <a16:creationId xmlns:a16="http://schemas.microsoft.com/office/drawing/2014/main" id="{4421E09D-FE26-E44E-3223-0DE96F645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2352676"/>
              <a:ext cx="74613" cy="252413"/>
            </a:xfrm>
            <a:custGeom>
              <a:avLst/>
              <a:gdLst>
                <a:gd name="T0" fmla="*/ 888 w 1046"/>
                <a:gd name="T1" fmla="*/ 3576 h 3576"/>
                <a:gd name="T2" fmla="*/ 794 w 1046"/>
                <a:gd name="T3" fmla="*/ 3539 h 3576"/>
                <a:gd name="T4" fmla="*/ 646 w 1046"/>
                <a:gd name="T5" fmla="*/ 2968 h 3576"/>
                <a:gd name="T6" fmla="*/ 633 w 1046"/>
                <a:gd name="T7" fmla="*/ 2777 h 3576"/>
                <a:gd name="T8" fmla="*/ 480 w 1046"/>
                <a:gd name="T9" fmla="*/ 2075 h 3576"/>
                <a:gd name="T10" fmla="*/ 407 w 1046"/>
                <a:gd name="T11" fmla="*/ 1740 h 3576"/>
                <a:gd name="T12" fmla="*/ 244 w 1046"/>
                <a:gd name="T13" fmla="*/ 1116 h 3576"/>
                <a:gd name="T14" fmla="*/ 14 w 1046"/>
                <a:gd name="T15" fmla="*/ 177 h 3576"/>
                <a:gd name="T16" fmla="*/ 129 w 1046"/>
                <a:gd name="T17" fmla="*/ 13 h 3576"/>
                <a:gd name="T18" fmla="*/ 293 w 1046"/>
                <a:gd name="T19" fmla="*/ 129 h 3576"/>
                <a:gd name="T20" fmla="*/ 517 w 1046"/>
                <a:gd name="T21" fmla="*/ 1039 h 3576"/>
                <a:gd name="T22" fmla="*/ 684 w 1046"/>
                <a:gd name="T23" fmla="*/ 1680 h 3576"/>
                <a:gd name="T24" fmla="*/ 757 w 1046"/>
                <a:gd name="T25" fmla="*/ 2015 h 3576"/>
                <a:gd name="T26" fmla="*/ 910 w 1046"/>
                <a:gd name="T27" fmla="*/ 2716 h 3576"/>
                <a:gd name="T28" fmla="*/ 929 w 1046"/>
                <a:gd name="T29" fmla="*/ 2959 h 3576"/>
                <a:gd name="T30" fmla="*/ 983 w 1046"/>
                <a:gd name="T31" fmla="*/ 3329 h 3576"/>
                <a:gd name="T32" fmla="*/ 993 w 1046"/>
                <a:gd name="T33" fmla="*/ 3529 h 3576"/>
                <a:gd name="T34" fmla="*/ 888 w 1046"/>
                <a:gd name="T35" fmla="*/ 3576 h 3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46" h="3576">
                  <a:moveTo>
                    <a:pt x="888" y="3576"/>
                  </a:moveTo>
                  <a:cubicBezTo>
                    <a:pt x="854" y="3576"/>
                    <a:pt x="820" y="3563"/>
                    <a:pt x="794" y="3539"/>
                  </a:cubicBezTo>
                  <a:cubicBezTo>
                    <a:pt x="659" y="3418"/>
                    <a:pt x="652" y="3179"/>
                    <a:pt x="646" y="2968"/>
                  </a:cubicBezTo>
                  <a:cubicBezTo>
                    <a:pt x="644" y="2893"/>
                    <a:pt x="642" y="2816"/>
                    <a:pt x="633" y="2777"/>
                  </a:cubicBezTo>
                  <a:cubicBezTo>
                    <a:pt x="582" y="2543"/>
                    <a:pt x="531" y="2309"/>
                    <a:pt x="480" y="2075"/>
                  </a:cubicBezTo>
                  <a:lnTo>
                    <a:pt x="407" y="1740"/>
                  </a:lnTo>
                  <a:cubicBezTo>
                    <a:pt x="365" y="1543"/>
                    <a:pt x="306" y="1336"/>
                    <a:pt x="244" y="1116"/>
                  </a:cubicBezTo>
                  <a:cubicBezTo>
                    <a:pt x="158" y="811"/>
                    <a:pt x="69" y="496"/>
                    <a:pt x="14" y="177"/>
                  </a:cubicBezTo>
                  <a:cubicBezTo>
                    <a:pt x="0" y="100"/>
                    <a:pt x="52" y="27"/>
                    <a:pt x="129" y="13"/>
                  </a:cubicBezTo>
                  <a:cubicBezTo>
                    <a:pt x="206" y="0"/>
                    <a:pt x="279" y="51"/>
                    <a:pt x="293" y="129"/>
                  </a:cubicBezTo>
                  <a:cubicBezTo>
                    <a:pt x="345" y="432"/>
                    <a:pt x="432" y="741"/>
                    <a:pt x="517" y="1039"/>
                  </a:cubicBezTo>
                  <a:cubicBezTo>
                    <a:pt x="580" y="1263"/>
                    <a:pt x="640" y="1475"/>
                    <a:pt x="684" y="1680"/>
                  </a:cubicBezTo>
                  <a:lnTo>
                    <a:pt x="757" y="2015"/>
                  </a:lnTo>
                  <a:cubicBezTo>
                    <a:pt x="808" y="2249"/>
                    <a:pt x="859" y="2483"/>
                    <a:pt x="910" y="2716"/>
                  </a:cubicBezTo>
                  <a:cubicBezTo>
                    <a:pt x="924" y="2781"/>
                    <a:pt x="927" y="2864"/>
                    <a:pt x="929" y="2959"/>
                  </a:cubicBezTo>
                  <a:cubicBezTo>
                    <a:pt x="932" y="3058"/>
                    <a:pt x="939" y="3289"/>
                    <a:pt x="983" y="3329"/>
                  </a:cubicBezTo>
                  <a:cubicBezTo>
                    <a:pt x="1041" y="3381"/>
                    <a:pt x="1046" y="3471"/>
                    <a:pt x="993" y="3529"/>
                  </a:cubicBezTo>
                  <a:cubicBezTo>
                    <a:pt x="965" y="3560"/>
                    <a:pt x="927" y="3576"/>
                    <a:pt x="888" y="357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2" name="Freeform 204">
              <a:extLst>
                <a:ext uri="{FF2B5EF4-FFF2-40B4-BE49-F238E27FC236}">
                  <a16:creationId xmlns:a16="http://schemas.microsoft.com/office/drawing/2014/main" id="{F62B0EFE-B9F8-4E79-9C23-5E2801EFF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1388" y="2343151"/>
              <a:ext cx="74613" cy="261938"/>
            </a:xfrm>
            <a:custGeom>
              <a:avLst/>
              <a:gdLst>
                <a:gd name="T0" fmla="*/ 158 w 1064"/>
                <a:gd name="T1" fmla="*/ 3704 h 3704"/>
                <a:gd name="T2" fmla="*/ 52 w 1064"/>
                <a:gd name="T3" fmla="*/ 3657 h 3704"/>
                <a:gd name="T4" fmla="*/ 62 w 1064"/>
                <a:gd name="T5" fmla="*/ 3457 h 3704"/>
                <a:gd name="T6" fmla="*/ 116 w 1064"/>
                <a:gd name="T7" fmla="*/ 3088 h 3704"/>
                <a:gd name="T8" fmla="*/ 136 w 1064"/>
                <a:gd name="T9" fmla="*/ 2844 h 3704"/>
                <a:gd name="T10" fmla="*/ 286 w 1064"/>
                <a:gd name="T11" fmla="*/ 2154 h 3704"/>
                <a:gd name="T12" fmla="*/ 361 w 1064"/>
                <a:gd name="T13" fmla="*/ 1808 h 3704"/>
                <a:gd name="T14" fmla="*/ 529 w 1064"/>
                <a:gd name="T15" fmla="*/ 1168 h 3704"/>
                <a:gd name="T16" fmla="*/ 773 w 1064"/>
                <a:gd name="T17" fmla="*/ 132 h 3704"/>
                <a:gd name="T18" fmla="*/ 933 w 1064"/>
                <a:gd name="T19" fmla="*/ 11 h 3704"/>
                <a:gd name="T20" fmla="*/ 1053 w 1064"/>
                <a:gd name="T21" fmla="*/ 171 h 3704"/>
                <a:gd name="T22" fmla="*/ 801 w 1064"/>
                <a:gd name="T23" fmla="*/ 1245 h 3704"/>
                <a:gd name="T24" fmla="*/ 638 w 1064"/>
                <a:gd name="T25" fmla="*/ 1868 h 3704"/>
                <a:gd name="T26" fmla="*/ 563 w 1064"/>
                <a:gd name="T27" fmla="*/ 2214 h 3704"/>
                <a:gd name="T28" fmla="*/ 413 w 1064"/>
                <a:gd name="T29" fmla="*/ 2905 h 3704"/>
                <a:gd name="T30" fmla="*/ 399 w 1064"/>
                <a:gd name="T31" fmla="*/ 3096 h 3704"/>
                <a:gd name="T32" fmla="*/ 252 w 1064"/>
                <a:gd name="T33" fmla="*/ 3667 h 3704"/>
                <a:gd name="T34" fmla="*/ 158 w 1064"/>
                <a:gd name="T35" fmla="*/ 3704 h 3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64" h="3704">
                  <a:moveTo>
                    <a:pt x="158" y="3704"/>
                  </a:moveTo>
                  <a:cubicBezTo>
                    <a:pt x="119" y="3704"/>
                    <a:pt x="81" y="3688"/>
                    <a:pt x="52" y="3657"/>
                  </a:cubicBezTo>
                  <a:cubicBezTo>
                    <a:pt x="0" y="3599"/>
                    <a:pt x="4" y="3509"/>
                    <a:pt x="62" y="3457"/>
                  </a:cubicBezTo>
                  <a:cubicBezTo>
                    <a:pt x="106" y="3417"/>
                    <a:pt x="113" y="3186"/>
                    <a:pt x="116" y="3088"/>
                  </a:cubicBezTo>
                  <a:cubicBezTo>
                    <a:pt x="119" y="2992"/>
                    <a:pt x="121" y="2909"/>
                    <a:pt x="136" y="2844"/>
                  </a:cubicBezTo>
                  <a:cubicBezTo>
                    <a:pt x="186" y="2614"/>
                    <a:pt x="236" y="2385"/>
                    <a:pt x="286" y="2154"/>
                  </a:cubicBezTo>
                  <a:lnTo>
                    <a:pt x="361" y="1808"/>
                  </a:lnTo>
                  <a:cubicBezTo>
                    <a:pt x="406" y="1603"/>
                    <a:pt x="465" y="1391"/>
                    <a:pt x="529" y="1168"/>
                  </a:cubicBezTo>
                  <a:cubicBezTo>
                    <a:pt x="625" y="827"/>
                    <a:pt x="724" y="476"/>
                    <a:pt x="773" y="132"/>
                  </a:cubicBezTo>
                  <a:cubicBezTo>
                    <a:pt x="784" y="54"/>
                    <a:pt x="855" y="0"/>
                    <a:pt x="933" y="11"/>
                  </a:cubicBezTo>
                  <a:cubicBezTo>
                    <a:pt x="1010" y="22"/>
                    <a:pt x="1064" y="93"/>
                    <a:pt x="1053" y="171"/>
                  </a:cubicBezTo>
                  <a:cubicBezTo>
                    <a:pt x="1002" y="534"/>
                    <a:pt x="900" y="895"/>
                    <a:pt x="801" y="1245"/>
                  </a:cubicBezTo>
                  <a:cubicBezTo>
                    <a:pt x="739" y="1464"/>
                    <a:pt x="681" y="1672"/>
                    <a:pt x="638" y="1868"/>
                  </a:cubicBezTo>
                  <a:lnTo>
                    <a:pt x="563" y="2214"/>
                  </a:lnTo>
                  <a:cubicBezTo>
                    <a:pt x="513" y="2445"/>
                    <a:pt x="463" y="2675"/>
                    <a:pt x="413" y="2905"/>
                  </a:cubicBezTo>
                  <a:cubicBezTo>
                    <a:pt x="404" y="2944"/>
                    <a:pt x="402" y="3021"/>
                    <a:pt x="399" y="3096"/>
                  </a:cubicBezTo>
                  <a:cubicBezTo>
                    <a:pt x="393" y="3307"/>
                    <a:pt x="386" y="3546"/>
                    <a:pt x="252" y="3667"/>
                  </a:cubicBezTo>
                  <a:cubicBezTo>
                    <a:pt x="225" y="3692"/>
                    <a:pt x="191" y="3704"/>
                    <a:pt x="158" y="370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3" name="Freeform 206">
              <a:extLst>
                <a:ext uri="{FF2B5EF4-FFF2-40B4-BE49-F238E27FC236}">
                  <a16:creationId xmlns:a16="http://schemas.microsoft.com/office/drawing/2014/main" id="{509DBB86-3C03-2BCC-7413-5B0ACFA90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363" y="2354263"/>
              <a:ext cx="60325" cy="33338"/>
            </a:xfrm>
            <a:custGeom>
              <a:avLst/>
              <a:gdLst>
                <a:gd name="T0" fmla="*/ 158 w 859"/>
                <a:gd name="T1" fmla="*/ 466 h 466"/>
                <a:gd name="T2" fmla="*/ 53 w 859"/>
                <a:gd name="T3" fmla="*/ 420 h 466"/>
                <a:gd name="T4" fmla="*/ 62 w 859"/>
                <a:gd name="T5" fmla="*/ 220 h 466"/>
                <a:gd name="T6" fmla="*/ 511 w 859"/>
                <a:gd name="T7" fmla="*/ 45 h 466"/>
                <a:gd name="T8" fmla="*/ 647 w 859"/>
                <a:gd name="T9" fmla="*/ 28 h 466"/>
                <a:gd name="T10" fmla="*/ 676 w 859"/>
                <a:gd name="T11" fmla="*/ 18 h 466"/>
                <a:gd name="T12" fmla="*/ 846 w 859"/>
                <a:gd name="T13" fmla="*/ 124 h 466"/>
                <a:gd name="T14" fmla="*/ 796 w 859"/>
                <a:gd name="T15" fmla="*/ 267 h 466"/>
                <a:gd name="T16" fmla="*/ 727 w 859"/>
                <a:gd name="T17" fmla="*/ 301 h 466"/>
                <a:gd name="T18" fmla="*/ 537 w 859"/>
                <a:gd name="T19" fmla="*/ 327 h 466"/>
                <a:gd name="T20" fmla="*/ 253 w 859"/>
                <a:gd name="T21" fmla="*/ 429 h 466"/>
                <a:gd name="T22" fmla="*/ 158 w 859"/>
                <a:gd name="T23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9" h="466">
                  <a:moveTo>
                    <a:pt x="158" y="466"/>
                  </a:moveTo>
                  <a:cubicBezTo>
                    <a:pt x="120" y="466"/>
                    <a:pt x="81" y="451"/>
                    <a:pt x="53" y="420"/>
                  </a:cubicBezTo>
                  <a:cubicBezTo>
                    <a:pt x="0" y="362"/>
                    <a:pt x="4" y="273"/>
                    <a:pt x="62" y="220"/>
                  </a:cubicBezTo>
                  <a:cubicBezTo>
                    <a:pt x="225" y="72"/>
                    <a:pt x="370" y="58"/>
                    <a:pt x="511" y="45"/>
                  </a:cubicBezTo>
                  <a:cubicBezTo>
                    <a:pt x="555" y="41"/>
                    <a:pt x="600" y="37"/>
                    <a:pt x="647" y="28"/>
                  </a:cubicBezTo>
                  <a:cubicBezTo>
                    <a:pt x="656" y="24"/>
                    <a:pt x="666" y="21"/>
                    <a:pt x="676" y="18"/>
                  </a:cubicBezTo>
                  <a:cubicBezTo>
                    <a:pt x="752" y="0"/>
                    <a:pt x="828" y="48"/>
                    <a:pt x="846" y="124"/>
                  </a:cubicBezTo>
                  <a:cubicBezTo>
                    <a:pt x="859" y="179"/>
                    <a:pt x="837" y="234"/>
                    <a:pt x="796" y="267"/>
                  </a:cubicBezTo>
                  <a:cubicBezTo>
                    <a:pt x="777" y="284"/>
                    <a:pt x="754" y="296"/>
                    <a:pt x="727" y="301"/>
                  </a:cubicBezTo>
                  <a:cubicBezTo>
                    <a:pt x="656" y="316"/>
                    <a:pt x="593" y="322"/>
                    <a:pt x="537" y="327"/>
                  </a:cubicBezTo>
                  <a:cubicBezTo>
                    <a:pt x="418" y="338"/>
                    <a:pt x="346" y="345"/>
                    <a:pt x="253" y="429"/>
                  </a:cubicBezTo>
                  <a:cubicBezTo>
                    <a:pt x="226" y="454"/>
                    <a:pt x="192" y="466"/>
                    <a:pt x="158" y="46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4" name="Freeform 207">
              <a:extLst>
                <a:ext uri="{FF2B5EF4-FFF2-40B4-BE49-F238E27FC236}">
                  <a16:creationId xmlns:a16="http://schemas.microsoft.com/office/drawing/2014/main" id="{1741F003-1F4D-801B-973B-2CD7413D2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8863" y="2349500"/>
              <a:ext cx="20638" cy="20638"/>
            </a:xfrm>
            <a:custGeom>
              <a:avLst/>
              <a:gdLst>
                <a:gd name="T0" fmla="*/ 142 w 296"/>
                <a:gd name="T1" fmla="*/ 289 h 289"/>
                <a:gd name="T2" fmla="*/ 0 w 296"/>
                <a:gd name="T3" fmla="*/ 147 h 289"/>
                <a:gd name="T4" fmla="*/ 99 w 296"/>
                <a:gd name="T5" fmla="*/ 12 h 289"/>
                <a:gd name="T6" fmla="*/ 101 w 296"/>
                <a:gd name="T7" fmla="*/ 12 h 289"/>
                <a:gd name="T8" fmla="*/ 159 w 296"/>
                <a:gd name="T9" fmla="*/ 1 h 289"/>
                <a:gd name="T10" fmla="*/ 296 w 296"/>
                <a:gd name="T11" fmla="*/ 143 h 289"/>
                <a:gd name="T12" fmla="*/ 296 w 296"/>
                <a:gd name="T13" fmla="*/ 147 h 289"/>
                <a:gd name="T14" fmla="*/ 142 w 296"/>
                <a:gd name="T15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6" h="289">
                  <a:moveTo>
                    <a:pt x="142" y="289"/>
                  </a:moveTo>
                  <a:cubicBezTo>
                    <a:pt x="63" y="289"/>
                    <a:pt x="0" y="226"/>
                    <a:pt x="0" y="147"/>
                  </a:cubicBezTo>
                  <a:cubicBezTo>
                    <a:pt x="0" y="84"/>
                    <a:pt x="42" y="30"/>
                    <a:pt x="99" y="12"/>
                  </a:cubicBezTo>
                  <a:cubicBezTo>
                    <a:pt x="100" y="12"/>
                    <a:pt x="100" y="12"/>
                    <a:pt x="101" y="12"/>
                  </a:cubicBezTo>
                  <a:cubicBezTo>
                    <a:pt x="119" y="4"/>
                    <a:pt x="138" y="0"/>
                    <a:pt x="159" y="1"/>
                  </a:cubicBezTo>
                  <a:cubicBezTo>
                    <a:pt x="236" y="4"/>
                    <a:pt x="296" y="67"/>
                    <a:pt x="296" y="143"/>
                  </a:cubicBezTo>
                  <a:lnTo>
                    <a:pt x="296" y="147"/>
                  </a:lnTo>
                  <a:cubicBezTo>
                    <a:pt x="293" y="245"/>
                    <a:pt x="204" y="289"/>
                    <a:pt x="142" y="28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5" name="Freeform 208">
              <a:extLst>
                <a:ext uri="{FF2B5EF4-FFF2-40B4-BE49-F238E27FC236}">
                  <a16:creationId xmlns:a16="http://schemas.microsoft.com/office/drawing/2014/main" id="{E74A584A-32E1-60FB-9C52-EEB318B78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13" y="2339975"/>
              <a:ext cx="20638" cy="20638"/>
            </a:xfrm>
            <a:custGeom>
              <a:avLst/>
              <a:gdLst>
                <a:gd name="T0" fmla="*/ 142 w 292"/>
                <a:gd name="T1" fmla="*/ 291 h 291"/>
                <a:gd name="T2" fmla="*/ 0 w 292"/>
                <a:gd name="T3" fmla="*/ 150 h 291"/>
                <a:gd name="T4" fmla="*/ 80 w 292"/>
                <a:gd name="T5" fmla="*/ 22 h 291"/>
                <a:gd name="T6" fmla="*/ 81 w 292"/>
                <a:gd name="T7" fmla="*/ 21 h 291"/>
                <a:gd name="T8" fmla="*/ 169 w 292"/>
                <a:gd name="T9" fmla="*/ 5 h 291"/>
                <a:gd name="T10" fmla="*/ 292 w 292"/>
                <a:gd name="T11" fmla="*/ 145 h 291"/>
                <a:gd name="T12" fmla="*/ 290 w 292"/>
                <a:gd name="T13" fmla="*/ 164 h 291"/>
                <a:gd name="T14" fmla="*/ 142 w 292"/>
                <a:gd name="T15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291">
                  <a:moveTo>
                    <a:pt x="142" y="291"/>
                  </a:moveTo>
                  <a:cubicBezTo>
                    <a:pt x="63" y="291"/>
                    <a:pt x="0" y="228"/>
                    <a:pt x="0" y="150"/>
                  </a:cubicBezTo>
                  <a:cubicBezTo>
                    <a:pt x="0" y="93"/>
                    <a:pt x="33" y="44"/>
                    <a:pt x="80" y="22"/>
                  </a:cubicBezTo>
                  <a:lnTo>
                    <a:pt x="81" y="21"/>
                  </a:lnTo>
                  <a:cubicBezTo>
                    <a:pt x="107" y="7"/>
                    <a:pt x="137" y="0"/>
                    <a:pt x="169" y="5"/>
                  </a:cubicBezTo>
                  <a:cubicBezTo>
                    <a:pt x="240" y="14"/>
                    <a:pt x="292" y="75"/>
                    <a:pt x="292" y="145"/>
                  </a:cubicBezTo>
                  <a:cubicBezTo>
                    <a:pt x="292" y="151"/>
                    <a:pt x="291" y="158"/>
                    <a:pt x="290" y="164"/>
                  </a:cubicBezTo>
                  <a:cubicBezTo>
                    <a:pt x="279" y="252"/>
                    <a:pt x="196" y="291"/>
                    <a:pt x="142" y="29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6" name="Freeform 209">
              <a:extLst>
                <a:ext uri="{FF2B5EF4-FFF2-40B4-BE49-F238E27FC236}">
                  <a16:creationId xmlns:a16="http://schemas.microsoft.com/office/drawing/2014/main" id="{91275591-28C1-7E21-D55F-1E944F3CE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9013" y="2266950"/>
              <a:ext cx="158750" cy="84138"/>
            </a:xfrm>
            <a:custGeom>
              <a:avLst/>
              <a:gdLst>
                <a:gd name="T0" fmla="*/ 1632 w 2241"/>
                <a:gd name="T1" fmla="*/ 1185 h 1185"/>
                <a:gd name="T2" fmla="*/ 1519 w 2241"/>
                <a:gd name="T3" fmla="*/ 1129 h 1185"/>
                <a:gd name="T4" fmla="*/ 1547 w 2241"/>
                <a:gd name="T5" fmla="*/ 931 h 1185"/>
                <a:gd name="T6" fmla="*/ 1884 w 2241"/>
                <a:gd name="T7" fmla="*/ 533 h 1185"/>
                <a:gd name="T8" fmla="*/ 1228 w 2241"/>
                <a:gd name="T9" fmla="*/ 552 h 1185"/>
                <a:gd name="T10" fmla="*/ 79 w 2241"/>
                <a:gd name="T11" fmla="*/ 277 h 1185"/>
                <a:gd name="T12" fmla="*/ 45 w 2241"/>
                <a:gd name="T13" fmla="*/ 79 h 1185"/>
                <a:gd name="T14" fmla="*/ 242 w 2241"/>
                <a:gd name="T15" fmla="*/ 45 h 1185"/>
                <a:gd name="T16" fmla="*/ 1234 w 2241"/>
                <a:gd name="T17" fmla="*/ 269 h 1185"/>
                <a:gd name="T18" fmla="*/ 2058 w 2241"/>
                <a:gd name="T19" fmla="*/ 214 h 1185"/>
                <a:gd name="T20" fmla="*/ 2191 w 2241"/>
                <a:gd name="T21" fmla="*/ 248 h 1185"/>
                <a:gd name="T22" fmla="*/ 2231 w 2241"/>
                <a:gd name="T23" fmla="*/ 379 h 1185"/>
                <a:gd name="T24" fmla="*/ 1717 w 2241"/>
                <a:gd name="T25" fmla="*/ 1157 h 1185"/>
                <a:gd name="T26" fmla="*/ 1632 w 2241"/>
                <a:gd name="T27" fmla="*/ 1185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1" h="1185">
                  <a:moveTo>
                    <a:pt x="1632" y="1185"/>
                  </a:moveTo>
                  <a:cubicBezTo>
                    <a:pt x="1589" y="1185"/>
                    <a:pt x="1547" y="1166"/>
                    <a:pt x="1519" y="1129"/>
                  </a:cubicBezTo>
                  <a:cubicBezTo>
                    <a:pt x="1472" y="1066"/>
                    <a:pt x="1484" y="978"/>
                    <a:pt x="1547" y="931"/>
                  </a:cubicBezTo>
                  <a:cubicBezTo>
                    <a:pt x="1700" y="815"/>
                    <a:pt x="1813" y="682"/>
                    <a:pt x="1884" y="533"/>
                  </a:cubicBezTo>
                  <a:cubicBezTo>
                    <a:pt x="1666" y="559"/>
                    <a:pt x="1445" y="555"/>
                    <a:pt x="1228" y="552"/>
                  </a:cubicBezTo>
                  <a:cubicBezTo>
                    <a:pt x="1046" y="549"/>
                    <a:pt x="422" y="519"/>
                    <a:pt x="79" y="277"/>
                  </a:cubicBezTo>
                  <a:cubicBezTo>
                    <a:pt x="15" y="231"/>
                    <a:pt x="0" y="143"/>
                    <a:pt x="45" y="79"/>
                  </a:cubicBezTo>
                  <a:cubicBezTo>
                    <a:pt x="90" y="15"/>
                    <a:pt x="178" y="0"/>
                    <a:pt x="242" y="45"/>
                  </a:cubicBezTo>
                  <a:cubicBezTo>
                    <a:pt x="463" y="201"/>
                    <a:pt x="914" y="263"/>
                    <a:pt x="1234" y="269"/>
                  </a:cubicBezTo>
                  <a:cubicBezTo>
                    <a:pt x="1526" y="274"/>
                    <a:pt x="1802" y="278"/>
                    <a:pt x="2058" y="214"/>
                  </a:cubicBezTo>
                  <a:cubicBezTo>
                    <a:pt x="2105" y="202"/>
                    <a:pt x="2155" y="215"/>
                    <a:pt x="2191" y="248"/>
                  </a:cubicBezTo>
                  <a:cubicBezTo>
                    <a:pt x="2226" y="282"/>
                    <a:pt x="2241" y="331"/>
                    <a:pt x="2231" y="379"/>
                  </a:cubicBezTo>
                  <a:cubicBezTo>
                    <a:pt x="2171" y="680"/>
                    <a:pt x="1993" y="949"/>
                    <a:pt x="1717" y="1157"/>
                  </a:cubicBezTo>
                  <a:cubicBezTo>
                    <a:pt x="1692" y="1176"/>
                    <a:pt x="1662" y="1185"/>
                    <a:pt x="1632" y="118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7" name="Freeform 210">
              <a:extLst>
                <a:ext uri="{FF2B5EF4-FFF2-40B4-BE49-F238E27FC236}">
                  <a16:creationId xmlns:a16="http://schemas.microsoft.com/office/drawing/2014/main" id="{4E8C961A-FEC7-56CD-7217-1C9748FDD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775" y="2281238"/>
              <a:ext cx="153988" cy="92075"/>
            </a:xfrm>
            <a:custGeom>
              <a:avLst/>
              <a:gdLst>
                <a:gd name="T0" fmla="*/ 144 w 2178"/>
                <a:gd name="T1" fmla="*/ 1300 h 1300"/>
                <a:gd name="T2" fmla="*/ 139 w 2178"/>
                <a:gd name="T3" fmla="*/ 1300 h 1300"/>
                <a:gd name="T4" fmla="*/ 2 w 2178"/>
                <a:gd name="T5" fmla="*/ 1153 h 1300"/>
                <a:gd name="T6" fmla="*/ 583 w 2178"/>
                <a:gd name="T7" fmla="*/ 527 h 1300"/>
                <a:gd name="T8" fmla="*/ 1220 w 2178"/>
                <a:gd name="T9" fmla="*/ 429 h 1300"/>
                <a:gd name="T10" fmla="*/ 1386 w 2178"/>
                <a:gd name="T11" fmla="*/ 416 h 1300"/>
                <a:gd name="T12" fmla="*/ 1886 w 2178"/>
                <a:gd name="T13" fmla="*/ 108 h 1300"/>
                <a:gd name="T14" fmla="*/ 2071 w 2178"/>
                <a:gd name="T15" fmla="*/ 30 h 1300"/>
                <a:gd name="T16" fmla="*/ 2148 w 2178"/>
                <a:gd name="T17" fmla="*/ 215 h 1300"/>
                <a:gd name="T18" fmla="*/ 1410 w 2178"/>
                <a:gd name="T19" fmla="*/ 698 h 1300"/>
                <a:gd name="T20" fmla="*/ 1240 w 2178"/>
                <a:gd name="T21" fmla="*/ 711 h 1300"/>
                <a:gd name="T22" fmla="*/ 669 w 2178"/>
                <a:gd name="T23" fmla="*/ 797 h 1300"/>
                <a:gd name="T24" fmla="*/ 285 w 2178"/>
                <a:gd name="T25" fmla="*/ 1163 h 1300"/>
                <a:gd name="T26" fmla="*/ 144 w 2178"/>
                <a:gd name="T27" fmla="*/ 130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78" h="1300">
                  <a:moveTo>
                    <a:pt x="144" y="1300"/>
                  </a:moveTo>
                  <a:lnTo>
                    <a:pt x="139" y="1300"/>
                  </a:lnTo>
                  <a:cubicBezTo>
                    <a:pt x="60" y="1297"/>
                    <a:pt x="0" y="1231"/>
                    <a:pt x="2" y="1153"/>
                  </a:cubicBezTo>
                  <a:cubicBezTo>
                    <a:pt x="14" y="825"/>
                    <a:pt x="310" y="614"/>
                    <a:pt x="583" y="527"/>
                  </a:cubicBezTo>
                  <a:cubicBezTo>
                    <a:pt x="795" y="459"/>
                    <a:pt x="1011" y="443"/>
                    <a:pt x="1220" y="429"/>
                  </a:cubicBezTo>
                  <a:cubicBezTo>
                    <a:pt x="1275" y="425"/>
                    <a:pt x="1331" y="421"/>
                    <a:pt x="1386" y="416"/>
                  </a:cubicBezTo>
                  <a:cubicBezTo>
                    <a:pt x="1521" y="404"/>
                    <a:pt x="1831" y="240"/>
                    <a:pt x="1886" y="108"/>
                  </a:cubicBezTo>
                  <a:cubicBezTo>
                    <a:pt x="1916" y="35"/>
                    <a:pt x="1998" y="0"/>
                    <a:pt x="2071" y="30"/>
                  </a:cubicBezTo>
                  <a:cubicBezTo>
                    <a:pt x="2143" y="60"/>
                    <a:pt x="2178" y="142"/>
                    <a:pt x="2148" y="215"/>
                  </a:cubicBezTo>
                  <a:cubicBezTo>
                    <a:pt x="2038" y="484"/>
                    <a:pt x="1608" y="680"/>
                    <a:pt x="1410" y="698"/>
                  </a:cubicBezTo>
                  <a:cubicBezTo>
                    <a:pt x="1353" y="703"/>
                    <a:pt x="1296" y="707"/>
                    <a:pt x="1240" y="711"/>
                  </a:cubicBezTo>
                  <a:cubicBezTo>
                    <a:pt x="1039" y="726"/>
                    <a:pt x="849" y="739"/>
                    <a:pt x="669" y="797"/>
                  </a:cubicBezTo>
                  <a:cubicBezTo>
                    <a:pt x="631" y="809"/>
                    <a:pt x="293" y="924"/>
                    <a:pt x="285" y="1163"/>
                  </a:cubicBezTo>
                  <a:cubicBezTo>
                    <a:pt x="283" y="1239"/>
                    <a:pt x="220" y="1300"/>
                    <a:pt x="144" y="1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8" name="Freeform 211">
              <a:extLst>
                <a:ext uri="{FF2B5EF4-FFF2-40B4-BE49-F238E27FC236}">
                  <a16:creationId xmlns:a16="http://schemas.microsoft.com/office/drawing/2014/main" id="{7FC9030F-A216-6194-8639-1BBA4F4EC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50" y="2003425"/>
              <a:ext cx="144463" cy="258763"/>
            </a:xfrm>
            <a:custGeom>
              <a:avLst/>
              <a:gdLst>
                <a:gd name="T0" fmla="*/ 156 w 2035"/>
                <a:gd name="T1" fmla="*/ 3648 h 3648"/>
                <a:gd name="T2" fmla="*/ 17 w 2035"/>
                <a:gd name="T3" fmla="*/ 3538 h 3648"/>
                <a:gd name="T4" fmla="*/ 125 w 2035"/>
                <a:gd name="T5" fmla="*/ 3369 h 3648"/>
                <a:gd name="T6" fmla="*/ 1738 w 2035"/>
                <a:gd name="T7" fmla="*/ 1407 h 3648"/>
                <a:gd name="T8" fmla="*/ 1418 w 2035"/>
                <a:gd name="T9" fmla="*/ 237 h 3648"/>
                <a:gd name="T10" fmla="*/ 1461 w 2035"/>
                <a:gd name="T11" fmla="*/ 42 h 3648"/>
                <a:gd name="T12" fmla="*/ 1657 w 2035"/>
                <a:gd name="T13" fmla="*/ 86 h 3648"/>
                <a:gd name="T14" fmla="*/ 2021 w 2035"/>
                <a:gd name="T15" fmla="*/ 1416 h 3648"/>
                <a:gd name="T16" fmla="*/ 187 w 2035"/>
                <a:gd name="T17" fmla="*/ 3645 h 3648"/>
                <a:gd name="T18" fmla="*/ 156 w 2035"/>
                <a:gd name="T19" fmla="*/ 3648 h 3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5" h="3648">
                  <a:moveTo>
                    <a:pt x="156" y="3648"/>
                  </a:moveTo>
                  <a:cubicBezTo>
                    <a:pt x="91" y="3648"/>
                    <a:pt x="33" y="3604"/>
                    <a:pt x="17" y="3538"/>
                  </a:cubicBezTo>
                  <a:cubicBezTo>
                    <a:pt x="0" y="3462"/>
                    <a:pt x="48" y="3386"/>
                    <a:pt x="125" y="3369"/>
                  </a:cubicBezTo>
                  <a:cubicBezTo>
                    <a:pt x="1047" y="3160"/>
                    <a:pt x="1710" y="2353"/>
                    <a:pt x="1738" y="1407"/>
                  </a:cubicBezTo>
                  <a:cubicBezTo>
                    <a:pt x="1750" y="992"/>
                    <a:pt x="1639" y="587"/>
                    <a:pt x="1418" y="237"/>
                  </a:cubicBezTo>
                  <a:cubicBezTo>
                    <a:pt x="1376" y="171"/>
                    <a:pt x="1395" y="84"/>
                    <a:pt x="1461" y="42"/>
                  </a:cubicBezTo>
                  <a:cubicBezTo>
                    <a:pt x="1527" y="0"/>
                    <a:pt x="1615" y="20"/>
                    <a:pt x="1657" y="86"/>
                  </a:cubicBezTo>
                  <a:cubicBezTo>
                    <a:pt x="1909" y="483"/>
                    <a:pt x="2035" y="943"/>
                    <a:pt x="2021" y="1416"/>
                  </a:cubicBezTo>
                  <a:cubicBezTo>
                    <a:pt x="1989" y="2491"/>
                    <a:pt x="1235" y="3408"/>
                    <a:pt x="187" y="3645"/>
                  </a:cubicBezTo>
                  <a:cubicBezTo>
                    <a:pt x="176" y="3648"/>
                    <a:pt x="166" y="3648"/>
                    <a:pt x="156" y="364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19" name="Freeform 212">
              <a:extLst>
                <a:ext uri="{FF2B5EF4-FFF2-40B4-BE49-F238E27FC236}">
                  <a16:creationId xmlns:a16="http://schemas.microsoft.com/office/drawing/2014/main" id="{049E69F7-C539-1189-A3D5-595B57881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5" y="2000250"/>
              <a:ext cx="100013" cy="301625"/>
            </a:xfrm>
            <a:custGeom>
              <a:avLst/>
              <a:gdLst>
                <a:gd name="T0" fmla="*/ 162 w 1427"/>
                <a:gd name="T1" fmla="*/ 4254 h 4254"/>
                <a:gd name="T2" fmla="*/ 44 w 1427"/>
                <a:gd name="T3" fmla="*/ 4191 h 4254"/>
                <a:gd name="T4" fmla="*/ 83 w 1427"/>
                <a:gd name="T5" fmla="*/ 3994 h 4254"/>
                <a:gd name="T6" fmla="*/ 1143 w 1427"/>
                <a:gd name="T7" fmla="*/ 2019 h 4254"/>
                <a:gd name="T8" fmla="*/ 1143 w 1427"/>
                <a:gd name="T9" fmla="*/ 1947 h 4254"/>
                <a:gd name="T10" fmla="*/ 434 w 1427"/>
                <a:gd name="T11" fmla="*/ 257 h 4254"/>
                <a:gd name="T12" fmla="*/ 433 w 1427"/>
                <a:gd name="T13" fmla="*/ 57 h 4254"/>
                <a:gd name="T14" fmla="*/ 633 w 1427"/>
                <a:gd name="T15" fmla="*/ 55 h 4254"/>
                <a:gd name="T16" fmla="*/ 1427 w 1427"/>
                <a:gd name="T17" fmla="*/ 1947 h 4254"/>
                <a:gd name="T18" fmla="*/ 1427 w 1427"/>
                <a:gd name="T19" fmla="*/ 2019 h 4254"/>
                <a:gd name="T20" fmla="*/ 240 w 1427"/>
                <a:gd name="T21" fmla="*/ 4231 h 4254"/>
                <a:gd name="T22" fmla="*/ 162 w 1427"/>
                <a:gd name="T23" fmla="*/ 4254 h 4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27" h="4254">
                  <a:moveTo>
                    <a:pt x="162" y="4254"/>
                  </a:moveTo>
                  <a:cubicBezTo>
                    <a:pt x="116" y="4254"/>
                    <a:pt x="71" y="4232"/>
                    <a:pt x="44" y="4191"/>
                  </a:cubicBezTo>
                  <a:cubicBezTo>
                    <a:pt x="0" y="4126"/>
                    <a:pt x="18" y="4038"/>
                    <a:pt x="83" y="3994"/>
                  </a:cubicBezTo>
                  <a:cubicBezTo>
                    <a:pt x="747" y="3553"/>
                    <a:pt x="1143" y="2815"/>
                    <a:pt x="1143" y="2019"/>
                  </a:cubicBezTo>
                  <a:lnTo>
                    <a:pt x="1143" y="1947"/>
                  </a:lnTo>
                  <a:cubicBezTo>
                    <a:pt x="1143" y="1307"/>
                    <a:pt x="892" y="707"/>
                    <a:pt x="434" y="257"/>
                  </a:cubicBezTo>
                  <a:cubicBezTo>
                    <a:pt x="379" y="202"/>
                    <a:pt x="378" y="113"/>
                    <a:pt x="433" y="57"/>
                  </a:cubicBezTo>
                  <a:cubicBezTo>
                    <a:pt x="488" y="1"/>
                    <a:pt x="577" y="0"/>
                    <a:pt x="633" y="55"/>
                  </a:cubicBezTo>
                  <a:cubicBezTo>
                    <a:pt x="1145" y="558"/>
                    <a:pt x="1427" y="1230"/>
                    <a:pt x="1427" y="1947"/>
                  </a:cubicBezTo>
                  <a:lnTo>
                    <a:pt x="1427" y="2019"/>
                  </a:lnTo>
                  <a:cubicBezTo>
                    <a:pt x="1427" y="2910"/>
                    <a:pt x="983" y="3737"/>
                    <a:pt x="240" y="4231"/>
                  </a:cubicBezTo>
                  <a:cubicBezTo>
                    <a:pt x="216" y="4246"/>
                    <a:pt x="189" y="4254"/>
                    <a:pt x="162" y="425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0" name="Freeform 213">
              <a:extLst>
                <a:ext uri="{FF2B5EF4-FFF2-40B4-BE49-F238E27FC236}">
                  <a16:creationId xmlns:a16="http://schemas.microsoft.com/office/drawing/2014/main" id="{E891EAFB-6045-3D0C-06AA-10454EF52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0550" y="2270125"/>
              <a:ext cx="158750" cy="120650"/>
            </a:xfrm>
            <a:custGeom>
              <a:avLst/>
              <a:gdLst>
                <a:gd name="T0" fmla="*/ 1989 w 2242"/>
                <a:gd name="T1" fmla="*/ 1695 h 1695"/>
                <a:gd name="T2" fmla="*/ 1893 w 2242"/>
                <a:gd name="T3" fmla="*/ 1658 h 1695"/>
                <a:gd name="T4" fmla="*/ 1572 w 2242"/>
                <a:gd name="T5" fmla="*/ 1557 h 1695"/>
                <a:gd name="T6" fmla="*/ 1365 w 2242"/>
                <a:gd name="T7" fmla="*/ 1531 h 1695"/>
                <a:gd name="T8" fmla="*/ 872 w 2242"/>
                <a:gd name="T9" fmla="*/ 1362 h 1695"/>
                <a:gd name="T10" fmla="*/ 10 w 2242"/>
                <a:gd name="T11" fmla="*/ 378 h 1695"/>
                <a:gd name="T12" fmla="*/ 51 w 2242"/>
                <a:gd name="T13" fmla="*/ 248 h 1695"/>
                <a:gd name="T14" fmla="*/ 183 w 2242"/>
                <a:gd name="T15" fmla="*/ 213 h 1695"/>
                <a:gd name="T16" fmla="*/ 1008 w 2242"/>
                <a:gd name="T17" fmla="*/ 268 h 1695"/>
                <a:gd name="T18" fmla="*/ 1999 w 2242"/>
                <a:gd name="T19" fmla="*/ 44 h 1695"/>
                <a:gd name="T20" fmla="*/ 2197 w 2242"/>
                <a:gd name="T21" fmla="*/ 79 h 1695"/>
                <a:gd name="T22" fmla="*/ 2163 w 2242"/>
                <a:gd name="T23" fmla="*/ 276 h 1695"/>
                <a:gd name="T24" fmla="*/ 1013 w 2242"/>
                <a:gd name="T25" fmla="*/ 551 h 1695"/>
                <a:gd name="T26" fmla="*/ 358 w 2242"/>
                <a:gd name="T27" fmla="*/ 532 h 1695"/>
                <a:gd name="T28" fmla="*/ 991 w 2242"/>
                <a:gd name="T29" fmla="*/ 1105 h 1695"/>
                <a:gd name="T30" fmla="*/ 1424 w 2242"/>
                <a:gd name="T31" fmla="*/ 1253 h 1695"/>
                <a:gd name="T32" fmla="*/ 1596 w 2242"/>
                <a:gd name="T33" fmla="*/ 1274 h 1695"/>
                <a:gd name="T34" fmla="*/ 2084 w 2242"/>
                <a:gd name="T35" fmla="*/ 1449 h 1695"/>
                <a:gd name="T36" fmla="*/ 2093 w 2242"/>
                <a:gd name="T37" fmla="*/ 1649 h 1695"/>
                <a:gd name="T38" fmla="*/ 1989 w 2242"/>
                <a:gd name="T39" fmla="*/ 1695 h 1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42" h="1695">
                  <a:moveTo>
                    <a:pt x="1989" y="1695"/>
                  </a:moveTo>
                  <a:cubicBezTo>
                    <a:pt x="1955" y="1695"/>
                    <a:pt x="1920" y="1683"/>
                    <a:pt x="1893" y="1658"/>
                  </a:cubicBezTo>
                  <a:cubicBezTo>
                    <a:pt x="1803" y="1576"/>
                    <a:pt x="1706" y="1568"/>
                    <a:pt x="1572" y="1557"/>
                  </a:cubicBezTo>
                  <a:cubicBezTo>
                    <a:pt x="1507" y="1552"/>
                    <a:pt x="1439" y="1546"/>
                    <a:pt x="1365" y="1531"/>
                  </a:cubicBezTo>
                  <a:cubicBezTo>
                    <a:pt x="1210" y="1498"/>
                    <a:pt x="1044" y="1441"/>
                    <a:pt x="872" y="1362"/>
                  </a:cubicBezTo>
                  <a:cubicBezTo>
                    <a:pt x="400" y="1146"/>
                    <a:pt x="94" y="796"/>
                    <a:pt x="10" y="378"/>
                  </a:cubicBezTo>
                  <a:cubicBezTo>
                    <a:pt x="0" y="331"/>
                    <a:pt x="16" y="282"/>
                    <a:pt x="51" y="248"/>
                  </a:cubicBezTo>
                  <a:cubicBezTo>
                    <a:pt x="86" y="214"/>
                    <a:pt x="136" y="201"/>
                    <a:pt x="183" y="213"/>
                  </a:cubicBezTo>
                  <a:cubicBezTo>
                    <a:pt x="439" y="278"/>
                    <a:pt x="716" y="273"/>
                    <a:pt x="1008" y="268"/>
                  </a:cubicBezTo>
                  <a:cubicBezTo>
                    <a:pt x="1327" y="262"/>
                    <a:pt x="1779" y="201"/>
                    <a:pt x="1999" y="44"/>
                  </a:cubicBezTo>
                  <a:cubicBezTo>
                    <a:pt x="2063" y="0"/>
                    <a:pt x="2152" y="15"/>
                    <a:pt x="2197" y="79"/>
                  </a:cubicBezTo>
                  <a:cubicBezTo>
                    <a:pt x="2242" y="143"/>
                    <a:pt x="2227" y="231"/>
                    <a:pt x="2163" y="276"/>
                  </a:cubicBezTo>
                  <a:cubicBezTo>
                    <a:pt x="1819" y="519"/>
                    <a:pt x="1196" y="548"/>
                    <a:pt x="1013" y="551"/>
                  </a:cubicBezTo>
                  <a:cubicBezTo>
                    <a:pt x="797" y="555"/>
                    <a:pt x="575" y="559"/>
                    <a:pt x="358" y="532"/>
                  </a:cubicBezTo>
                  <a:cubicBezTo>
                    <a:pt x="506" y="841"/>
                    <a:pt x="805" y="1019"/>
                    <a:pt x="991" y="1105"/>
                  </a:cubicBezTo>
                  <a:cubicBezTo>
                    <a:pt x="1143" y="1175"/>
                    <a:pt x="1289" y="1225"/>
                    <a:pt x="1424" y="1253"/>
                  </a:cubicBezTo>
                  <a:cubicBezTo>
                    <a:pt x="1480" y="1265"/>
                    <a:pt x="1536" y="1270"/>
                    <a:pt x="1596" y="1274"/>
                  </a:cubicBezTo>
                  <a:cubicBezTo>
                    <a:pt x="1749" y="1287"/>
                    <a:pt x="1922" y="1301"/>
                    <a:pt x="2084" y="1449"/>
                  </a:cubicBezTo>
                  <a:cubicBezTo>
                    <a:pt x="2142" y="1502"/>
                    <a:pt x="2146" y="1592"/>
                    <a:pt x="2093" y="1649"/>
                  </a:cubicBezTo>
                  <a:cubicBezTo>
                    <a:pt x="2065" y="1680"/>
                    <a:pt x="2027" y="1695"/>
                    <a:pt x="1989" y="169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1" name="Freeform 214">
              <a:extLst>
                <a:ext uri="{FF2B5EF4-FFF2-40B4-BE49-F238E27FC236}">
                  <a16:creationId xmlns:a16="http://schemas.microsoft.com/office/drawing/2014/main" id="{A0860CB8-19E9-26DA-94B8-88CB417E6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8963" y="2289175"/>
              <a:ext cx="82550" cy="47625"/>
            </a:xfrm>
            <a:custGeom>
              <a:avLst/>
              <a:gdLst>
                <a:gd name="T0" fmla="*/ 1022 w 1169"/>
                <a:gd name="T1" fmla="*/ 669 h 669"/>
                <a:gd name="T2" fmla="*/ 1010 w 1169"/>
                <a:gd name="T3" fmla="*/ 668 h 669"/>
                <a:gd name="T4" fmla="*/ 857 w 1169"/>
                <a:gd name="T5" fmla="*/ 654 h 669"/>
                <a:gd name="T6" fmla="*/ 740 w 1169"/>
                <a:gd name="T7" fmla="*/ 643 h 669"/>
                <a:gd name="T8" fmla="*/ 30 w 1169"/>
                <a:gd name="T9" fmla="*/ 215 h 669"/>
                <a:gd name="T10" fmla="*/ 107 w 1169"/>
                <a:gd name="T11" fmla="*/ 30 h 669"/>
                <a:gd name="T12" fmla="*/ 292 w 1169"/>
                <a:gd name="T13" fmla="*/ 107 h 669"/>
                <a:gd name="T14" fmla="*/ 765 w 1169"/>
                <a:gd name="T15" fmla="*/ 360 h 669"/>
                <a:gd name="T16" fmla="*/ 886 w 1169"/>
                <a:gd name="T17" fmla="*/ 372 h 669"/>
                <a:gd name="T18" fmla="*/ 1033 w 1169"/>
                <a:gd name="T19" fmla="*/ 386 h 669"/>
                <a:gd name="T20" fmla="*/ 1163 w 1169"/>
                <a:gd name="T21" fmla="*/ 539 h 669"/>
                <a:gd name="T22" fmla="*/ 1022 w 1169"/>
                <a:gd name="T23" fmla="*/ 669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69" h="669">
                  <a:moveTo>
                    <a:pt x="1022" y="669"/>
                  </a:moveTo>
                  <a:cubicBezTo>
                    <a:pt x="1018" y="669"/>
                    <a:pt x="1014" y="669"/>
                    <a:pt x="1010" y="668"/>
                  </a:cubicBezTo>
                  <a:cubicBezTo>
                    <a:pt x="944" y="663"/>
                    <a:pt x="902" y="658"/>
                    <a:pt x="857" y="654"/>
                  </a:cubicBezTo>
                  <a:cubicBezTo>
                    <a:pt x="823" y="650"/>
                    <a:pt x="788" y="647"/>
                    <a:pt x="740" y="643"/>
                  </a:cubicBezTo>
                  <a:cubicBezTo>
                    <a:pt x="546" y="625"/>
                    <a:pt x="139" y="482"/>
                    <a:pt x="30" y="215"/>
                  </a:cubicBezTo>
                  <a:cubicBezTo>
                    <a:pt x="0" y="142"/>
                    <a:pt x="35" y="60"/>
                    <a:pt x="107" y="30"/>
                  </a:cubicBezTo>
                  <a:cubicBezTo>
                    <a:pt x="180" y="0"/>
                    <a:pt x="263" y="35"/>
                    <a:pt x="292" y="107"/>
                  </a:cubicBezTo>
                  <a:cubicBezTo>
                    <a:pt x="342" y="228"/>
                    <a:pt x="614" y="347"/>
                    <a:pt x="765" y="360"/>
                  </a:cubicBezTo>
                  <a:cubicBezTo>
                    <a:pt x="814" y="364"/>
                    <a:pt x="851" y="368"/>
                    <a:pt x="886" y="372"/>
                  </a:cubicBezTo>
                  <a:cubicBezTo>
                    <a:pt x="929" y="376"/>
                    <a:pt x="970" y="380"/>
                    <a:pt x="1033" y="386"/>
                  </a:cubicBezTo>
                  <a:cubicBezTo>
                    <a:pt x="1111" y="392"/>
                    <a:pt x="1169" y="461"/>
                    <a:pt x="1163" y="539"/>
                  </a:cubicBezTo>
                  <a:cubicBezTo>
                    <a:pt x="1157" y="613"/>
                    <a:pt x="1095" y="669"/>
                    <a:pt x="1022" y="66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2" name="Freeform 215">
              <a:extLst>
                <a:ext uri="{FF2B5EF4-FFF2-40B4-BE49-F238E27FC236}">
                  <a16:creationId xmlns:a16="http://schemas.microsoft.com/office/drawing/2014/main" id="{E7B237FD-BB51-BCC3-B2B6-DF6DAE16A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7863" y="2320925"/>
              <a:ext cx="22225" cy="19050"/>
            </a:xfrm>
            <a:custGeom>
              <a:avLst/>
              <a:gdLst>
                <a:gd name="T0" fmla="*/ 166 w 308"/>
                <a:gd name="T1" fmla="*/ 288 h 288"/>
                <a:gd name="T2" fmla="*/ 123 w 308"/>
                <a:gd name="T3" fmla="*/ 282 h 288"/>
                <a:gd name="T4" fmla="*/ 122 w 308"/>
                <a:gd name="T5" fmla="*/ 281 h 288"/>
                <a:gd name="T6" fmla="*/ 0 w 308"/>
                <a:gd name="T7" fmla="*/ 141 h 288"/>
                <a:gd name="T8" fmla="*/ 142 w 308"/>
                <a:gd name="T9" fmla="*/ 0 h 288"/>
                <a:gd name="T10" fmla="*/ 213 w 308"/>
                <a:gd name="T11" fmla="*/ 13 h 288"/>
                <a:gd name="T12" fmla="*/ 265 w 308"/>
                <a:gd name="T13" fmla="*/ 45 h 288"/>
                <a:gd name="T14" fmla="*/ 268 w 308"/>
                <a:gd name="T15" fmla="*/ 49 h 288"/>
                <a:gd name="T16" fmla="*/ 268 w 308"/>
                <a:gd name="T17" fmla="*/ 49 h 288"/>
                <a:gd name="T18" fmla="*/ 308 w 308"/>
                <a:gd name="T19" fmla="*/ 147 h 288"/>
                <a:gd name="T20" fmla="*/ 308 w 308"/>
                <a:gd name="T21" fmla="*/ 153 h 288"/>
                <a:gd name="T22" fmla="*/ 166 w 308"/>
                <a:gd name="T2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8" h="288">
                  <a:moveTo>
                    <a:pt x="166" y="288"/>
                  </a:moveTo>
                  <a:cubicBezTo>
                    <a:pt x="151" y="288"/>
                    <a:pt x="137" y="286"/>
                    <a:pt x="123" y="282"/>
                  </a:cubicBezTo>
                  <a:cubicBezTo>
                    <a:pt x="123" y="282"/>
                    <a:pt x="123" y="282"/>
                    <a:pt x="122" y="281"/>
                  </a:cubicBezTo>
                  <a:cubicBezTo>
                    <a:pt x="53" y="271"/>
                    <a:pt x="0" y="213"/>
                    <a:pt x="0" y="141"/>
                  </a:cubicBezTo>
                  <a:cubicBezTo>
                    <a:pt x="0" y="63"/>
                    <a:pt x="64" y="0"/>
                    <a:pt x="142" y="0"/>
                  </a:cubicBezTo>
                  <a:cubicBezTo>
                    <a:pt x="150" y="0"/>
                    <a:pt x="181" y="0"/>
                    <a:pt x="213" y="13"/>
                  </a:cubicBezTo>
                  <a:cubicBezTo>
                    <a:pt x="233" y="20"/>
                    <a:pt x="250" y="31"/>
                    <a:pt x="265" y="45"/>
                  </a:cubicBezTo>
                  <a:cubicBezTo>
                    <a:pt x="266" y="46"/>
                    <a:pt x="267" y="47"/>
                    <a:pt x="268" y="49"/>
                  </a:cubicBezTo>
                  <a:lnTo>
                    <a:pt x="268" y="49"/>
                  </a:lnTo>
                  <a:cubicBezTo>
                    <a:pt x="293" y="74"/>
                    <a:pt x="308" y="108"/>
                    <a:pt x="308" y="147"/>
                  </a:cubicBezTo>
                  <a:lnTo>
                    <a:pt x="308" y="153"/>
                  </a:lnTo>
                  <a:cubicBezTo>
                    <a:pt x="304" y="229"/>
                    <a:pt x="242" y="288"/>
                    <a:pt x="166" y="28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3" name="Freeform 216">
              <a:extLst>
                <a:ext uri="{FF2B5EF4-FFF2-40B4-BE49-F238E27FC236}">
                  <a16:creationId xmlns:a16="http://schemas.microsoft.com/office/drawing/2014/main" id="{B5825913-C7CE-D305-674C-78C985470D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8500" y="2325688"/>
              <a:ext cx="22225" cy="20638"/>
            </a:xfrm>
            <a:custGeom>
              <a:avLst/>
              <a:gdLst>
                <a:gd name="T0" fmla="*/ 60 w 299"/>
                <a:gd name="T1" fmla="*/ 252 h 290"/>
                <a:gd name="T2" fmla="*/ 82 w 299"/>
                <a:gd name="T3" fmla="*/ 268 h 290"/>
                <a:gd name="T4" fmla="*/ 60 w 299"/>
                <a:gd name="T5" fmla="*/ 252 h 290"/>
                <a:gd name="T6" fmla="*/ 157 w 299"/>
                <a:gd name="T7" fmla="*/ 290 h 290"/>
                <a:gd name="T8" fmla="*/ 90 w 299"/>
                <a:gd name="T9" fmla="*/ 273 h 290"/>
                <a:gd name="T10" fmla="*/ 0 w 299"/>
                <a:gd name="T11" fmla="*/ 141 h 290"/>
                <a:gd name="T12" fmla="*/ 142 w 299"/>
                <a:gd name="T13" fmla="*/ 0 h 290"/>
                <a:gd name="T14" fmla="*/ 299 w 299"/>
                <a:gd name="T15" fmla="*/ 145 h 290"/>
                <a:gd name="T16" fmla="*/ 299 w 299"/>
                <a:gd name="T17" fmla="*/ 148 h 290"/>
                <a:gd name="T18" fmla="*/ 289 w 299"/>
                <a:gd name="T19" fmla="*/ 200 h 290"/>
                <a:gd name="T20" fmla="*/ 258 w 299"/>
                <a:gd name="T21" fmla="*/ 247 h 290"/>
                <a:gd name="T22" fmla="*/ 246 w 299"/>
                <a:gd name="T23" fmla="*/ 258 h 290"/>
                <a:gd name="T24" fmla="*/ 179 w 299"/>
                <a:gd name="T25" fmla="*/ 288 h 290"/>
                <a:gd name="T26" fmla="*/ 157 w 299"/>
                <a:gd name="T27" fmla="*/ 29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90">
                  <a:moveTo>
                    <a:pt x="60" y="252"/>
                  </a:moveTo>
                  <a:cubicBezTo>
                    <a:pt x="67" y="259"/>
                    <a:pt x="75" y="264"/>
                    <a:pt x="82" y="268"/>
                  </a:cubicBezTo>
                  <a:cubicBezTo>
                    <a:pt x="74" y="264"/>
                    <a:pt x="67" y="258"/>
                    <a:pt x="60" y="252"/>
                  </a:cubicBezTo>
                  <a:close/>
                  <a:moveTo>
                    <a:pt x="157" y="290"/>
                  </a:moveTo>
                  <a:cubicBezTo>
                    <a:pt x="133" y="290"/>
                    <a:pt x="110" y="284"/>
                    <a:pt x="90" y="273"/>
                  </a:cubicBezTo>
                  <a:cubicBezTo>
                    <a:pt x="37" y="252"/>
                    <a:pt x="0" y="201"/>
                    <a:pt x="0" y="141"/>
                  </a:cubicBezTo>
                  <a:cubicBezTo>
                    <a:pt x="0" y="63"/>
                    <a:pt x="64" y="0"/>
                    <a:pt x="142" y="0"/>
                  </a:cubicBezTo>
                  <a:cubicBezTo>
                    <a:pt x="190" y="0"/>
                    <a:pt x="296" y="36"/>
                    <a:pt x="299" y="145"/>
                  </a:cubicBezTo>
                  <a:lnTo>
                    <a:pt x="299" y="148"/>
                  </a:lnTo>
                  <a:cubicBezTo>
                    <a:pt x="299" y="167"/>
                    <a:pt x="295" y="184"/>
                    <a:pt x="289" y="200"/>
                  </a:cubicBezTo>
                  <a:cubicBezTo>
                    <a:pt x="282" y="217"/>
                    <a:pt x="272" y="233"/>
                    <a:pt x="258" y="247"/>
                  </a:cubicBezTo>
                  <a:cubicBezTo>
                    <a:pt x="255" y="251"/>
                    <a:pt x="251" y="255"/>
                    <a:pt x="246" y="258"/>
                  </a:cubicBezTo>
                  <a:cubicBezTo>
                    <a:pt x="228" y="273"/>
                    <a:pt x="204" y="284"/>
                    <a:pt x="179" y="288"/>
                  </a:cubicBezTo>
                  <a:cubicBezTo>
                    <a:pt x="171" y="289"/>
                    <a:pt x="164" y="290"/>
                    <a:pt x="157" y="2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4" name="Freeform 217">
              <a:extLst>
                <a:ext uri="{FF2B5EF4-FFF2-40B4-BE49-F238E27FC236}">
                  <a16:creationId xmlns:a16="http://schemas.microsoft.com/office/drawing/2014/main" id="{CAAAA7B4-448C-1ABA-1ED6-59A8615E9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75" y="2332038"/>
              <a:ext cx="33338" cy="44450"/>
            </a:xfrm>
            <a:custGeom>
              <a:avLst/>
              <a:gdLst>
                <a:gd name="T0" fmla="*/ 329 w 473"/>
                <a:gd name="T1" fmla="*/ 625 h 625"/>
                <a:gd name="T2" fmla="*/ 187 w 473"/>
                <a:gd name="T3" fmla="*/ 488 h 625"/>
                <a:gd name="T4" fmla="*/ 76 w 473"/>
                <a:gd name="T5" fmla="*/ 273 h 625"/>
                <a:gd name="T6" fmla="*/ 47 w 473"/>
                <a:gd name="T7" fmla="*/ 75 h 625"/>
                <a:gd name="T8" fmla="*/ 246 w 473"/>
                <a:gd name="T9" fmla="*/ 46 h 625"/>
                <a:gd name="T10" fmla="*/ 470 w 473"/>
                <a:gd name="T11" fmla="*/ 478 h 625"/>
                <a:gd name="T12" fmla="*/ 334 w 473"/>
                <a:gd name="T13" fmla="*/ 625 h 625"/>
                <a:gd name="T14" fmla="*/ 329 w 473"/>
                <a:gd name="T15" fmla="*/ 625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3" h="625">
                  <a:moveTo>
                    <a:pt x="329" y="625"/>
                  </a:moveTo>
                  <a:cubicBezTo>
                    <a:pt x="253" y="625"/>
                    <a:pt x="190" y="565"/>
                    <a:pt x="187" y="488"/>
                  </a:cubicBezTo>
                  <a:cubicBezTo>
                    <a:pt x="183" y="373"/>
                    <a:pt x="155" y="332"/>
                    <a:pt x="76" y="273"/>
                  </a:cubicBezTo>
                  <a:cubicBezTo>
                    <a:pt x="13" y="227"/>
                    <a:pt x="0" y="138"/>
                    <a:pt x="47" y="75"/>
                  </a:cubicBezTo>
                  <a:cubicBezTo>
                    <a:pt x="94" y="13"/>
                    <a:pt x="183" y="0"/>
                    <a:pt x="246" y="46"/>
                  </a:cubicBezTo>
                  <a:cubicBezTo>
                    <a:pt x="399" y="160"/>
                    <a:pt x="464" y="285"/>
                    <a:pt x="470" y="478"/>
                  </a:cubicBezTo>
                  <a:cubicBezTo>
                    <a:pt x="473" y="556"/>
                    <a:pt x="412" y="622"/>
                    <a:pt x="334" y="625"/>
                  </a:cubicBezTo>
                  <a:lnTo>
                    <a:pt x="329" y="6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5" name="Freeform 218">
              <a:extLst>
                <a:ext uri="{FF2B5EF4-FFF2-40B4-BE49-F238E27FC236}">
                  <a16:creationId xmlns:a16="http://schemas.microsoft.com/office/drawing/2014/main" id="{EE5B63C5-6497-C264-485C-6C83F435E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2300" y="2005013"/>
              <a:ext cx="142875" cy="258763"/>
            </a:xfrm>
            <a:custGeom>
              <a:avLst/>
              <a:gdLst>
                <a:gd name="T0" fmla="*/ 1879 w 2034"/>
                <a:gd name="T1" fmla="*/ 3649 h 3649"/>
                <a:gd name="T2" fmla="*/ 1848 w 2034"/>
                <a:gd name="T3" fmla="*/ 3645 h 3649"/>
                <a:gd name="T4" fmla="*/ 13 w 2034"/>
                <a:gd name="T5" fmla="*/ 1415 h 3649"/>
                <a:gd name="T6" fmla="*/ 378 w 2034"/>
                <a:gd name="T7" fmla="*/ 86 h 3649"/>
                <a:gd name="T8" fmla="*/ 573 w 2034"/>
                <a:gd name="T9" fmla="*/ 42 h 3649"/>
                <a:gd name="T10" fmla="*/ 617 w 2034"/>
                <a:gd name="T11" fmla="*/ 238 h 3649"/>
                <a:gd name="T12" fmla="*/ 297 w 2034"/>
                <a:gd name="T13" fmla="*/ 1407 h 3649"/>
                <a:gd name="T14" fmla="*/ 1910 w 2034"/>
                <a:gd name="T15" fmla="*/ 3369 h 3649"/>
                <a:gd name="T16" fmla="*/ 2017 w 2034"/>
                <a:gd name="T17" fmla="*/ 3538 h 3649"/>
                <a:gd name="T18" fmla="*/ 1879 w 2034"/>
                <a:gd name="T19" fmla="*/ 3649 h 3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4" h="3649">
                  <a:moveTo>
                    <a:pt x="1879" y="3649"/>
                  </a:moveTo>
                  <a:cubicBezTo>
                    <a:pt x="1869" y="3649"/>
                    <a:pt x="1858" y="3647"/>
                    <a:pt x="1848" y="3645"/>
                  </a:cubicBezTo>
                  <a:cubicBezTo>
                    <a:pt x="799" y="3408"/>
                    <a:pt x="45" y="2491"/>
                    <a:pt x="13" y="1415"/>
                  </a:cubicBezTo>
                  <a:cubicBezTo>
                    <a:pt x="0" y="943"/>
                    <a:pt x="126" y="483"/>
                    <a:pt x="378" y="86"/>
                  </a:cubicBezTo>
                  <a:cubicBezTo>
                    <a:pt x="419" y="19"/>
                    <a:pt x="507" y="0"/>
                    <a:pt x="573" y="42"/>
                  </a:cubicBezTo>
                  <a:cubicBezTo>
                    <a:pt x="639" y="84"/>
                    <a:pt x="659" y="172"/>
                    <a:pt x="617" y="238"/>
                  </a:cubicBezTo>
                  <a:cubicBezTo>
                    <a:pt x="395" y="587"/>
                    <a:pt x="284" y="991"/>
                    <a:pt x="297" y="1407"/>
                  </a:cubicBezTo>
                  <a:cubicBezTo>
                    <a:pt x="324" y="2354"/>
                    <a:pt x="988" y="3160"/>
                    <a:pt x="1910" y="3369"/>
                  </a:cubicBezTo>
                  <a:cubicBezTo>
                    <a:pt x="1987" y="3386"/>
                    <a:pt x="2034" y="3462"/>
                    <a:pt x="2017" y="3538"/>
                  </a:cubicBezTo>
                  <a:cubicBezTo>
                    <a:pt x="2002" y="3604"/>
                    <a:pt x="1944" y="3649"/>
                    <a:pt x="1879" y="364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6" name="Freeform 219">
              <a:extLst>
                <a:ext uri="{FF2B5EF4-FFF2-40B4-BE49-F238E27FC236}">
                  <a16:creationId xmlns:a16="http://schemas.microsoft.com/office/drawing/2014/main" id="{1EA34F4B-17C1-A7EF-EA75-1AFE22875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138" y="2003425"/>
              <a:ext cx="101600" cy="301625"/>
            </a:xfrm>
            <a:custGeom>
              <a:avLst/>
              <a:gdLst>
                <a:gd name="T0" fmla="*/ 1267 w 1429"/>
                <a:gd name="T1" fmla="*/ 4254 h 4254"/>
                <a:gd name="T2" fmla="*/ 1189 w 1429"/>
                <a:gd name="T3" fmla="*/ 4230 h 4254"/>
                <a:gd name="T4" fmla="*/ 0 w 1429"/>
                <a:gd name="T5" fmla="*/ 2019 h 4254"/>
                <a:gd name="T6" fmla="*/ 0 w 1429"/>
                <a:gd name="T7" fmla="*/ 1947 h 4254"/>
                <a:gd name="T8" fmla="*/ 798 w 1429"/>
                <a:gd name="T9" fmla="*/ 55 h 4254"/>
                <a:gd name="T10" fmla="*/ 998 w 1429"/>
                <a:gd name="T11" fmla="*/ 56 h 4254"/>
                <a:gd name="T12" fmla="*/ 996 w 1429"/>
                <a:gd name="T13" fmla="*/ 257 h 4254"/>
                <a:gd name="T14" fmla="*/ 284 w 1429"/>
                <a:gd name="T15" fmla="*/ 1947 h 4254"/>
                <a:gd name="T16" fmla="*/ 284 w 1429"/>
                <a:gd name="T17" fmla="*/ 2019 h 4254"/>
                <a:gd name="T18" fmla="*/ 1346 w 1429"/>
                <a:gd name="T19" fmla="*/ 3994 h 4254"/>
                <a:gd name="T20" fmla="*/ 1385 w 1429"/>
                <a:gd name="T21" fmla="*/ 4191 h 4254"/>
                <a:gd name="T22" fmla="*/ 1267 w 1429"/>
                <a:gd name="T23" fmla="*/ 4254 h 4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29" h="4254">
                  <a:moveTo>
                    <a:pt x="1267" y="4254"/>
                  </a:moveTo>
                  <a:cubicBezTo>
                    <a:pt x="1240" y="4254"/>
                    <a:pt x="1212" y="4246"/>
                    <a:pt x="1189" y="4230"/>
                  </a:cubicBezTo>
                  <a:cubicBezTo>
                    <a:pt x="445" y="3735"/>
                    <a:pt x="0" y="2909"/>
                    <a:pt x="0" y="2019"/>
                  </a:cubicBezTo>
                  <a:lnTo>
                    <a:pt x="0" y="1947"/>
                  </a:lnTo>
                  <a:cubicBezTo>
                    <a:pt x="0" y="1232"/>
                    <a:pt x="284" y="560"/>
                    <a:pt x="798" y="55"/>
                  </a:cubicBezTo>
                  <a:cubicBezTo>
                    <a:pt x="854" y="0"/>
                    <a:pt x="943" y="1"/>
                    <a:pt x="998" y="56"/>
                  </a:cubicBezTo>
                  <a:cubicBezTo>
                    <a:pt x="1053" y="112"/>
                    <a:pt x="1052" y="202"/>
                    <a:pt x="996" y="257"/>
                  </a:cubicBezTo>
                  <a:cubicBezTo>
                    <a:pt x="537" y="709"/>
                    <a:pt x="284" y="1309"/>
                    <a:pt x="284" y="1947"/>
                  </a:cubicBezTo>
                  <a:lnTo>
                    <a:pt x="284" y="2019"/>
                  </a:lnTo>
                  <a:cubicBezTo>
                    <a:pt x="284" y="2814"/>
                    <a:pt x="680" y="3552"/>
                    <a:pt x="1346" y="3994"/>
                  </a:cubicBezTo>
                  <a:cubicBezTo>
                    <a:pt x="1411" y="4037"/>
                    <a:pt x="1429" y="4125"/>
                    <a:pt x="1385" y="4191"/>
                  </a:cubicBezTo>
                  <a:cubicBezTo>
                    <a:pt x="1358" y="4231"/>
                    <a:pt x="1313" y="4254"/>
                    <a:pt x="1267" y="425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7" name="Freeform 220">
              <a:extLst>
                <a:ext uri="{FF2B5EF4-FFF2-40B4-BE49-F238E27FC236}">
                  <a16:creationId xmlns:a16="http://schemas.microsoft.com/office/drawing/2014/main" id="{F8FD7353-6C9F-EF6A-5DED-F53FAB09A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5825" y="2555875"/>
              <a:ext cx="46038" cy="41275"/>
            </a:xfrm>
            <a:custGeom>
              <a:avLst/>
              <a:gdLst>
                <a:gd name="T0" fmla="*/ 160 w 648"/>
                <a:gd name="T1" fmla="*/ 593 h 593"/>
                <a:gd name="T2" fmla="*/ 111 w 648"/>
                <a:gd name="T3" fmla="*/ 584 h 593"/>
                <a:gd name="T4" fmla="*/ 27 w 648"/>
                <a:gd name="T5" fmla="*/ 403 h 593"/>
                <a:gd name="T6" fmla="*/ 459 w 648"/>
                <a:gd name="T7" fmla="*/ 18 h 593"/>
                <a:gd name="T8" fmla="*/ 630 w 648"/>
                <a:gd name="T9" fmla="*/ 123 h 593"/>
                <a:gd name="T10" fmla="*/ 526 w 648"/>
                <a:gd name="T11" fmla="*/ 294 h 593"/>
                <a:gd name="T12" fmla="*/ 293 w 648"/>
                <a:gd name="T13" fmla="*/ 500 h 593"/>
                <a:gd name="T14" fmla="*/ 160 w 648"/>
                <a:gd name="T15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8" h="593">
                  <a:moveTo>
                    <a:pt x="160" y="593"/>
                  </a:moveTo>
                  <a:cubicBezTo>
                    <a:pt x="144" y="593"/>
                    <a:pt x="127" y="590"/>
                    <a:pt x="111" y="584"/>
                  </a:cubicBezTo>
                  <a:cubicBezTo>
                    <a:pt x="38" y="557"/>
                    <a:pt x="0" y="476"/>
                    <a:pt x="27" y="403"/>
                  </a:cubicBezTo>
                  <a:cubicBezTo>
                    <a:pt x="83" y="251"/>
                    <a:pt x="301" y="56"/>
                    <a:pt x="459" y="18"/>
                  </a:cubicBezTo>
                  <a:cubicBezTo>
                    <a:pt x="535" y="0"/>
                    <a:pt x="612" y="47"/>
                    <a:pt x="630" y="123"/>
                  </a:cubicBezTo>
                  <a:cubicBezTo>
                    <a:pt x="648" y="199"/>
                    <a:pt x="602" y="276"/>
                    <a:pt x="526" y="294"/>
                  </a:cubicBezTo>
                  <a:cubicBezTo>
                    <a:pt x="460" y="310"/>
                    <a:pt x="316" y="437"/>
                    <a:pt x="293" y="500"/>
                  </a:cubicBezTo>
                  <a:cubicBezTo>
                    <a:pt x="272" y="557"/>
                    <a:pt x="218" y="593"/>
                    <a:pt x="160" y="593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8" name="Freeform 221">
              <a:extLst>
                <a:ext uri="{FF2B5EF4-FFF2-40B4-BE49-F238E27FC236}">
                  <a16:creationId xmlns:a16="http://schemas.microsoft.com/office/drawing/2014/main" id="{7D7BCE12-72B7-AE1D-C897-57EE68386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975" y="2555875"/>
              <a:ext cx="46038" cy="41275"/>
            </a:xfrm>
            <a:custGeom>
              <a:avLst/>
              <a:gdLst>
                <a:gd name="T0" fmla="*/ 489 w 649"/>
                <a:gd name="T1" fmla="*/ 593 h 593"/>
                <a:gd name="T2" fmla="*/ 356 w 649"/>
                <a:gd name="T3" fmla="*/ 500 h 593"/>
                <a:gd name="T4" fmla="*/ 123 w 649"/>
                <a:gd name="T5" fmla="*/ 294 h 593"/>
                <a:gd name="T6" fmla="*/ 19 w 649"/>
                <a:gd name="T7" fmla="*/ 123 h 593"/>
                <a:gd name="T8" fmla="*/ 190 w 649"/>
                <a:gd name="T9" fmla="*/ 18 h 593"/>
                <a:gd name="T10" fmla="*/ 622 w 649"/>
                <a:gd name="T11" fmla="*/ 403 h 593"/>
                <a:gd name="T12" fmla="*/ 537 w 649"/>
                <a:gd name="T13" fmla="*/ 584 h 593"/>
                <a:gd name="T14" fmla="*/ 489 w 649"/>
                <a:gd name="T15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9" h="593">
                  <a:moveTo>
                    <a:pt x="489" y="593"/>
                  </a:moveTo>
                  <a:cubicBezTo>
                    <a:pt x="431" y="593"/>
                    <a:pt x="377" y="557"/>
                    <a:pt x="356" y="500"/>
                  </a:cubicBezTo>
                  <a:cubicBezTo>
                    <a:pt x="333" y="438"/>
                    <a:pt x="188" y="309"/>
                    <a:pt x="123" y="294"/>
                  </a:cubicBezTo>
                  <a:cubicBezTo>
                    <a:pt x="47" y="275"/>
                    <a:pt x="0" y="199"/>
                    <a:pt x="19" y="123"/>
                  </a:cubicBezTo>
                  <a:cubicBezTo>
                    <a:pt x="37" y="47"/>
                    <a:pt x="114" y="0"/>
                    <a:pt x="190" y="18"/>
                  </a:cubicBezTo>
                  <a:cubicBezTo>
                    <a:pt x="348" y="56"/>
                    <a:pt x="566" y="250"/>
                    <a:pt x="622" y="403"/>
                  </a:cubicBezTo>
                  <a:cubicBezTo>
                    <a:pt x="649" y="476"/>
                    <a:pt x="611" y="557"/>
                    <a:pt x="537" y="584"/>
                  </a:cubicBezTo>
                  <a:cubicBezTo>
                    <a:pt x="521" y="590"/>
                    <a:pt x="505" y="593"/>
                    <a:pt x="489" y="59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  <p:sp>
          <p:nvSpPr>
            <p:cNvPr id="129" name="Freeform 222">
              <a:extLst>
                <a:ext uri="{FF2B5EF4-FFF2-40B4-BE49-F238E27FC236}">
                  <a16:creationId xmlns:a16="http://schemas.microsoft.com/office/drawing/2014/main" id="{E1B51650-2607-71E3-73FD-8AA46B16C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600" y="2216150"/>
              <a:ext cx="149225" cy="76200"/>
            </a:xfrm>
            <a:custGeom>
              <a:avLst/>
              <a:gdLst>
                <a:gd name="T0" fmla="*/ 1960 w 2119"/>
                <a:gd name="T1" fmla="*/ 1068 h 1068"/>
                <a:gd name="T2" fmla="*/ 1825 w 2119"/>
                <a:gd name="T3" fmla="*/ 970 h 1068"/>
                <a:gd name="T4" fmla="*/ 1817 w 2119"/>
                <a:gd name="T5" fmla="*/ 945 h 1068"/>
                <a:gd name="T6" fmla="*/ 1323 w 2119"/>
                <a:gd name="T7" fmla="*/ 430 h 1068"/>
                <a:gd name="T8" fmla="*/ 289 w 2119"/>
                <a:gd name="T9" fmla="*/ 458 h 1068"/>
                <a:gd name="T10" fmla="*/ 285 w 2119"/>
                <a:gd name="T11" fmla="*/ 674 h 1068"/>
                <a:gd name="T12" fmla="*/ 140 w 2119"/>
                <a:gd name="T13" fmla="*/ 813 h 1068"/>
                <a:gd name="T14" fmla="*/ 1 w 2119"/>
                <a:gd name="T15" fmla="*/ 668 h 1068"/>
                <a:gd name="T16" fmla="*/ 8 w 2119"/>
                <a:gd name="T17" fmla="*/ 363 h 1068"/>
                <a:gd name="T18" fmla="*/ 88 w 2119"/>
                <a:gd name="T19" fmla="*/ 239 h 1068"/>
                <a:gd name="T20" fmla="*/ 1431 w 2119"/>
                <a:gd name="T21" fmla="*/ 168 h 1068"/>
                <a:gd name="T22" fmla="*/ 2085 w 2119"/>
                <a:gd name="T23" fmla="*/ 853 h 1068"/>
                <a:gd name="T24" fmla="*/ 2095 w 2119"/>
                <a:gd name="T25" fmla="*/ 883 h 1068"/>
                <a:gd name="T26" fmla="*/ 2004 w 2119"/>
                <a:gd name="T27" fmla="*/ 1061 h 1068"/>
                <a:gd name="T28" fmla="*/ 1960 w 2119"/>
                <a:gd name="T29" fmla="*/ 1068 h 1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19" h="1068">
                  <a:moveTo>
                    <a:pt x="1960" y="1068"/>
                  </a:moveTo>
                  <a:cubicBezTo>
                    <a:pt x="1900" y="1068"/>
                    <a:pt x="1845" y="1030"/>
                    <a:pt x="1825" y="970"/>
                  </a:cubicBezTo>
                  <a:cubicBezTo>
                    <a:pt x="1823" y="962"/>
                    <a:pt x="1820" y="954"/>
                    <a:pt x="1817" y="945"/>
                  </a:cubicBezTo>
                  <a:cubicBezTo>
                    <a:pt x="1714" y="646"/>
                    <a:pt x="1491" y="500"/>
                    <a:pt x="1323" y="430"/>
                  </a:cubicBezTo>
                  <a:cubicBezTo>
                    <a:pt x="1019" y="304"/>
                    <a:pt x="630" y="316"/>
                    <a:pt x="289" y="458"/>
                  </a:cubicBezTo>
                  <a:lnTo>
                    <a:pt x="285" y="674"/>
                  </a:lnTo>
                  <a:cubicBezTo>
                    <a:pt x="283" y="753"/>
                    <a:pt x="218" y="815"/>
                    <a:pt x="140" y="813"/>
                  </a:cubicBezTo>
                  <a:cubicBezTo>
                    <a:pt x="62" y="811"/>
                    <a:pt x="0" y="746"/>
                    <a:pt x="1" y="668"/>
                  </a:cubicBezTo>
                  <a:lnTo>
                    <a:pt x="8" y="363"/>
                  </a:lnTo>
                  <a:cubicBezTo>
                    <a:pt x="9" y="310"/>
                    <a:pt x="40" y="262"/>
                    <a:pt x="88" y="239"/>
                  </a:cubicBezTo>
                  <a:cubicBezTo>
                    <a:pt x="523" y="26"/>
                    <a:pt x="1025" y="0"/>
                    <a:pt x="1431" y="168"/>
                  </a:cubicBezTo>
                  <a:cubicBezTo>
                    <a:pt x="1750" y="301"/>
                    <a:pt x="1977" y="538"/>
                    <a:pt x="2085" y="853"/>
                  </a:cubicBezTo>
                  <a:cubicBezTo>
                    <a:pt x="2089" y="863"/>
                    <a:pt x="2092" y="873"/>
                    <a:pt x="2095" y="883"/>
                  </a:cubicBezTo>
                  <a:cubicBezTo>
                    <a:pt x="2119" y="957"/>
                    <a:pt x="2078" y="1037"/>
                    <a:pt x="2004" y="1061"/>
                  </a:cubicBezTo>
                  <a:cubicBezTo>
                    <a:pt x="1989" y="1066"/>
                    <a:pt x="1974" y="1068"/>
                    <a:pt x="1960" y="106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fr-FR">
                <a:solidFill>
                  <a:srgbClr val="397EC5"/>
                </a:solidFill>
              </a:endParaRPr>
            </a:p>
          </p:txBody>
        </p:sp>
      </p:grpSp>
      <p:grpSp>
        <p:nvGrpSpPr>
          <p:cNvPr id="92" name="Bear_market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B8C47CC3-6882-6E44-9630-BBDE2CF8D052}"/>
              </a:ext>
            </a:extLst>
          </p:cNvPr>
          <p:cNvGrpSpPr>
            <a:grpSpLocks noChangeAspect="1"/>
          </p:cNvGrpSpPr>
          <p:nvPr/>
        </p:nvGrpSpPr>
        <p:grpSpPr>
          <a:xfrm>
            <a:off x="9386883" y="5685446"/>
            <a:ext cx="481639" cy="406716"/>
            <a:chOff x="7773988" y="2032001"/>
            <a:chExt cx="428625" cy="361950"/>
          </a:xfrm>
          <a:solidFill>
            <a:schemeClr val="accent3">
              <a:lumMod val="75000"/>
            </a:schemeClr>
          </a:solidFill>
        </p:grpSpPr>
        <p:sp>
          <p:nvSpPr>
            <p:cNvPr id="95" name="Freeform 954">
              <a:extLst>
                <a:ext uri="{FF2B5EF4-FFF2-40B4-BE49-F238E27FC236}">
                  <a16:creationId xmlns:a16="http://schemas.microsoft.com/office/drawing/2014/main" id="{5BC49ED2-91A8-4AB0-139E-7D0EFD0CD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8138" y="2133601"/>
              <a:ext cx="244475" cy="157163"/>
            </a:xfrm>
            <a:custGeom>
              <a:avLst/>
              <a:gdLst>
                <a:gd name="T0" fmla="*/ 242 w 320"/>
                <a:gd name="T1" fmla="*/ 207 h 207"/>
                <a:gd name="T2" fmla="*/ 175 w 320"/>
                <a:gd name="T3" fmla="*/ 176 h 207"/>
                <a:gd name="T4" fmla="*/ 186 w 320"/>
                <a:gd name="T5" fmla="*/ 164 h 207"/>
                <a:gd name="T6" fmla="*/ 267 w 320"/>
                <a:gd name="T7" fmla="*/ 183 h 207"/>
                <a:gd name="T8" fmla="*/ 272 w 320"/>
                <a:gd name="T9" fmla="*/ 181 h 207"/>
                <a:gd name="T10" fmla="*/ 292 w 320"/>
                <a:gd name="T11" fmla="*/ 184 h 207"/>
                <a:gd name="T12" fmla="*/ 300 w 320"/>
                <a:gd name="T13" fmla="*/ 172 h 207"/>
                <a:gd name="T14" fmla="*/ 270 w 320"/>
                <a:gd name="T15" fmla="*/ 149 h 207"/>
                <a:gd name="T16" fmla="*/ 268 w 320"/>
                <a:gd name="T17" fmla="*/ 140 h 207"/>
                <a:gd name="T18" fmla="*/ 264 w 320"/>
                <a:gd name="T19" fmla="*/ 127 h 207"/>
                <a:gd name="T20" fmla="*/ 252 w 320"/>
                <a:gd name="T21" fmla="*/ 115 h 207"/>
                <a:gd name="T22" fmla="*/ 246 w 320"/>
                <a:gd name="T23" fmla="*/ 107 h 207"/>
                <a:gd name="T24" fmla="*/ 242 w 320"/>
                <a:gd name="T25" fmla="*/ 86 h 207"/>
                <a:gd name="T26" fmla="*/ 210 w 320"/>
                <a:gd name="T27" fmla="*/ 102 h 207"/>
                <a:gd name="T28" fmla="*/ 205 w 320"/>
                <a:gd name="T29" fmla="*/ 99 h 207"/>
                <a:gd name="T30" fmla="*/ 9 w 320"/>
                <a:gd name="T31" fmla="*/ 60 h 207"/>
                <a:gd name="T32" fmla="*/ 0 w 320"/>
                <a:gd name="T33" fmla="*/ 45 h 207"/>
                <a:gd name="T34" fmla="*/ 214 w 320"/>
                <a:gd name="T35" fmla="*/ 85 h 207"/>
                <a:gd name="T36" fmla="*/ 235 w 320"/>
                <a:gd name="T37" fmla="*/ 69 h 207"/>
                <a:gd name="T38" fmla="*/ 241 w 320"/>
                <a:gd name="T39" fmla="*/ 66 h 207"/>
                <a:gd name="T40" fmla="*/ 262 w 320"/>
                <a:gd name="T41" fmla="*/ 101 h 207"/>
                <a:gd name="T42" fmla="*/ 279 w 320"/>
                <a:gd name="T43" fmla="*/ 119 h 207"/>
                <a:gd name="T44" fmla="*/ 284 w 320"/>
                <a:gd name="T45" fmla="*/ 139 h 207"/>
                <a:gd name="T46" fmla="*/ 315 w 320"/>
                <a:gd name="T47" fmla="*/ 163 h 207"/>
                <a:gd name="T48" fmla="*/ 318 w 320"/>
                <a:gd name="T49" fmla="*/ 174 h 207"/>
                <a:gd name="T50" fmla="*/ 304 w 320"/>
                <a:gd name="T51" fmla="*/ 198 h 207"/>
                <a:gd name="T52" fmla="*/ 295 w 320"/>
                <a:gd name="T53" fmla="*/ 202 h 207"/>
                <a:gd name="T54" fmla="*/ 274 w 320"/>
                <a:gd name="T55" fmla="*/ 198 h 207"/>
                <a:gd name="T56" fmla="*/ 242 w 320"/>
                <a:gd name="T5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20" h="207">
                  <a:moveTo>
                    <a:pt x="242" y="207"/>
                  </a:moveTo>
                  <a:cubicBezTo>
                    <a:pt x="223" y="207"/>
                    <a:pt x="200" y="199"/>
                    <a:pt x="175" y="176"/>
                  </a:cubicBezTo>
                  <a:lnTo>
                    <a:pt x="186" y="164"/>
                  </a:lnTo>
                  <a:cubicBezTo>
                    <a:pt x="223" y="199"/>
                    <a:pt x="254" y="192"/>
                    <a:pt x="267" y="183"/>
                  </a:cubicBezTo>
                  <a:cubicBezTo>
                    <a:pt x="268" y="182"/>
                    <a:pt x="270" y="181"/>
                    <a:pt x="272" y="181"/>
                  </a:cubicBezTo>
                  <a:cubicBezTo>
                    <a:pt x="274" y="181"/>
                    <a:pt x="283" y="183"/>
                    <a:pt x="292" y="184"/>
                  </a:cubicBezTo>
                  <a:lnTo>
                    <a:pt x="300" y="172"/>
                  </a:lnTo>
                  <a:lnTo>
                    <a:pt x="270" y="149"/>
                  </a:lnTo>
                  <a:cubicBezTo>
                    <a:pt x="267" y="147"/>
                    <a:pt x="266" y="143"/>
                    <a:pt x="268" y="140"/>
                  </a:cubicBezTo>
                  <a:cubicBezTo>
                    <a:pt x="268" y="138"/>
                    <a:pt x="268" y="133"/>
                    <a:pt x="264" y="127"/>
                  </a:cubicBezTo>
                  <a:cubicBezTo>
                    <a:pt x="260" y="120"/>
                    <a:pt x="255" y="116"/>
                    <a:pt x="252" y="115"/>
                  </a:cubicBezTo>
                  <a:cubicBezTo>
                    <a:pt x="248" y="114"/>
                    <a:pt x="246" y="111"/>
                    <a:pt x="246" y="107"/>
                  </a:cubicBezTo>
                  <a:cubicBezTo>
                    <a:pt x="245" y="99"/>
                    <a:pt x="244" y="91"/>
                    <a:pt x="242" y="86"/>
                  </a:cubicBezTo>
                  <a:cubicBezTo>
                    <a:pt x="235" y="93"/>
                    <a:pt x="222" y="103"/>
                    <a:pt x="210" y="102"/>
                  </a:cubicBezTo>
                  <a:cubicBezTo>
                    <a:pt x="208" y="102"/>
                    <a:pt x="206" y="101"/>
                    <a:pt x="205" y="99"/>
                  </a:cubicBezTo>
                  <a:cubicBezTo>
                    <a:pt x="180" y="71"/>
                    <a:pt x="81" y="16"/>
                    <a:pt x="9" y="60"/>
                  </a:cubicBezTo>
                  <a:lnTo>
                    <a:pt x="0" y="45"/>
                  </a:lnTo>
                  <a:cubicBezTo>
                    <a:pt x="75" y="0"/>
                    <a:pt x="177" y="46"/>
                    <a:pt x="214" y="85"/>
                  </a:cubicBezTo>
                  <a:cubicBezTo>
                    <a:pt x="220" y="83"/>
                    <a:pt x="229" y="76"/>
                    <a:pt x="235" y="69"/>
                  </a:cubicBezTo>
                  <a:cubicBezTo>
                    <a:pt x="237" y="67"/>
                    <a:pt x="239" y="66"/>
                    <a:pt x="241" y="66"/>
                  </a:cubicBezTo>
                  <a:cubicBezTo>
                    <a:pt x="257" y="66"/>
                    <a:pt x="261" y="87"/>
                    <a:pt x="262" y="101"/>
                  </a:cubicBezTo>
                  <a:cubicBezTo>
                    <a:pt x="269" y="105"/>
                    <a:pt x="275" y="112"/>
                    <a:pt x="279" y="119"/>
                  </a:cubicBezTo>
                  <a:cubicBezTo>
                    <a:pt x="283" y="126"/>
                    <a:pt x="285" y="133"/>
                    <a:pt x="284" y="139"/>
                  </a:cubicBezTo>
                  <a:lnTo>
                    <a:pt x="315" y="163"/>
                  </a:lnTo>
                  <a:cubicBezTo>
                    <a:pt x="319" y="165"/>
                    <a:pt x="320" y="170"/>
                    <a:pt x="318" y="174"/>
                  </a:cubicBezTo>
                  <a:lnTo>
                    <a:pt x="304" y="198"/>
                  </a:lnTo>
                  <a:cubicBezTo>
                    <a:pt x="302" y="201"/>
                    <a:pt x="299" y="202"/>
                    <a:pt x="295" y="202"/>
                  </a:cubicBezTo>
                  <a:cubicBezTo>
                    <a:pt x="287" y="200"/>
                    <a:pt x="278" y="199"/>
                    <a:pt x="274" y="198"/>
                  </a:cubicBezTo>
                  <a:cubicBezTo>
                    <a:pt x="266" y="203"/>
                    <a:pt x="255" y="207"/>
                    <a:pt x="242" y="207"/>
                  </a:cubicBez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96" name="Freeform 955">
              <a:extLst>
                <a:ext uri="{FF2B5EF4-FFF2-40B4-BE49-F238E27FC236}">
                  <a16:creationId xmlns:a16="http://schemas.microsoft.com/office/drawing/2014/main" id="{1BB80707-676A-3CF0-A6D3-BE34F28BC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1476" y="2271713"/>
              <a:ext cx="115888" cy="122238"/>
            </a:xfrm>
            <a:custGeom>
              <a:avLst/>
              <a:gdLst>
                <a:gd name="T0" fmla="*/ 80 w 153"/>
                <a:gd name="T1" fmla="*/ 160 h 160"/>
                <a:gd name="T2" fmla="*/ 0 w 153"/>
                <a:gd name="T3" fmla="*/ 160 h 160"/>
                <a:gd name="T4" fmla="*/ 0 w 153"/>
                <a:gd name="T5" fmla="*/ 135 h 160"/>
                <a:gd name="T6" fmla="*/ 15 w 153"/>
                <a:gd name="T7" fmla="*/ 64 h 160"/>
                <a:gd name="T8" fmla="*/ 20 w 153"/>
                <a:gd name="T9" fmla="*/ 48 h 160"/>
                <a:gd name="T10" fmla="*/ 12 w 153"/>
                <a:gd name="T11" fmla="*/ 12 h 160"/>
                <a:gd name="T12" fmla="*/ 9 w 153"/>
                <a:gd name="T13" fmla="*/ 5 h 160"/>
                <a:gd name="T14" fmla="*/ 25 w 153"/>
                <a:gd name="T15" fmla="*/ 0 h 160"/>
                <a:gd name="T16" fmla="*/ 27 w 153"/>
                <a:gd name="T17" fmla="*/ 6 h 160"/>
                <a:gd name="T18" fmla="*/ 36 w 153"/>
                <a:gd name="T19" fmla="*/ 48 h 160"/>
                <a:gd name="T20" fmla="*/ 30 w 153"/>
                <a:gd name="T21" fmla="*/ 71 h 160"/>
                <a:gd name="T22" fmla="*/ 16 w 153"/>
                <a:gd name="T23" fmla="*/ 135 h 160"/>
                <a:gd name="T24" fmla="*/ 16 w 153"/>
                <a:gd name="T25" fmla="*/ 143 h 160"/>
                <a:gd name="T26" fmla="*/ 63 w 153"/>
                <a:gd name="T27" fmla="*/ 143 h 160"/>
                <a:gd name="T28" fmla="*/ 63 w 153"/>
                <a:gd name="T29" fmla="*/ 139 h 160"/>
                <a:gd name="T30" fmla="*/ 63 w 153"/>
                <a:gd name="T31" fmla="*/ 139 h 160"/>
                <a:gd name="T32" fmla="*/ 58 w 153"/>
                <a:gd name="T33" fmla="*/ 135 h 160"/>
                <a:gd name="T34" fmla="*/ 49 w 153"/>
                <a:gd name="T35" fmla="*/ 121 h 160"/>
                <a:gd name="T36" fmla="*/ 94 w 153"/>
                <a:gd name="T37" fmla="*/ 43 h 160"/>
                <a:gd name="T38" fmla="*/ 139 w 153"/>
                <a:gd name="T39" fmla="*/ 0 h 160"/>
                <a:gd name="T40" fmla="*/ 153 w 153"/>
                <a:gd name="T41" fmla="*/ 8 h 160"/>
                <a:gd name="T42" fmla="*/ 103 w 153"/>
                <a:gd name="T43" fmla="*/ 57 h 160"/>
                <a:gd name="T44" fmla="*/ 65 w 153"/>
                <a:gd name="T45" fmla="*/ 119 h 160"/>
                <a:gd name="T46" fmla="*/ 68 w 153"/>
                <a:gd name="T47" fmla="*/ 122 h 160"/>
                <a:gd name="T48" fmla="*/ 80 w 153"/>
                <a:gd name="T49" fmla="*/ 139 h 160"/>
                <a:gd name="T50" fmla="*/ 80 w 153"/>
                <a:gd name="T51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3" h="160">
                  <a:moveTo>
                    <a:pt x="80" y="160"/>
                  </a:moveTo>
                  <a:lnTo>
                    <a:pt x="0" y="160"/>
                  </a:lnTo>
                  <a:lnTo>
                    <a:pt x="0" y="135"/>
                  </a:lnTo>
                  <a:cubicBezTo>
                    <a:pt x="0" y="99"/>
                    <a:pt x="9" y="78"/>
                    <a:pt x="15" y="64"/>
                  </a:cubicBezTo>
                  <a:cubicBezTo>
                    <a:pt x="17" y="57"/>
                    <a:pt x="20" y="52"/>
                    <a:pt x="20" y="48"/>
                  </a:cubicBezTo>
                  <a:cubicBezTo>
                    <a:pt x="20" y="33"/>
                    <a:pt x="15" y="22"/>
                    <a:pt x="12" y="12"/>
                  </a:cubicBezTo>
                  <a:cubicBezTo>
                    <a:pt x="11" y="10"/>
                    <a:pt x="10" y="7"/>
                    <a:pt x="9" y="5"/>
                  </a:cubicBezTo>
                  <a:lnTo>
                    <a:pt x="25" y="0"/>
                  </a:lnTo>
                  <a:cubicBezTo>
                    <a:pt x="26" y="2"/>
                    <a:pt x="26" y="4"/>
                    <a:pt x="27" y="6"/>
                  </a:cubicBezTo>
                  <a:cubicBezTo>
                    <a:pt x="31" y="16"/>
                    <a:pt x="36" y="30"/>
                    <a:pt x="36" y="48"/>
                  </a:cubicBezTo>
                  <a:cubicBezTo>
                    <a:pt x="36" y="55"/>
                    <a:pt x="34" y="62"/>
                    <a:pt x="30" y="71"/>
                  </a:cubicBezTo>
                  <a:cubicBezTo>
                    <a:pt x="24" y="84"/>
                    <a:pt x="16" y="103"/>
                    <a:pt x="16" y="135"/>
                  </a:cubicBezTo>
                  <a:lnTo>
                    <a:pt x="16" y="143"/>
                  </a:lnTo>
                  <a:lnTo>
                    <a:pt x="63" y="143"/>
                  </a:lnTo>
                  <a:lnTo>
                    <a:pt x="63" y="139"/>
                  </a:lnTo>
                  <a:lnTo>
                    <a:pt x="63" y="139"/>
                  </a:lnTo>
                  <a:cubicBezTo>
                    <a:pt x="63" y="139"/>
                    <a:pt x="60" y="136"/>
                    <a:pt x="58" y="135"/>
                  </a:cubicBezTo>
                  <a:cubicBezTo>
                    <a:pt x="54" y="132"/>
                    <a:pt x="49" y="128"/>
                    <a:pt x="49" y="121"/>
                  </a:cubicBezTo>
                  <a:cubicBezTo>
                    <a:pt x="49" y="74"/>
                    <a:pt x="83" y="49"/>
                    <a:pt x="94" y="43"/>
                  </a:cubicBezTo>
                  <a:cubicBezTo>
                    <a:pt x="115" y="31"/>
                    <a:pt x="132" y="12"/>
                    <a:pt x="139" y="0"/>
                  </a:cubicBezTo>
                  <a:lnTo>
                    <a:pt x="153" y="8"/>
                  </a:lnTo>
                  <a:cubicBezTo>
                    <a:pt x="144" y="24"/>
                    <a:pt x="123" y="45"/>
                    <a:pt x="103" y="57"/>
                  </a:cubicBezTo>
                  <a:cubicBezTo>
                    <a:pt x="94" y="62"/>
                    <a:pt x="66" y="82"/>
                    <a:pt x="65" y="119"/>
                  </a:cubicBezTo>
                  <a:cubicBezTo>
                    <a:pt x="66" y="120"/>
                    <a:pt x="67" y="121"/>
                    <a:pt x="68" y="122"/>
                  </a:cubicBezTo>
                  <a:cubicBezTo>
                    <a:pt x="73" y="126"/>
                    <a:pt x="80" y="131"/>
                    <a:pt x="80" y="139"/>
                  </a:cubicBezTo>
                  <a:lnTo>
                    <a:pt x="80" y="16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97" name="Freeform 956">
              <a:extLst>
                <a:ext uri="{FF2B5EF4-FFF2-40B4-BE49-F238E27FC236}">
                  <a16:creationId xmlns:a16="http://schemas.microsoft.com/office/drawing/2014/main" id="{AF7D1AC3-663C-73B9-0E70-EE45243BD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2286001"/>
              <a:ext cx="149225" cy="25400"/>
            </a:xfrm>
            <a:custGeom>
              <a:avLst/>
              <a:gdLst>
                <a:gd name="T0" fmla="*/ 113 w 196"/>
                <a:gd name="T1" fmla="*/ 34 h 34"/>
                <a:gd name="T2" fmla="*/ 0 w 196"/>
                <a:gd name="T3" fmla="*/ 15 h 34"/>
                <a:gd name="T4" fmla="*/ 6 w 196"/>
                <a:gd name="T5" fmla="*/ 0 h 34"/>
                <a:gd name="T6" fmla="*/ 190 w 196"/>
                <a:gd name="T7" fmla="*/ 5 h 34"/>
                <a:gd name="T8" fmla="*/ 196 w 196"/>
                <a:gd name="T9" fmla="*/ 20 h 34"/>
                <a:gd name="T10" fmla="*/ 113 w 196"/>
                <a:gd name="T1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34">
                  <a:moveTo>
                    <a:pt x="113" y="34"/>
                  </a:moveTo>
                  <a:cubicBezTo>
                    <a:pt x="69" y="34"/>
                    <a:pt x="25" y="25"/>
                    <a:pt x="0" y="15"/>
                  </a:cubicBezTo>
                  <a:lnTo>
                    <a:pt x="6" y="0"/>
                  </a:lnTo>
                  <a:cubicBezTo>
                    <a:pt x="40" y="13"/>
                    <a:pt x="130" y="28"/>
                    <a:pt x="190" y="5"/>
                  </a:cubicBezTo>
                  <a:lnTo>
                    <a:pt x="196" y="20"/>
                  </a:lnTo>
                  <a:cubicBezTo>
                    <a:pt x="171" y="30"/>
                    <a:pt x="142" y="34"/>
                    <a:pt x="113" y="34"/>
                  </a:cubicBez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98" name="Freeform 957">
              <a:extLst>
                <a:ext uri="{FF2B5EF4-FFF2-40B4-BE49-F238E27FC236}">
                  <a16:creationId xmlns:a16="http://schemas.microsoft.com/office/drawing/2014/main" id="{6B45EEEC-82FC-E567-C222-F3E80C339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3988" y="2111376"/>
              <a:ext cx="211138" cy="282575"/>
            </a:xfrm>
            <a:custGeom>
              <a:avLst/>
              <a:gdLst>
                <a:gd name="T0" fmla="*/ 87 w 277"/>
                <a:gd name="T1" fmla="*/ 371 h 371"/>
                <a:gd name="T2" fmla="*/ 0 w 277"/>
                <a:gd name="T3" fmla="*/ 371 h 371"/>
                <a:gd name="T4" fmla="*/ 0 w 277"/>
                <a:gd name="T5" fmla="*/ 362 h 371"/>
                <a:gd name="T6" fmla="*/ 10 w 277"/>
                <a:gd name="T7" fmla="*/ 300 h 371"/>
                <a:gd name="T8" fmla="*/ 19 w 277"/>
                <a:gd name="T9" fmla="*/ 260 h 371"/>
                <a:gd name="T10" fmla="*/ 18 w 277"/>
                <a:gd name="T11" fmla="*/ 198 h 371"/>
                <a:gd name="T12" fmla="*/ 70 w 277"/>
                <a:gd name="T13" fmla="*/ 44 h 371"/>
                <a:gd name="T14" fmla="*/ 277 w 277"/>
                <a:gd name="T15" fmla="*/ 60 h 371"/>
                <a:gd name="T16" fmla="*/ 267 w 277"/>
                <a:gd name="T17" fmla="*/ 74 h 371"/>
                <a:gd name="T18" fmla="*/ 80 w 277"/>
                <a:gd name="T19" fmla="*/ 58 h 371"/>
                <a:gd name="T20" fmla="*/ 34 w 277"/>
                <a:gd name="T21" fmla="*/ 194 h 371"/>
                <a:gd name="T22" fmla="*/ 35 w 277"/>
                <a:gd name="T23" fmla="*/ 262 h 371"/>
                <a:gd name="T24" fmla="*/ 26 w 277"/>
                <a:gd name="T25" fmla="*/ 304 h 371"/>
                <a:gd name="T26" fmla="*/ 17 w 277"/>
                <a:gd name="T27" fmla="*/ 354 h 371"/>
                <a:gd name="T28" fmla="*/ 70 w 277"/>
                <a:gd name="T29" fmla="*/ 354 h 371"/>
                <a:gd name="T30" fmla="*/ 62 w 277"/>
                <a:gd name="T31" fmla="*/ 334 h 371"/>
                <a:gd name="T32" fmla="*/ 60 w 277"/>
                <a:gd name="T33" fmla="*/ 330 h 371"/>
                <a:gd name="T34" fmla="*/ 59 w 277"/>
                <a:gd name="T35" fmla="*/ 292 h 371"/>
                <a:gd name="T36" fmla="*/ 94 w 277"/>
                <a:gd name="T37" fmla="*/ 258 h 371"/>
                <a:gd name="T38" fmla="*/ 133 w 277"/>
                <a:gd name="T39" fmla="*/ 196 h 371"/>
                <a:gd name="T40" fmla="*/ 149 w 277"/>
                <a:gd name="T41" fmla="*/ 198 h 371"/>
                <a:gd name="T42" fmla="*/ 101 w 277"/>
                <a:gd name="T43" fmla="*/ 273 h 371"/>
                <a:gd name="T44" fmla="*/ 75 w 277"/>
                <a:gd name="T45" fmla="*/ 298 h 371"/>
                <a:gd name="T46" fmla="*/ 75 w 277"/>
                <a:gd name="T47" fmla="*/ 322 h 371"/>
                <a:gd name="T48" fmla="*/ 77 w 277"/>
                <a:gd name="T49" fmla="*/ 326 h 371"/>
                <a:gd name="T50" fmla="*/ 87 w 277"/>
                <a:gd name="T51" fmla="*/ 362 h 371"/>
                <a:gd name="T52" fmla="*/ 87 w 277"/>
                <a:gd name="T53" fmla="*/ 371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7" h="371">
                  <a:moveTo>
                    <a:pt x="87" y="371"/>
                  </a:moveTo>
                  <a:lnTo>
                    <a:pt x="0" y="371"/>
                  </a:lnTo>
                  <a:lnTo>
                    <a:pt x="0" y="362"/>
                  </a:lnTo>
                  <a:cubicBezTo>
                    <a:pt x="0" y="342"/>
                    <a:pt x="5" y="321"/>
                    <a:pt x="10" y="300"/>
                  </a:cubicBezTo>
                  <a:cubicBezTo>
                    <a:pt x="13" y="287"/>
                    <a:pt x="17" y="273"/>
                    <a:pt x="19" y="260"/>
                  </a:cubicBezTo>
                  <a:cubicBezTo>
                    <a:pt x="23" y="226"/>
                    <a:pt x="22" y="214"/>
                    <a:pt x="18" y="198"/>
                  </a:cubicBezTo>
                  <a:cubicBezTo>
                    <a:pt x="1" y="140"/>
                    <a:pt x="21" y="79"/>
                    <a:pt x="70" y="44"/>
                  </a:cubicBezTo>
                  <a:cubicBezTo>
                    <a:pt x="115" y="13"/>
                    <a:pt x="193" y="0"/>
                    <a:pt x="277" y="60"/>
                  </a:cubicBezTo>
                  <a:lnTo>
                    <a:pt x="267" y="74"/>
                  </a:lnTo>
                  <a:cubicBezTo>
                    <a:pt x="202" y="27"/>
                    <a:pt x="132" y="21"/>
                    <a:pt x="80" y="58"/>
                  </a:cubicBezTo>
                  <a:cubicBezTo>
                    <a:pt x="37" y="89"/>
                    <a:pt x="19" y="142"/>
                    <a:pt x="34" y="194"/>
                  </a:cubicBezTo>
                  <a:cubicBezTo>
                    <a:pt x="40" y="213"/>
                    <a:pt x="40" y="229"/>
                    <a:pt x="35" y="262"/>
                  </a:cubicBezTo>
                  <a:cubicBezTo>
                    <a:pt x="33" y="277"/>
                    <a:pt x="30" y="291"/>
                    <a:pt x="26" y="304"/>
                  </a:cubicBezTo>
                  <a:cubicBezTo>
                    <a:pt x="22" y="322"/>
                    <a:pt x="18" y="338"/>
                    <a:pt x="17" y="354"/>
                  </a:cubicBezTo>
                  <a:lnTo>
                    <a:pt x="70" y="354"/>
                  </a:lnTo>
                  <a:cubicBezTo>
                    <a:pt x="69" y="345"/>
                    <a:pt x="65" y="339"/>
                    <a:pt x="62" y="334"/>
                  </a:cubicBezTo>
                  <a:cubicBezTo>
                    <a:pt x="61" y="333"/>
                    <a:pt x="61" y="331"/>
                    <a:pt x="60" y="330"/>
                  </a:cubicBezTo>
                  <a:cubicBezTo>
                    <a:pt x="56" y="322"/>
                    <a:pt x="54" y="307"/>
                    <a:pt x="59" y="292"/>
                  </a:cubicBezTo>
                  <a:cubicBezTo>
                    <a:pt x="63" y="282"/>
                    <a:pt x="72" y="267"/>
                    <a:pt x="94" y="258"/>
                  </a:cubicBezTo>
                  <a:cubicBezTo>
                    <a:pt x="126" y="244"/>
                    <a:pt x="132" y="196"/>
                    <a:pt x="133" y="196"/>
                  </a:cubicBezTo>
                  <a:lnTo>
                    <a:pt x="149" y="198"/>
                  </a:lnTo>
                  <a:cubicBezTo>
                    <a:pt x="149" y="200"/>
                    <a:pt x="142" y="255"/>
                    <a:pt x="101" y="273"/>
                  </a:cubicBezTo>
                  <a:cubicBezTo>
                    <a:pt x="88" y="279"/>
                    <a:pt x="79" y="287"/>
                    <a:pt x="75" y="298"/>
                  </a:cubicBezTo>
                  <a:cubicBezTo>
                    <a:pt x="71" y="309"/>
                    <a:pt x="73" y="319"/>
                    <a:pt x="75" y="322"/>
                  </a:cubicBezTo>
                  <a:cubicBezTo>
                    <a:pt x="75" y="323"/>
                    <a:pt x="76" y="325"/>
                    <a:pt x="77" y="326"/>
                  </a:cubicBezTo>
                  <a:cubicBezTo>
                    <a:pt x="81" y="333"/>
                    <a:pt x="87" y="344"/>
                    <a:pt x="87" y="362"/>
                  </a:cubicBezTo>
                  <a:lnTo>
                    <a:pt x="87" y="371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99" name="Freeform 958">
              <a:extLst>
                <a:ext uri="{FF2B5EF4-FFF2-40B4-BE49-F238E27FC236}">
                  <a16:creationId xmlns:a16="http://schemas.microsoft.com/office/drawing/2014/main" id="{B656BD45-3497-C24D-1D08-4E8F206CF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8601" y="2300288"/>
              <a:ext cx="90488" cy="93663"/>
            </a:xfrm>
            <a:custGeom>
              <a:avLst/>
              <a:gdLst>
                <a:gd name="T0" fmla="*/ 118 w 118"/>
                <a:gd name="T1" fmla="*/ 124 h 124"/>
                <a:gd name="T2" fmla="*/ 34 w 118"/>
                <a:gd name="T3" fmla="*/ 124 h 124"/>
                <a:gd name="T4" fmla="*/ 34 w 118"/>
                <a:gd name="T5" fmla="*/ 90 h 124"/>
                <a:gd name="T6" fmla="*/ 41 w 118"/>
                <a:gd name="T7" fmla="*/ 66 h 124"/>
                <a:gd name="T8" fmla="*/ 39 w 118"/>
                <a:gd name="T9" fmla="*/ 52 h 124"/>
                <a:gd name="T10" fmla="*/ 0 w 118"/>
                <a:gd name="T11" fmla="*/ 22 h 124"/>
                <a:gd name="T12" fmla="*/ 10 w 118"/>
                <a:gd name="T13" fmla="*/ 9 h 124"/>
                <a:gd name="T14" fmla="*/ 51 w 118"/>
                <a:gd name="T15" fmla="*/ 41 h 124"/>
                <a:gd name="T16" fmla="*/ 57 w 118"/>
                <a:gd name="T17" fmla="*/ 70 h 124"/>
                <a:gd name="T18" fmla="*/ 51 w 118"/>
                <a:gd name="T19" fmla="*/ 94 h 124"/>
                <a:gd name="T20" fmla="*/ 51 w 118"/>
                <a:gd name="T21" fmla="*/ 108 h 124"/>
                <a:gd name="T22" fmla="*/ 99 w 118"/>
                <a:gd name="T23" fmla="*/ 108 h 124"/>
                <a:gd name="T24" fmla="*/ 88 w 118"/>
                <a:gd name="T25" fmla="*/ 89 h 124"/>
                <a:gd name="T26" fmla="*/ 86 w 118"/>
                <a:gd name="T27" fmla="*/ 87 h 124"/>
                <a:gd name="T28" fmla="*/ 80 w 118"/>
                <a:gd name="T29" fmla="*/ 52 h 124"/>
                <a:gd name="T30" fmla="*/ 80 w 118"/>
                <a:gd name="T31" fmla="*/ 49 h 124"/>
                <a:gd name="T32" fmla="*/ 72 w 118"/>
                <a:gd name="T33" fmla="*/ 6 h 124"/>
                <a:gd name="T34" fmla="*/ 87 w 118"/>
                <a:gd name="T35" fmla="*/ 0 h 124"/>
                <a:gd name="T36" fmla="*/ 97 w 118"/>
                <a:gd name="T37" fmla="*/ 50 h 124"/>
                <a:gd name="T38" fmla="*/ 97 w 118"/>
                <a:gd name="T39" fmla="*/ 53 h 124"/>
                <a:gd name="T40" fmla="*/ 100 w 118"/>
                <a:gd name="T41" fmla="*/ 77 h 124"/>
                <a:gd name="T42" fmla="*/ 101 w 118"/>
                <a:gd name="T43" fmla="*/ 79 h 124"/>
                <a:gd name="T44" fmla="*/ 118 w 118"/>
                <a:gd name="T45" fmla="*/ 116 h 124"/>
                <a:gd name="T46" fmla="*/ 118 w 118"/>
                <a:gd name="T47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8" h="124">
                  <a:moveTo>
                    <a:pt x="118" y="124"/>
                  </a:moveTo>
                  <a:lnTo>
                    <a:pt x="34" y="124"/>
                  </a:lnTo>
                  <a:lnTo>
                    <a:pt x="34" y="90"/>
                  </a:lnTo>
                  <a:lnTo>
                    <a:pt x="41" y="66"/>
                  </a:lnTo>
                  <a:cubicBezTo>
                    <a:pt x="42" y="61"/>
                    <a:pt x="42" y="56"/>
                    <a:pt x="39" y="52"/>
                  </a:cubicBezTo>
                  <a:lnTo>
                    <a:pt x="0" y="22"/>
                  </a:lnTo>
                  <a:lnTo>
                    <a:pt x="10" y="9"/>
                  </a:lnTo>
                  <a:lnTo>
                    <a:pt x="51" y="41"/>
                  </a:lnTo>
                  <a:cubicBezTo>
                    <a:pt x="58" y="49"/>
                    <a:pt x="60" y="60"/>
                    <a:pt x="57" y="70"/>
                  </a:cubicBezTo>
                  <a:lnTo>
                    <a:pt x="51" y="94"/>
                  </a:lnTo>
                  <a:lnTo>
                    <a:pt x="51" y="108"/>
                  </a:lnTo>
                  <a:lnTo>
                    <a:pt x="99" y="108"/>
                  </a:lnTo>
                  <a:cubicBezTo>
                    <a:pt x="97" y="101"/>
                    <a:pt x="91" y="94"/>
                    <a:pt x="88" y="89"/>
                  </a:cubicBezTo>
                  <a:lnTo>
                    <a:pt x="86" y="87"/>
                  </a:lnTo>
                  <a:cubicBezTo>
                    <a:pt x="78" y="75"/>
                    <a:pt x="79" y="61"/>
                    <a:pt x="80" y="52"/>
                  </a:cubicBezTo>
                  <a:lnTo>
                    <a:pt x="80" y="49"/>
                  </a:lnTo>
                  <a:cubicBezTo>
                    <a:pt x="82" y="31"/>
                    <a:pt x="72" y="6"/>
                    <a:pt x="72" y="6"/>
                  </a:cubicBezTo>
                  <a:lnTo>
                    <a:pt x="87" y="0"/>
                  </a:lnTo>
                  <a:cubicBezTo>
                    <a:pt x="88" y="1"/>
                    <a:pt x="99" y="28"/>
                    <a:pt x="97" y="50"/>
                  </a:cubicBezTo>
                  <a:lnTo>
                    <a:pt x="97" y="53"/>
                  </a:lnTo>
                  <a:cubicBezTo>
                    <a:pt x="96" y="60"/>
                    <a:pt x="95" y="71"/>
                    <a:pt x="100" y="77"/>
                  </a:cubicBezTo>
                  <a:lnTo>
                    <a:pt x="101" y="79"/>
                  </a:lnTo>
                  <a:cubicBezTo>
                    <a:pt x="108" y="87"/>
                    <a:pt x="118" y="101"/>
                    <a:pt x="118" y="116"/>
                  </a:cubicBezTo>
                  <a:lnTo>
                    <a:pt x="118" y="124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100" name="Freeform 959">
              <a:extLst>
                <a:ext uri="{FF2B5EF4-FFF2-40B4-BE49-F238E27FC236}">
                  <a16:creationId xmlns:a16="http://schemas.microsoft.com/office/drawing/2014/main" id="{7AED2B4F-787F-28F6-965B-13A956B59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9738" y="2282826"/>
              <a:ext cx="73025" cy="111125"/>
            </a:xfrm>
            <a:custGeom>
              <a:avLst/>
              <a:gdLst>
                <a:gd name="T0" fmla="*/ 96 w 96"/>
                <a:gd name="T1" fmla="*/ 147 h 147"/>
                <a:gd name="T2" fmla="*/ 26 w 96"/>
                <a:gd name="T3" fmla="*/ 147 h 147"/>
                <a:gd name="T4" fmla="*/ 17 w 96"/>
                <a:gd name="T5" fmla="*/ 99 h 147"/>
                <a:gd name="T6" fmla="*/ 0 w 96"/>
                <a:gd name="T7" fmla="*/ 44 h 147"/>
                <a:gd name="T8" fmla="*/ 14 w 96"/>
                <a:gd name="T9" fmla="*/ 36 h 147"/>
                <a:gd name="T10" fmla="*/ 34 w 96"/>
                <a:gd name="T11" fmla="*/ 96 h 147"/>
                <a:gd name="T12" fmla="*/ 40 w 96"/>
                <a:gd name="T13" fmla="*/ 131 h 147"/>
                <a:gd name="T14" fmla="*/ 79 w 96"/>
                <a:gd name="T15" fmla="*/ 131 h 147"/>
                <a:gd name="T16" fmla="*/ 67 w 96"/>
                <a:gd name="T17" fmla="*/ 114 h 147"/>
                <a:gd name="T18" fmla="*/ 62 w 96"/>
                <a:gd name="T19" fmla="*/ 108 h 147"/>
                <a:gd name="T20" fmla="*/ 56 w 96"/>
                <a:gd name="T21" fmla="*/ 68 h 147"/>
                <a:gd name="T22" fmla="*/ 56 w 96"/>
                <a:gd name="T23" fmla="*/ 57 h 147"/>
                <a:gd name="T24" fmla="*/ 40 w 96"/>
                <a:gd name="T25" fmla="*/ 7 h 147"/>
                <a:gd name="T26" fmla="*/ 55 w 96"/>
                <a:gd name="T27" fmla="*/ 0 h 147"/>
                <a:gd name="T28" fmla="*/ 72 w 96"/>
                <a:gd name="T29" fmla="*/ 54 h 147"/>
                <a:gd name="T30" fmla="*/ 73 w 96"/>
                <a:gd name="T31" fmla="*/ 69 h 147"/>
                <a:gd name="T32" fmla="*/ 75 w 96"/>
                <a:gd name="T33" fmla="*/ 98 h 147"/>
                <a:gd name="T34" fmla="*/ 79 w 96"/>
                <a:gd name="T35" fmla="*/ 102 h 147"/>
                <a:gd name="T36" fmla="*/ 96 w 96"/>
                <a:gd name="T37" fmla="*/ 139 h 147"/>
                <a:gd name="T38" fmla="*/ 96 w 96"/>
                <a:gd name="T3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147">
                  <a:moveTo>
                    <a:pt x="96" y="147"/>
                  </a:moveTo>
                  <a:lnTo>
                    <a:pt x="26" y="147"/>
                  </a:lnTo>
                  <a:lnTo>
                    <a:pt x="17" y="99"/>
                  </a:lnTo>
                  <a:cubicBezTo>
                    <a:pt x="14" y="80"/>
                    <a:pt x="8" y="61"/>
                    <a:pt x="0" y="44"/>
                  </a:cubicBezTo>
                  <a:lnTo>
                    <a:pt x="14" y="36"/>
                  </a:lnTo>
                  <a:cubicBezTo>
                    <a:pt x="24" y="55"/>
                    <a:pt x="30" y="75"/>
                    <a:pt x="34" y="96"/>
                  </a:cubicBezTo>
                  <a:lnTo>
                    <a:pt x="40" y="131"/>
                  </a:lnTo>
                  <a:lnTo>
                    <a:pt x="79" y="131"/>
                  </a:lnTo>
                  <a:cubicBezTo>
                    <a:pt x="77" y="123"/>
                    <a:pt x="72" y="118"/>
                    <a:pt x="67" y="114"/>
                  </a:cubicBezTo>
                  <a:cubicBezTo>
                    <a:pt x="65" y="112"/>
                    <a:pt x="63" y="110"/>
                    <a:pt x="62" y="108"/>
                  </a:cubicBezTo>
                  <a:cubicBezTo>
                    <a:pt x="55" y="98"/>
                    <a:pt x="55" y="82"/>
                    <a:pt x="56" y="68"/>
                  </a:cubicBezTo>
                  <a:cubicBezTo>
                    <a:pt x="56" y="64"/>
                    <a:pt x="56" y="59"/>
                    <a:pt x="56" y="57"/>
                  </a:cubicBezTo>
                  <a:cubicBezTo>
                    <a:pt x="51" y="31"/>
                    <a:pt x="40" y="7"/>
                    <a:pt x="40" y="7"/>
                  </a:cubicBezTo>
                  <a:lnTo>
                    <a:pt x="55" y="0"/>
                  </a:lnTo>
                  <a:cubicBezTo>
                    <a:pt x="56" y="1"/>
                    <a:pt x="67" y="26"/>
                    <a:pt x="72" y="54"/>
                  </a:cubicBezTo>
                  <a:cubicBezTo>
                    <a:pt x="73" y="58"/>
                    <a:pt x="73" y="62"/>
                    <a:pt x="73" y="69"/>
                  </a:cubicBezTo>
                  <a:cubicBezTo>
                    <a:pt x="72" y="77"/>
                    <a:pt x="72" y="93"/>
                    <a:pt x="75" y="98"/>
                  </a:cubicBezTo>
                  <a:cubicBezTo>
                    <a:pt x="76" y="99"/>
                    <a:pt x="78" y="101"/>
                    <a:pt x="79" y="102"/>
                  </a:cubicBezTo>
                  <a:cubicBezTo>
                    <a:pt x="86" y="109"/>
                    <a:pt x="96" y="119"/>
                    <a:pt x="96" y="139"/>
                  </a:cubicBezTo>
                  <a:lnTo>
                    <a:pt x="96" y="147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101" name="Freeform 960">
              <a:extLst>
                <a:ext uri="{FF2B5EF4-FFF2-40B4-BE49-F238E27FC236}">
                  <a16:creationId xmlns:a16="http://schemas.microsoft.com/office/drawing/2014/main" id="{BA561390-38C6-56C4-E755-93AB19BAC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5751" y="2032001"/>
              <a:ext cx="255588" cy="119063"/>
            </a:xfrm>
            <a:custGeom>
              <a:avLst/>
              <a:gdLst>
                <a:gd name="T0" fmla="*/ 159 w 161"/>
                <a:gd name="T1" fmla="*/ 75 h 75"/>
                <a:gd name="T2" fmla="*/ 90 w 161"/>
                <a:gd name="T3" fmla="*/ 54 h 75"/>
                <a:gd name="T4" fmla="*/ 84 w 161"/>
                <a:gd name="T5" fmla="*/ 34 h 75"/>
                <a:gd name="T6" fmla="*/ 0 w 161"/>
                <a:gd name="T7" fmla="*/ 8 h 75"/>
                <a:gd name="T8" fmla="*/ 2 w 161"/>
                <a:gd name="T9" fmla="*/ 0 h 75"/>
                <a:gd name="T10" fmla="*/ 91 w 161"/>
                <a:gd name="T11" fmla="*/ 28 h 75"/>
                <a:gd name="T12" fmla="*/ 96 w 161"/>
                <a:gd name="T13" fmla="*/ 47 h 75"/>
                <a:gd name="T14" fmla="*/ 161 w 161"/>
                <a:gd name="T15" fmla="*/ 67 h 75"/>
                <a:gd name="T16" fmla="*/ 159 w 161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75">
                  <a:moveTo>
                    <a:pt x="159" y="75"/>
                  </a:moveTo>
                  <a:lnTo>
                    <a:pt x="90" y="54"/>
                  </a:lnTo>
                  <a:lnTo>
                    <a:pt x="84" y="34"/>
                  </a:lnTo>
                  <a:lnTo>
                    <a:pt x="0" y="8"/>
                  </a:lnTo>
                  <a:lnTo>
                    <a:pt x="2" y="0"/>
                  </a:lnTo>
                  <a:lnTo>
                    <a:pt x="91" y="28"/>
                  </a:lnTo>
                  <a:lnTo>
                    <a:pt x="96" y="47"/>
                  </a:lnTo>
                  <a:lnTo>
                    <a:pt x="161" y="67"/>
                  </a:lnTo>
                  <a:lnTo>
                    <a:pt x="159" y="75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102" name="Freeform 961">
              <a:extLst>
                <a:ext uri="{FF2B5EF4-FFF2-40B4-BE49-F238E27FC236}">
                  <a16:creationId xmlns:a16="http://schemas.microsoft.com/office/drawing/2014/main" id="{DCCADC91-DDB7-ACD3-1734-1E58E45A8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6" y="2105026"/>
              <a:ext cx="49213" cy="69850"/>
            </a:xfrm>
            <a:custGeom>
              <a:avLst/>
              <a:gdLst>
                <a:gd name="T0" fmla="*/ 4 w 31"/>
                <a:gd name="T1" fmla="*/ 44 h 44"/>
                <a:gd name="T2" fmla="*/ 0 w 31"/>
                <a:gd name="T3" fmla="*/ 37 h 44"/>
                <a:gd name="T4" fmla="*/ 20 w 31"/>
                <a:gd name="T5" fmla="*/ 25 h 44"/>
                <a:gd name="T6" fmla="*/ 8 w 31"/>
                <a:gd name="T7" fmla="*/ 5 h 44"/>
                <a:gd name="T8" fmla="*/ 15 w 31"/>
                <a:gd name="T9" fmla="*/ 0 h 44"/>
                <a:gd name="T10" fmla="*/ 31 w 31"/>
                <a:gd name="T11" fmla="*/ 28 h 44"/>
                <a:gd name="T12" fmla="*/ 4 w 31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44">
                  <a:moveTo>
                    <a:pt x="4" y="44"/>
                  </a:moveTo>
                  <a:lnTo>
                    <a:pt x="0" y="37"/>
                  </a:lnTo>
                  <a:lnTo>
                    <a:pt x="20" y="25"/>
                  </a:lnTo>
                  <a:lnTo>
                    <a:pt x="8" y="5"/>
                  </a:lnTo>
                  <a:lnTo>
                    <a:pt x="15" y="0"/>
                  </a:lnTo>
                  <a:lnTo>
                    <a:pt x="31" y="28"/>
                  </a:lnTo>
                  <a:lnTo>
                    <a:pt x="4" y="44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</p:grpSp>
      <p:sp>
        <p:nvSpPr>
          <p:cNvPr id="94" name="Rectangle 93">
            <a:extLst>
              <a:ext uri="{FF2B5EF4-FFF2-40B4-BE49-F238E27FC236}">
                <a16:creationId xmlns:a16="http://schemas.microsoft.com/office/drawing/2014/main" id="{775D19BE-8B5E-931C-81B9-EC585C5B86D8}"/>
              </a:ext>
            </a:extLst>
          </p:cNvPr>
          <p:cNvSpPr/>
          <p:nvPr/>
        </p:nvSpPr>
        <p:spPr>
          <a:xfrm>
            <a:off x="9818595" y="5751831"/>
            <a:ext cx="157765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16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€2.34 Million</a:t>
            </a:r>
          </a:p>
        </p:txBody>
      </p:sp>
      <p:sp>
        <p:nvSpPr>
          <p:cNvPr id="158" name="TextBox 43">
            <a:extLst>
              <a:ext uri="{FF2B5EF4-FFF2-40B4-BE49-F238E27FC236}">
                <a16:creationId xmlns:a16="http://schemas.microsoft.com/office/drawing/2014/main" id="{991CA50B-DDDD-DEBB-713E-1A6174BA3AB1}"/>
              </a:ext>
            </a:extLst>
          </p:cNvPr>
          <p:cNvSpPr txBox="1">
            <a:spLocks/>
          </p:cNvSpPr>
          <p:nvPr/>
        </p:nvSpPr>
        <p:spPr>
          <a:xfrm>
            <a:off x="10002111" y="5092701"/>
            <a:ext cx="1429929" cy="34970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normalizeH="0" baseline="0" noProof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ea typeface="Lato Light" panose="020F0502020204030203" pitchFamily="34" charset="0"/>
                <a:cs typeface="Poppins" pitchFamily="2" charset="77"/>
              </a:rPr>
              <a:t>€2.56 Million</a:t>
            </a:r>
          </a:p>
        </p:txBody>
      </p:sp>
      <p:pic>
        <p:nvPicPr>
          <p:cNvPr id="163" name="Content Placeholder 162" descr="Clock with solid fill">
            <a:extLst>
              <a:ext uri="{FF2B5EF4-FFF2-40B4-BE49-F238E27FC236}">
                <a16:creationId xmlns:a16="http://schemas.microsoft.com/office/drawing/2014/main" id="{AC4CC3C0-0F74-919E-48E8-0FAC9D0CAA5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313695" y="2314441"/>
            <a:ext cx="875921" cy="875921"/>
          </a:xfrm>
        </p:spPr>
      </p:pic>
      <p:grpSp>
        <p:nvGrpSpPr>
          <p:cNvPr id="164" name="Love13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C6346720-0E21-7752-F4C9-C7A58994A722}"/>
              </a:ext>
            </a:extLst>
          </p:cNvPr>
          <p:cNvGrpSpPr>
            <a:grpSpLocks noChangeAspect="1"/>
          </p:cNvGrpSpPr>
          <p:nvPr/>
        </p:nvGrpSpPr>
        <p:grpSpPr>
          <a:xfrm>
            <a:off x="7692941" y="2225675"/>
            <a:ext cx="533546" cy="762000"/>
            <a:chOff x="6183760" y="1009651"/>
            <a:chExt cx="1026999" cy="1466740"/>
          </a:xfrm>
          <a:solidFill>
            <a:schemeClr val="accent1"/>
          </a:solidFill>
        </p:grpSpPr>
        <p:sp>
          <p:nvSpPr>
            <p:cNvPr id="165" name="Free-form: Shape 141">
              <a:extLst>
                <a:ext uri="{FF2B5EF4-FFF2-40B4-BE49-F238E27FC236}">
                  <a16:creationId xmlns:a16="http://schemas.microsoft.com/office/drawing/2014/main" id="{67E5D86C-21C3-B161-7C5C-74528B59A94F}"/>
                </a:ext>
              </a:extLst>
            </p:cNvPr>
            <p:cNvSpPr/>
            <p:nvPr/>
          </p:nvSpPr>
          <p:spPr>
            <a:xfrm>
              <a:off x="6443381" y="1009651"/>
              <a:ext cx="507998" cy="508495"/>
            </a:xfrm>
            <a:custGeom>
              <a:avLst/>
              <a:gdLst>
                <a:gd name="connsiteX0" fmla="*/ 262071 w 507998"/>
                <a:gd name="connsiteY0" fmla="*/ 0 h 508495"/>
                <a:gd name="connsiteX1" fmla="*/ 420867 w 507998"/>
                <a:gd name="connsiteY1" fmla="*/ 63492 h 508495"/>
                <a:gd name="connsiteX2" fmla="*/ 494271 w 507998"/>
                <a:gd name="connsiteY2" fmla="*/ 173531 h 508495"/>
                <a:gd name="connsiteX3" fmla="*/ 465406 w 507998"/>
                <a:gd name="connsiteY3" fmla="*/ 395752 h 508495"/>
                <a:gd name="connsiteX4" fmla="*/ 420867 w 507998"/>
                <a:gd name="connsiteY4" fmla="*/ 445112 h 508495"/>
                <a:gd name="connsiteX5" fmla="*/ 366216 w 507998"/>
                <a:gd name="connsiteY5" fmla="*/ 482015 h 508495"/>
                <a:gd name="connsiteX6" fmla="*/ 112785 w 507998"/>
                <a:gd name="connsiteY6" fmla="*/ 466209 h 508495"/>
                <a:gd name="connsiteX7" fmla="*/ 63425 w 507998"/>
                <a:gd name="connsiteY7" fmla="*/ 421537 h 508495"/>
                <a:gd name="connsiteX8" fmla="*/ 26321 w 507998"/>
                <a:gd name="connsiteY8" fmla="*/ 366886 h 508495"/>
                <a:gd name="connsiteX9" fmla="*/ 14332 w 507998"/>
                <a:gd name="connsiteY9" fmla="*/ 171254 h 508495"/>
                <a:gd name="connsiteX10" fmla="*/ 88741 w 507998"/>
                <a:gd name="connsiteY10" fmla="*/ 61951 h 508495"/>
                <a:gd name="connsiteX11" fmla="*/ 244926 w 507998"/>
                <a:gd name="connsiteY11" fmla="*/ 0 h 508495"/>
                <a:gd name="connsiteX12" fmla="*/ 262071 w 507998"/>
                <a:gd name="connsiteY12" fmla="*/ 0 h 508495"/>
                <a:gd name="connsiteX13" fmla="*/ 460851 w 507998"/>
                <a:gd name="connsiteY13" fmla="*/ 254503 h 508495"/>
                <a:gd name="connsiteX14" fmla="*/ 253900 w 507998"/>
                <a:gd name="connsiteY14" fmla="*/ 47552 h 508495"/>
                <a:gd name="connsiteX15" fmla="*/ 46949 w 507998"/>
                <a:gd name="connsiteY15" fmla="*/ 254503 h 508495"/>
                <a:gd name="connsiteX16" fmla="*/ 253900 w 507998"/>
                <a:gd name="connsiteY16" fmla="*/ 461454 h 508495"/>
                <a:gd name="connsiteX17" fmla="*/ 460851 w 507998"/>
                <a:gd name="connsiteY17" fmla="*/ 254503 h 50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998" h="508495">
                  <a:moveTo>
                    <a:pt x="262071" y="0"/>
                  </a:moveTo>
                  <a:cubicBezTo>
                    <a:pt x="324580" y="4286"/>
                    <a:pt x="377513" y="25450"/>
                    <a:pt x="420867" y="63492"/>
                  </a:cubicBezTo>
                  <a:cubicBezTo>
                    <a:pt x="455024" y="93452"/>
                    <a:pt x="479490" y="130131"/>
                    <a:pt x="494271" y="173531"/>
                  </a:cubicBezTo>
                  <a:cubicBezTo>
                    <a:pt x="519541" y="247650"/>
                    <a:pt x="509923" y="321723"/>
                    <a:pt x="465406" y="395752"/>
                  </a:cubicBezTo>
                  <a:cubicBezTo>
                    <a:pt x="457590" y="408700"/>
                    <a:pt x="442748" y="425154"/>
                    <a:pt x="420867" y="445112"/>
                  </a:cubicBezTo>
                  <a:cubicBezTo>
                    <a:pt x="403990" y="460517"/>
                    <a:pt x="385773" y="472818"/>
                    <a:pt x="366216" y="482015"/>
                  </a:cubicBezTo>
                  <a:cubicBezTo>
                    <a:pt x="281204" y="521977"/>
                    <a:pt x="196726" y="516708"/>
                    <a:pt x="112785" y="466209"/>
                  </a:cubicBezTo>
                  <a:cubicBezTo>
                    <a:pt x="100105" y="458619"/>
                    <a:pt x="83651" y="443728"/>
                    <a:pt x="63425" y="421537"/>
                  </a:cubicBezTo>
                  <a:cubicBezTo>
                    <a:pt x="47574" y="404169"/>
                    <a:pt x="35206" y="385952"/>
                    <a:pt x="26321" y="366886"/>
                  </a:cubicBezTo>
                  <a:cubicBezTo>
                    <a:pt x="-4175" y="301206"/>
                    <a:pt x="-8171" y="235996"/>
                    <a:pt x="14332" y="171254"/>
                  </a:cubicBezTo>
                  <a:cubicBezTo>
                    <a:pt x="29335" y="128167"/>
                    <a:pt x="54137" y="91733"/>
                    <a:pt x="88741" y="61951"/>
                  </a:cubicBezTo>
                  <a:cubicBezTo>
                    <a:pt x="131560" y="25026"/>
                    <a:pt x="183622" y="4376"/>
                    <a:pt x="244926" y="0"/>
                  </a:cubicBezTo>
                  <a:lnTo>
                    <a:pt x="262071" y="0"/>
                  </a:lnTo>
                  <a:close/>
                  <a:moveTo>
                    <a:pt x="460851" y="254503"/>
                  </a:moveTo>
                  <a:cubicBezTo>
                    <a:pt x="460851" y="140207"/>
                    <a:pt x="368196" y="47552"/>
                    <a:pt x="253900" y="47552"/>
                  </a:cubicBezTo>
                  <a:cubicBezTo>
                    <a:pt x="139604" y="47552"/>
                    <a:pt x="46949" y="140207"/>
                    <a:pt x="46949" y="254503"/>
                  </a:cubicBezTo>
                  <a:cubicBezTo>
                    <a:pt x="46949" y="368799"/>
                    <a:pt x="139604" y="461454"/>
                    <a:pt x="253900" y="461454"/>
                  </a:cubicBezTo>
                  <a:cubicBezTo>
                    <a:pt x="368196" y="461454"/>
                    <a:pt x="460851" y="368799"/>
                    <a:pt x="460851" y="254503"/>
                  </a:cubicBezTo>
                  <a:close/>
                </a:path>
              </a:pathLst>
            </a:custGeom>
            <a:grpFill/>
            <a:ln w="6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-form: Shape 147">
              <a:extLst>
                <a:ext uri="{FF2B5EF4-FFF2-40B4-BE49-F238E27FC236}">
                  <a16:creationId xmlns:a16="http://schemas.microsoft.com/office/drawing/2014/main" id="{F04B2C86-03F8-2760-7D0F-4A5DAEF6B2AB}"/>
                </a:ext>
              </a:extLst>
            </p:cNvPr>
            <p:cNvSpPr/>
            <p:nvPr/>
          </p:nvSpPr>
          <p:spPr>
            <a:xfrm>
              <a:off x="6183760" y="1559144"/>
              <a:ext cx="1026999" cy="917247"/>
            </a:xfrm>
            <a:custGeom>
              <a:avLst/>
              <a:gdLst>
                <a:gd name="connsiteX0" fmla="*/ 523634 w 1026999"/>
                <a:gd name="connsiteY0" fmla="*/ 917247 h 917247"/>
                <a:gd name="connsiteX1" fmla="*/ 509368 w 1026999"/>
                <a:gd name="connsiteY1" fmla="*/ 917247 h 917247"/>
                <a:gd name="connsiteX2" fmla="*/ 481775 w 1026999"/>
                <a:gd name="connsiteY2" fmla="*/ 907201 h 917247"/>
                <a:gd name="connsiteX3" fmla="*/ 221847 w 1026999"/>
                <a:gd name="connsiteY3" fmla="*/ 689534 h 917247"/>
                <a:gd name="connsiteX4" fmla="*/ 216556 w 1026999"/>
                <a:gd name="connsiteY4" fmla="*/ 688530 h 917247"/>
                <a:gd name="connsiteX5" fmla="*/ 72226 w 1026999"/>
                <a:gd name="connsiteY5" fmla="*/ 702058 h 917247"/>
                <a:gd name="connsiteX6" fmla="*/ 33180 w 1026999"/>
                <a:gd name="connsiteY6" fmla="*/ 674398 h 917247"/>
                <a:gd name="connsiteX7" fmla="*/ 10274 w 1026999"/>
                <a:gd name="connsiteY7" fmla="*/ 625507 h 917247"/>
                <a:gd name="connsiteX8" fmla="*/ 2238 w 1026999"/>
                <a:gd name="connsiteY8" fmla="*/ 485664 h 917247"/>
                <a:gd name="connsiteX9" fmla="*/ 77316 w 1026999"/>
                <a:gd name="connsiteY9" fmla="*/ 367923 h 917247"/>
                <a:gd name="connsiteX10" fmla="*/ 80732 w 1026999"/>
                <a:gd name="connsiteY10" fmla="*/ 363034 h 917247"/>
                <a:gd name="connsiteX11" fmla="*/ 105512 w 1026999"/>
                <a:gd name="connsiteY11" fmla="*/ 249713 h 917247"/>
                <a:gd name="connsiteX12" fmla="*/ 163177 w 1026999"/>
                <a:gd name="connsiteY12" fmla="*/ 135120 h 917247"/>
                <a:gd name="connsiteX13" fmla="*/ 284803 w 1026999"/>
                <a:gd name="connsiteY13" fmla="*/ 40351 h 917247"/>
                <a:gd name="connsiteX14" fmla="*/ 515597 w 1026999"/>
                <a:gd name="connsiteY14" fmla="*/ 32 h 917247"/>
                <a:gd name="connsiteX15" fmla="*/ 878130 w 1026999"/>
                <a:gd name="connsiteY15" fmla="*/ 179859 h 917247"/>
                <a:gd name="connsiteX16" fmla="*/ 938474 w 1026999"/>
                <a:gd name="connsiteY16" fmla="*/ 358747 h 917247"/>
                <a:gd name="connsiteX17" fmla="*/ 942291 w 1026999"/>
                <a:gd name="connsiteY17" fmla="*/ 364172 h 917247"/>
                <a:gd name="connsiteX18" fmla="*/ 985624 w 1026999"/>
                <a:gd name="connsiteY18" fmla="*/ 394311 h 917247"/>
                <a:gd name="connsiteX19" fmla="*/ 1015628 w 1026999"/>
                <a:gd name="connsiteY19" fmla="*/ 443671 h 917247"/>
                <a:gd name="connsiteX20" fmla="*/ 1026411 w 1026999"/>
                <a:gd name="connsiteY20" fmla="*/ 500264 h 917247"/>
                <a:gd name="connsiteX21" fmla="*/ 1018575 w 1026999"/>
                <a:gd name="connsiteY21" fmla="*/ 619010 h 917247"/>
                <a:gd name="connsiteX22" fmla="*/ 994598 w 1026999"/>
                <a:gd name="connsiteY22" fmla="*/ 673393 h 917247"/>
                <a:gd name="connsiteX23" fmla="*/ 940952 w 1026999"/>
                <a:gd name="connsiteY23" fmla="*/ 705675 h 917247"/>
                <a:gd name="connsiteX24" fmla="*/ 806400 w 1026999"/>
                <a:gd name="connsiteY24" fmla="*/ 686052 h 917247"/>
                <a:gd name="connsiteX25" fmla="*/ 801109 w 1026999"/>
                <a:gd name="connsiteY25" fmla="*/ 686922 h 917247"/>
                <a:gd name="connsiteX26" fmla="*/ 523634 w 1026999"/>
                <a:gd name="connsiteY26" fmla="*/ 917247 h 917247"/>
                <a:gd name="connsiteX27" fmla="*/ 135651 w 1026999"/>
                <a:gd name="connsiteY27" fmla="*/ 324389 h 917247"/>
                <a:gd name="connsiteX28" fmla="*/ 129891 w 1026999"/>
                <a:gd name="connsiteY28" fmla="*/ 350978 h 917247"/>
                <a:gd name="connsiteX29" fmla="*/ 132436 w 1026999"/>
                <a:gd name="connsiteY29" fmla="*/ 351581 h 917247"/>
                <a:gd name="connsiteX30" fmla="*/ 142951 w 1026999"/>
                <a:gd name="connsiteY30" fmla="*/ 330886 h 917247"/>
                <a:gd name="connsiteX31" fmla="*/ 233233 w 1026999"/>
                <a:gd name="connsiteY31" fmla="*/ 240805 h 917247"/>
                <a:gd name="connsiteX32" fmla="*/ 455588 w 1026999"/>
                <a:gd name="connsiteY32" fmla="*/ 229353 h 917247"/>
                <a:gd name="connsiteX33" fmla="*/ 511645 w 1026999"/>
                <a:gd name="connsiteY33" fmla="*/ 264045 h 917247"/>
                <a:gd name="connsiteX34" fmla="*/ 515262 w 1026999"/>
                <a:gd name="connsiteY34" fmla="*/ 264045 h 917247"/>
                <a:gd name="connsiteX35" fmla="*/ 583509 w 1026999"/>
                <a:gd name="connsiteY35" fmla="*/ 223995 h 917247"/>
                <a:gd name="connsiteX36" fmla="*/ 793273 w 1026999"/>
                <a:gd name="connsiteY36" fmla="*/ 241140 h 917247"/>
                <a:gd name="connsiteX37" fmla="*/ 884425 w 1026999"/>
                <a:gd name="connsiteY37" fmla="*/ 333565 h 917247"/>
                <a:gd name="connsiteX38" fmla="*/ 886033 w 1026999"/>
                <a:gd name="connsiteY38" fmla="*/ 332962 h 917247"/>
                <a:gd name="connsiteX39" fmla="*/ 837945 w 1026999"/>
                <a:gd name="connsiteY39" fmla="*/ 203567 h 917247"/>
                <a:gd name="connsiteX40" fmla="*/ 578620 w 1026999"/>
                <a:gd name="connsiteY40" fmla="*/ 50799 h 917247"/>
                <a:gd name="connsiteX41" fmla="*/ 381581 w 1026999"/>
                <a:gd name="connsiteY41" fmla="*/ 58769 h 917247"/>
                <a:gd name="connsiteX42" fmla="*/ 193316 w 1026999"/>
                <a:gd name="connsiteY42" fmla="*/ 173429 h 917247"/>
                <a:gd name="connsiteX43" fmla="*/ 135651 w 1026999"/>
                <a:gd name="connsiteY43" fmla="*/ 324389 h 917247"/>
                <a:gd name="connsiteX44" fmla="*/ 525643 w 1026999"/>
                <a:gd name="connsiteY44" fmla="*/ 315415 h 917247"/>
                <a:gd name="connsiteX45" fmla="*/ 499724 w 1026999"/>
                <a:gd name="connsiteY45" fmla="*/ 314477 h 917247"/>
                <a:gd name="connsiteX46" fmla="*/ 448154 w 1026999"/>
                <a:gd name="connsiteY46" fmla="*/ 277507 h 917247"/>
                <a:gd name="connsiteX47" fmla="*/ 254129 w 1026999"/>
                <a:gd name="connsiteY47" fmla="*/ 282798 h 917247"/>
                <a:gd name="connsiteX48" fmla="*/ 164048 w 1026999"/>
                <a:gd name="connsiteY48" fmla="*/ 400004 h 917247"/>
                <a:gd name="connsiteX49" fmla="*/ 166459 w 1026999"/>
                <a:gd name="connsiteY49" fmla="*/ 404357 h 917247"/>
                <a:gd name="connsiteX50" fmla="*/ 184341 w 1026999"/>
                <a:gd name="connsiteY50" fmla="*/ 408107 h 917247"/>
                <a:gd name="connsiteX51" fmla="*/ 271609 w 1026999"/>
                <a:gd name="connsiteY51" fmla="*/ 494505 h 917247"/>
                <a:gd name="connsiteX52" fmla="*/ 270269 w 1026999"/>
                <a:gd name="connsiteY52" fmla="*/ 617135 h 917247"/>
                <a:gd name="connsiteX53" fmla="*/ 255200 w 1026999"/>
                <a:gd name="connsiteY53" fmla="*/ 650287 h 917247"/>
                <a:gd name="connsiteX54" fmla="*/ 255870 w 1026999"/>
                <a:gd name="connsiteY54" fmla="*/ 656315 h 917247"/>
                <a:gd name="connsiteX55" fmla="*/ 322577 w 1026999"/>
                <a:gd name="connsiteY55" fmla="*/ 724830 h 917247"/>
                <a:gd name="connsiteX56" fmla="*/ 505886 w 1026999"/>
                <a:gd name="connsiteY56" fmla="*/ 867284 h 917247"/>
                <a:gd name="connsiteX57" fmla="*/ 518008 w 1026999"/>
                <a:gd name="connsiteY57" fmla="*/ 867218 h 917247"/>
                <a:gd name="connsiteX58" fmla="*/ 745119 w 1026999"/>
                <a:gd name="connsiteY58" fmla="*/ 678416 h 917247"/>
                <a:gd name="connsiteX59" fmla="*/ 767823 w 1026999"/>
                <a:gd name="connsiteY59" fmla="*/ 652631 h 917247"/>
                <a:gd name="connsiteX60" fmla="*/ 768493 w 1026999"/>
                <a:gd name="connsiteY60" fmla="*/ 646939 h 917247"/>
                <a:gd name="connsiteX61" fmla="*/ 761326 w 1026999"/>
                <a:gd name="connsiteY61" fmla="*/ 476421 h 917247"/>
                <a:gd name="connsiteX62" fmla="*/ 861185 w 1026999"/>
                <a:gd name="connsiteY62" fmla="*/ 404826 h 917247"/>
                <a:gd name="connsiteX63" fmla="*/ 863262 w 1026999"/>
                <a:gd name="connsiteY63" fmla="*/ 401678 h 917247"/>
                <a:gd name="connsiteX64" fmla="*/ 774319 w 1026999"/>
                <a:gd name="connsiteY64" fmla="*/ 284205 h 917247"/>
                <a:gd name="connsiteX65" fmla="*/ 577414 w 1026999"/>
                <a:gd name="connsiteY65" fmla="*/ 277708 h 917247"/>
                <a:gd name="connsiteX66" fmla="*/ 525643 w 1026999"/>
                <a:gd name="connsiteY66" fmla="*/ 315415 h 917247"/>
                <a:gd name="connsiteX67" fmla="*/ 129288 w 1026999"/>
                <a:gd name="connsiteY67" fmla="*/ 444207 h 917247"/>
                <a:gd name="connsiteX68" fmla="*/ 97341 w 1026999"/>
                <a:gd name="connsiteY68" fmla="*/ 413867 h 917247"/>
                <a:gd name="connsiteX69" fmla="*/ 92519 w 1026999"/>
                <a:gd name="connsiteY69" fmla="*/ 412796 h 917247"/>
                <a:gd name="connsiteX70" fmla="*/ 51129 w 1026999"/>
                <a:gd name="connsiteY70" fmla="*/ 475484 h 917247"/>
                <a:gd name="connsiteX71" fmla="*/ 55817 w 1026999"/>
                <a:gd name="connsiteY71" fmla="*/ 615527 h 917247"/>
                <a:gd name="connsiteX72" fmla="*/ 110334 w 1026999"/>
                <a:gd name="connsiteY72" fmla="*/ 662276 h 917247"/>
                <a:gd name="connsiteX73" fmla="*/ 224325 w 1026999"/>
                <a:gd name="connsiteY73" fmla="*/ 606419 h 917247"/>
                <a:gd name="connsiteX74" fmla="*/ 227473 w 1026999"/>
                <a:gd name="connsiteY74" fmla="*/ 510913 h 917247"/>
                <a:gd name="connsiteX75" fmla="*/ 175701 w 1026999"/>
                <a:gd name="connsiteY75" fmla="*/ 453583 h 917247"/>
                <a:gd name="connsiteX76" fmla="*/ 129288 w 1026999"/>
                <a:gd name="connsiteY76" fmla="*/ 444207 h 917247"/>
                <a:gd name="connsiteX77" fmla="*/ 897753 w 1026999"/>
                <a:gd name="connsiteY77" fmla="*/ 444207 h 917247"/>
                <a:gd name="connsiteX78" fmla="*/ 851340 w 1026999"/>
                <a:gd name="connsiteY78" fmla="*/ 453650 h 917247"/>
                <a:gd name="connsiteX79" fmla="*/ 799569 w 1026999"/>
                <a:gd name="connsiteY79" fmla="*/ 510980 h 917247"/>
                <a:gd name="connsiteX80" fmla="*/ 802784 w 1026999"/>
                <a:gd name="connsiteY80" fmla="*/ 606419 h 917247"/>
                <a:gd name="connsiteX81" fmla="*/ 916707 w 1026999"/>
                <a:gd name="connsiteY81" fmla="*/ 662276 h 917247"/>
                <a:gd name="connsiteX82" fmla="*/ 971224 w 1026999"/>
                <a:gd name="connsiteY82" fmla="*/ 615527 h 917247"/>
                <a:gd name="connsiteX83" fmla="*/ 975913 w 1026999"/>
                <a:gd name="connsiteY83" fmla="*/ 475484 h 917247"/>
                <a:gd name="connsiteX84" fmla="*/ 934455 w 1026999"/>
                <a:gd name="connsiteY84" fmla="*/ 412796 h 917247"/>
                <a:gd name="connsiteX85" fmla="*/ 929700 w 1026999"/>
                <a:gd name="connsiteY85" fmla="*/ 413867 h 917247"/>
                <a:gd name="connsiteX86" fmla="*/ 897753 w 1026999"/>
                <a:gd name="connsiteY86" fmla="*/ 444207 h 91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026999" h="917247">
                  <a:moveTo>
                    <a:pt x="523634" y="917247"/>
                  </a:moveTo>
                  <a:lnTo>
                    <a:pt x="509368" y="917247"/>
                  </a:lnTo>
                  <a:cubicBezTo>
                    <a:pt x="499657" y="913899"/>
                    <a:pt x="490348" y="912693"/>
                    <a:pt x="481775" y="907201"/>
                  </a:cubicBezTo>
                  <a:cubicBezTo>
                    <a:pt x="384841" y="844828"/>
                    <a:pt x="298198" y="772268"/>
                    <a:pt x="221847" y="689534"/>
                  </a:cubicBezTo>
                  <a:cubicBezTo>
                    <a:pt x="220329" y="687880"/>
                    <a:pt x="218565" y="687545"/>
                    <a:pt x="216556" y="688530"/>
                  </a:cubicBezTo>
                  <a:cubicBezTo>
                    <a:pt x="170210" y="711167"/>
                    <a:pt x="122100" y="715674"/>
                    <a:pt x="72226" y="702058"/>
                  </a:cubicBezTo>
                  <a:cubicBezTo>
                    <a:pt x="58786" y="698395"/>
                    <a:pt x="45771" y="689179"/>
                    <a:pt x="33180" y="674398"/>
                  </a:cubicBezTo>
                  <a:cubicBezTo>
                    <a:pt x="22866" y="662343"/>
                    <a:pt x="15231" y="646048"/>
                    <a:pt x="10274" y="625507"/>
                  </a:cubicBezTo>
                  <a:cubicBezTo>
                    <a:pt x="228" y="583936"/>
                    <a:pt x="-2451" y="537321"/>
                    <a:pt x="2238" y="485664"/>
                  </a:cubicBezTo>
                  <a:cubicBezTo>
                    <a:pt x="7149" y="431770"/>
                    <a:pt x="32175" y="392523"/>
                    <a:pt x="77316" y="367923"/>
                  </a:cubicBezTo>
                  <a:cubicBezTo>
                    <a:pt x="79280" y="366851"/>
                    <a:pt x="80419" y="365224"/>
                    <a:pt x="80732" y="363034"/>
                  </a:cubicBezTo>
                  <a:cubicBezTo>
                    <a:pt x="87027" y="320170"/>
                    <a:pt x="95287" y="282396"/>
                    <a:pt x="105512" y="249713"/>
                  </a:cubicBezTo>
                  <a:cubicBezTo>
                    <a:pt x="118103" y="209347"/>
                    <a:pt x="137325" y="171152"/>
                    <a:pt x="163177" y="135120"/>
                  </a:cubicBezTo>
                  <a:cubicBezTo>
                    <a:pt x="190994" y="96319"/>
                    <a:pt x="231536" y="64729"/>
                    <a:pt x="284803" y="40351"/>
                  </a:cubicBezTo>
                  <a:cubicBezTo>
                    <a:pt x="353117" y="9074"/>
                    <a:pt x="437036" y="-638"/>
                    <a:pt x="515597" y="32"/>
                  </a:cubicBezTo>
                  <a:cubicBezTo>
                    <a:pt x="663276" y="1238"/>
                    <a:pt x="799703" y="50330"/>
                    <a:pt x="878130" y="179859"/>
                  </a:cubicBezTo>
                  <a:cubicBezTo>
                    <a:pt x="906882" y="227323"/>
                    <a:pt x="927001" y="286951"/>
                    <a:pt x="938474" y="358747"/>
                  </a:cubicBezTo>
                  <a:cubicBezTo>
                    <a:pt x="938815" y="361071"/>
                    <a:pt x="940235" y="363081"/>
                    <a:pt x="942291" y="364172"/>
                  </a:cubicBezTo>
                  <a:cubicBezTo>
                    <a:pt x="963100" y="375290"/>
                    <a:pt x="977540" y="385336"/>
                    <a:pt x="985624" y="394311"/>
                  </a:cubicBezTo>
                  <a:cubicBezTo>
                    <a:pt x="999106" y="409313"/>
                    <a:pt x="1009112" y="425769"/>
                    <a:pt x="1015628" y="443671"/>
                  </a:cubicBezTo>
                  <a:cubicBezTo>
                    <a:pt x="1021971" y="461037"/>
                    <a:pt x="1025561" y="479904"/>
                    <a:pt x="1026411" y="500264"/>
                  </a:cubicBezTo>
                  <a:cubicBezTo>
                    <a:pt x="1028287" y="543396"/>
                    <a:pt x="1025675" y="582978"/>
                    <a:pt x="1018575" y="619010"/>
                  </a:cubicBezTo>
                  <a:cubicBezTo>
                    <a:pt x="1014557" y="639283"/>
                    <a:pt x="1006567" y="657407"/>
                    <a:pt x="994598" y="673393"/>
                  </a:cubicBezTo>
                  <a:cubicBezTo>
                    <a:pt x="981471" y="691008"/>
                    <a:pt x="962920" y="701322"/>
                    <a:pt x="940952" y="705675"/>
                  </a:cubicBezTo>
                  <a:cubicBezTo>
                    <a:pt x="893313" y="715098"/>
                    <a:pt x="848460" y="708555"/>
                    <a:pt x="806400" y="686052"/>
                  </a:cubicBezTo>
                  <a:cubicBezTo>
                    <a:pt x="804391" y="684980"/>
                    <a:pt x="802630" y="685268"/>
                    <a:pt x="801109" y="686922"/>
                  </a:cubicBezTo>
                  <a:cubicBezTo>
                    <a:pt x="717880" y="777385"/>
                    <a:pt x="625390" y="854158"/>
                    <a:pt x="523634" y="917247"/>
                  </a:cubicBezTo>
                  <a:close/>
                  <a:moveTo>
                    <a:pt x="135651" y="324389"/>
                  </a:moveTo>
                  <a:cubicBezTo>
                    <a:pt x="134110" y="333967"/>
                    <a:pt x="130226" y="343209"/>
                    <a:pt x="129891" y="350978"/>
                  </a:cubicBezTo>
                  <a:cubicBezTo>
                    <a:pt x="129668" y="355399"/>
                    <a:pt x="130516" y="355600"/>
                    <a:pt x="132436" y="351581"/>
                  </a:cubicBezTo>
                  <a:cubicBezTo>
                    <a:pt x="136454" y="343142"/>
                    <a:pt x="139959" y="336244"/>
                    <a:pt x="142951" y="330886"/>
                  </a:cubicBezTo>
                  <a:cubicBezTo>
                    <a:pt x="164294" y="292530"/>
                    <a:pt x="194387" y="262505"/>
                    <a:pt x="233233" y="240805"/>
                  </a:cubicBezTo>
                  <a:cubicBezTo>
                    <a:pt x="304582" y="200888"/>
                    <a:pt x="378701" y="197071"/>
                    <a:pt x="455588" y="229353"/>
                  </a:cubicBezTo>
                  <a:cubicBezTo>
                    <a:pt x="475546" y="237745"/>
                    <a:pt x="494232" y="249311"/>
                    <a:pt x="511645" y="264045"/>
                  </a:cubicBezTo>
                  <a:cubicBezTo>
                    <a:pt x="512692" y="264923"/>
                    <a:pt x="514217" y="264923"/>
                    <a:pt x="515262" y="264045"/>
                  </a:cubicBezTo>
                  <a:cubicBezTo>
                    <a:pt x="535890" y="246143"/>
                    <a:pt x="558639" y="232788"/>
                    <a:pt x="583509" y="223995"/>
                  </a:cubicBezTo>
                  <a:cubicBezTo>
                    <a:pt x="657806" y="197788"/>
                    <a:pt x="727725" y="203500"/>
                    <a:pt x="793273" y="241140"/>
                  </a:cubicBezTo>
                  <a:cubicBezTo>
                    <a:pt x="832922" y="263911"/>
                    <a:pt x="863308" y="294720"/>
                    <a:pt x="884425" y="333565"/>
                  </a:cubicBezTo>
                  <a:cubicBezTo>
                    <a:pt x="886214" y="336780"/>
                    <a:pt x="886749" y="336579"/>
                    <a:pt x="886033" y="332962"/>
                  </a:cubicBezTo>
                  <a:cubicBezTo>
                    <a:pt x="877058" y="288156"/>
                    <a:pt x="860850" y="241609"/>
                    <a:pt x="837945" y="203567"/>
                  </a:cubicBezTo>
                  <a:cubicBezTo>
                    <a:pt x="781553" y="110406"/>
                    <a:pt x="686918" y="63055"/>
                    <a:pt x="578620" y="50799"/>
                  </a:cubicBezTo>
                  <a:cubicBezTo>
                    <a:pt x="513968" y="43431"/>
                    <a:pt x="448288" y="46088"/>
                    <a:pt x="381581" y="58769"/>
                  </a:cubicBezTo>
                  <a:cubicBezTo>
                    <a:pt x="307775" y="72766"/>
                    <a:pt x="235376" y="109736"/>
                    <a:pt x="193316" y="173429"/>
                  </a:cubicBezTo>
                  <a:cubicBezTo>
                    <a:pt x="163847" y="218081"/>
                    <a:pt x="144625" y="268399"/>
                    <a:pt x="135651" y="324389"/>
                  </a:cubicBezTo>
                  <a:close/>
                  <a:moveTo>
                    <a:pt x="525643" y="315415"/>
                  </a:moveTo>
                  <a:cubicBezTo>
                    <a:pt x="517847" y="321201"/>
                    <a:pt x="507082" y="320813"/>
                    <a:pt x="499724" y="314477"/>
                  </a:cubicBezTo>
                  <a:cubicBezTo>
                    <a:pt x="487200" y="303694"/>
                    <a:pt x="465366" y="285812"/>
                    <a:pt x="448154" y="277507"/>
                  </a:cubicBezTo>
                  <a:cubicBezTo>
                    <a:pt x="381224" y="245179"/>
                    <a:pt x="316549" y="246947"/>
                    <a:pt x="254129" y="282798"/>
                  </a:cubicBezTo>
                  <a:cubicBezTo>
                    <a:pt x="210372" y="307894"/>
                    <a:pt x="180345" y="346960"/>
                    <a:pt x="164048" y="400004"/>
                  </a:cubicBezTo>
                  <a:cubicBezTo>
                    <a:pt x="163333" y="402281"/>
                    <a:pt x="164137" y="403734"/>
                    <a:pt x="166459" y="404357"/>
                  </a:cubicBezTo>
                  <a:cubicBezTo>
                    <a:pt x="167843" y="404712"/>
                    <a:pt x="173804" y="405964"/>
                    <a:pt x="184341" y="408107"/>
                  </a:cubicBezTo>
                  <a:cubicBezTo>
                    <a:pt x="231000" y="417484"/>
                    <a:pt x="260089" y="446283"/>
                    <a:pt x="271609" y="494505"/>
                  </a:cubicBezTo>
                  <a:cubicBezTo>
                    <a:pt x="281566" y="536029"/>
                    <a:pt x="281119" y="576903"/>
                    <a:pt x="270269" y="617135"/>
                  </a:cubicBezTo>
                  <a:cubicBezTo>
                    <a:pt x="267055" y="629257"/>
                    <a:pt x="260223" y="640241"/>
                    <a:pt x="255200" y="650287"/>
                  </a:cubicBezTo>
                  <a:cubicBezTo>
                    <a:pt x="254182" y="652229"/>
                    <a:pt x="254447" y="654614"/>
                    <a:pt x="255870" y="656315"/>
                  </a:cubicBezTo>
                  <a:cubicBezTo>
                    <a:pt x="275203" y="678999"/>
                    <a:pt x="297439" y="701838"/>
                    <a:pt x="322577" y="724830"/>
                  </a:cubicBezTo>
                  <a:cubicBezTo>
                    <a:pt x="379728" y="777117"/>
                    <a:pt x="440831" y="824602"/>
                    <a:pt x="505886" y="867284"/>
                  </a:cubicBezTo>
                  <a:cubicBezTo>
                    <a:pt x="509569" y="869716"/>
                    <a:pt x="514352" y="869689"/>
                    <a:pt x="518008" y="867218"/>
                  </a:cubicBezTo>
                  <a:cubicBezTo>
                    <a:pt x="600565" y="811676"/>
                    <a:pt x="676269" y="748740"/>
                    <a:pt x="745119" y="678416"/>
                  </a:cubicBezTo>
                  <a:cubicBezTo>
                    <a:pt x="753959" y="669355"/>
                    <a:pt x="761527" y="660755"/>
                    <a:pt x="767823" y="652631"/>
                  </a:cubicBezTo>
                  <a:cubicBezTo>
                    <a:pt x="769162" y="650890"/>
                    <a:pt x="769383" y="648995"/>
                    <a:pt x="768493" y="646939"/>
                  </a:cubicBezTo>
                  <a:cubicBezTo>
                    <a:pt x="743578" y="588805"/>
                    <a:pt x="741187" y="531963"/>
                    <a:pt x="761326" y="476421"/>
                  </a:cubicBezTo>
                  <a:cubicBezTo>
                    <a:pt x="776684" y="433913"/>
                    <a:pt x="809970" y="410050"/>
                    <a:pt x="861185" y="404826"/>
                  </a:cubicBezTo>
                  <a:cubicBezTo>
                    <a:pt x="863148" y="404645"/>
                    <a:pt x="863844" y="403600"/>
                    <a:pt x="863262" y="401678"/>
                  </a:cubicBezTo>
                  <a:cubicBezTo>
                    <a:pt x="845801" y="348098"/>
                    <a:pt x="816158" y="308938"/>
                    <a:pt x="774319" y="284205"/>
                  </a:cubicBezTo>
                  <a:cubicBezTo>
                    <a:pt x="711410" y="247014"/>
                    <a:pt x="645773" y="244844"/>
                    <a:pt x="577414" y="277708"/>
                  </a:cubicBezTo>
                  <a:cubicBezTo>
                    <a:pt x="559666" y="286281"/>
                    <a:pt x="539239" y="305436"/>
                    <a:pt x="525643" y="315415"/>
                  </a:cubicBezTo>
                  <a:close/>
                  <a:moveTo>
                    <a:pt x="129288" y="444207"/>
                  </a:moveTo>
                  <a:cubicBezTo>
                    <a:pt x="117144" y="439786"/>
                    <a:pt x="106495" y="429673"/>
                    <a:pt x="97341" y="413867"/>
                  </a:cubicBezTo>
                  <a:cubicBezTo>
                    <a:pt x="96136" y="411771"/>
                    <a:pt x="94528" y="411409"/>
                    <a:pt x="92519" y="412796"/>
                  </a:cubicBezTo>
                  <a:cubicBezTo>
                    <a:pt x="69301" y="428515"/>
                    <a:pt x="55505" y="449411"/>
                    <a:pt x="51129" y="475484"/>
                  </a:cubicBezTo>
                  <a:cubicBezTo>
                    <a:pt x="43940" y="517946"/>
                    <a:pt x="45503" y="564627"/>
                    <a:pt x="55817" y="615527"/>
                  </a:cubicBezTo>
                  <a:cubicBezTo>
                    <a:pt x="61934" y="645666"/>
                    <a:pt x="80107" y="661251"/>
                    <a:pt x="110334" y="662276"/>
                  </a:cubicBezTo>
                  <a:cubicBezTo>
                    <a:pt x="158221" y="664017"/>
                    <a:pt x="206510" y="658056"/>
                    <a:pt x="224325" y="606419"/>
                  </a:cubicBezTo>
                  <a:cubicBezTo>
                    <a:pt x="233433" y="580031"/>
                    <a:pt x="234483" y="548198"/>
                    <a:pt x="227473" y="510913"/>
                  </a:cubicBezTo>
                  <a:cubicBezTo>
                    <a:pt x="222048" y="481980"/>
                    <a:pt x="203965" y="456597"/>
                    <a:pt x="175701" y="453583"/>
                  </a:cubicBezTo>
                  <a:cubicBezTo>
                    <a:pt x="156190" y="451527"/>
                    <a:pt x="140719" y="448406"/>
                    <a:pt x="129288" y="444207"/>
                  </a:cubicBezTo>
                  <a:close/>
                  <a:moveTo>
                    <a:pt x="897753" y="444207"/>
                  </a:moveTo>
                  <a:cubicBezTo>
                    <a:pt x="886321" y="448406"/>
                    <a:pt x="870850" y="451554"/>
                    <a:pt x="851340" y="453650"/>
                  </a:cubicBezTo>
                  <a:cubicBezTo>
                    <a:pt x="823077" y="456664"/>
                    <a:pt x="804994" y="482047"/>
                    <a:pt x="799569" y="510980"/>
                  </a:cubicBezTo>
                  <a:cubicBezTo>
                    <a:pt x="792557" y="548218"/>
                    <a:pt x="793628" y="580031"/>
                    <a:pt x="802784" y="606419"/>
                  </a:cubicBezTo>
                  <a:cubicBezTo>
                    <a:pt x="820599" y="658056"/>
                    <a:pt x="868887" y="664017"/>
                    <a:pt x="916707" y="662276"/>
                  </a:cubicBezTo>
                  <a:cubicBezTo>
                    <a:pt x="946933" y="661251"/>
                    <a:pt x="965110" y="645666"/>
                    <a:pt x="971224" y="615527"/>
                  </a:cubicBezTo>
                  <a:cubicBezTo>
                    <a:pt x="981538" y="564627"/>
                    <a:pt x="983099" y="517946"/>
                    <a:pt x="975913" y="475484"/>
                  </a:cubicBezTo>
                  <a:cubicBezTo>
                    <a:pt x="971492" y="449411"/>
                    <a:pt x="957675" y="428515"/>
                    <a:pt x="934455" y="412796"/>
                  </a:cubicBezTo>
                  <a:cubicBezTo>
                    <a:pt x="932446" y="411409"/>
                    <a:pt x="930859" y="411771"/>
                    <a:pt x="929700" y="413867"/>
                  </a:cubicBezTo>
                  <a:cubicBezTo>
                    <a:pt x="920545" y="429673"/>
                    <a:pt x="909896" y="439786"/>
                    <a:pt x="897753" y="444207"/>
                  </a:cubicBezTo>
                  <a:close/>
                </a:path>
              </a:pathLst>
            </a:custGeom>
            <a:grpFill/>
            <a:ln w="6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246D0F9-121B-E9A6-4408-D10788EF25DD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530452" y="156617"/>
            <a:ext cx="3117316" cy="4616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35D5BF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b="1"/>
              <a:t>Financial Summary</a:t>
            </a:r>
          </a:p>
        </p:txBody>
      </p:sp>
      <p:sp>
        <p:nvSpPr>
          <p:cNvPr id="194" name="TextBox 36">
            <a:extLst>
              <a:ext uri="{FF2B5EF4-FFF2-40B4-BE49-F238E27FC236}">
                <a16:creationId xmlns:a16="http://schemas.microsoft.com/office/drawing/2014/main" id="{FCD63434-D831-6E1C-C191-1213BF9EDE49}"/>
              </a:ext>
            </a:extLst>
          </p:cNvPr>
          <p:cNvSpPr txBox="1">
            <a:spLocks/>
          </p:cNvSpPr>
          <p:nvPr/>
        </p:nvSpPr>
        <p:spPr>
          <a:xfrm>
            <a:off x="6831868" y="4970852"/>
            <a:ext cx="2241883" cy="349702"/>
          </a:xfrm>
          <a:prstGeom prst="rect">
            <a:avLst/>
          </a:prstGeom>
          <a:noFill/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Lato Light" panose="020F0502020204030203" pitchFamily="34" charset="0"/>
                <a:cs typeface="Poppins" pitchFamily="2" charset="77"/>
              </a:rPr>
              <a:t>Revenue Sensitivity</a:t>
            </a:r>
          </a:p>
        </p:txBody>
      </p:sp>
      <p:sp>
        <p:nvSpPr>
          <p:cNvPr id="195" name="Rechteck 9">
            <a:extLst>
              <a:ext uri="{FF2B5EF4-FFF2-40B4-BE49-F238E27FC236}">
                <a16:creationId xmlns:a16="http://schemas.microsoft.com/office/drawing/2014/main" id="{2FDE7294-E008-081F-398E-2586D3B1D771}"/>
              </a:ext>
            </a:extLst>
          </p:cNvPr>
          <p:cNvSpPr>
            <a:spLocks/>
          </p:cNvSpPr>
          <p:nvPr/>
        </p:nvSpPr>
        <p:spPr>
          <a:xfrm>
            <a:off x="2984720" y="4015446"/>
            <a:ext cx="3079254" cy="2154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108000" rIns="144000" bIns="108000" rtlCol="0" anchor="t"/>
          <a:lstStyle/>
          <a:p>
            <a:pPr>
              <a:spcAft>
                <a:spcPts val="600"/>
              </a:spcAft>
              <a:buClr>
                <a:srgbClr val="000000"/>
              </a:buClr>
            </a:pPr>
            <a:r>
              <a:rPr lang="en-US">
                <a:solidFill>
                  <a:schemeClr val="tx2"/>
                </a:solidFill>
                <a:sym typeface="Futura"/>
              </a:rPr>
              <a:t>Returns</a:t>
            </a:r>
            <a:endParaRPr lang="en-US">
              <a:solidFill>
                <a:srgbClr val="000000"/>
              </a:solidFill>
              <a:sym typeface="Futura"/>
            </a:endParaRPr>
          </a:p>
        </p:txBody>
      </p:sp>
      <p:grpSp>
        <p:nvGrpSpPr>
          <p:cNvPr id="198" name="Total_return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12EB48D0-0EBB-8CEA-5028-AFD81AD90559}"/>
              </a:ext>
            </a:extLst>
          </p:cNvPr>
          <p:cNvGrpSpPr>
            <a:grpSpLocks noChangeAspect="1"/>
          </p:cNvGrpSpPr>
          <p:nvPr/>
        </p:nvGrpSpPr>
        <p:grpSpPr>
          <a:xfrm>
            <a:off x="3243489" y="4670381"/>
            <a:ext cx="1022706" cy="1081449"/>
            <a:chOff x="6256339" y="4279901"/>
            <a:chExt cx="414338" cy="439738"/>
          </a:xfrm>
          <a:solidFill>
            <a:srgbClr val="628081"/>
          </a:solidFill>
        </p:grpSpPr>
        <p:sp>
          <p:nvSpPr>
            <p:cNvPr id="199" name="Freeform 784">
              <a:extLst>
                <a:ext uri="{FF2B5EF4-FFF2-40B4-BE49-F238E27FC236}">
                  <a16:creationId xmlns:a16="http://schemas.microsoft.com/office/drawing/2014/main" id="{073FA603-81D7-EF28-7833-84B4877CB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4311651"/>
              <a:ext cx="227013" cy="373063"/>
            </a:xfrm>
            <a:custGeom>
              <a:avLst/>
              <a:gdLst>
                <a:gd name="T0" fmla="*/ 89 w 298"/>
                <a:gd name="T1" fmla="*/ 490 h 490"/>
                <a:gd name="T2" fmla="*/ 87 w 298"/>
                <a:gd name="T3" fmla="*/ 474 h 490"/>
                <a:gd name="T4" fmla="*/ 282 w 298"/>
                <a:gd name="T5" fmla="*/ 246 h 490"/>
                <a:gd name="T6" fmla="*/ 52 w 298"/>
                <a:gd name="T7" fmla="*/ 16 h 490"/>
                <a:gd name="T8" fmla="*/ 0 w 298"/>
                <a:gd name="T9" fmla="*/ 16 h 490"/>
                <a:gd name="T10" fmla="*/ 0 w 298"/>
                <a:gd name="T11" fmla="*/ 0 h 490"/>
                <a:gd name="T12" fmla="*/ 52 w 298"/>
                <a:gd name="T13" fmla="*/ 0 h 490"/>
                <a:gd name="T14" fmla="*/ 298 w 298"/>
                <a:gd name="T15" fmla="*/ 246 h 490"/>
                <a:gd name="T16" fmla="*/ 89 w 298"/>
                <a:gd name="T17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8" h="490">
                  <a:moveTo>
                    <a:pt x="89" y="490"/>
                  </a:moveTo>
                  <a:lnTo>
                    <a:pt x="87" y="474"/>
                  </a:lnTo>
                  <a:cubicBezTo>
                    <a:pt x="198" y="457"/>
                    <a:pt x="282" y="359"/>
                    <a:pt x="282" y="246"/>
                  </a:cubicBezTo>
                  <a:cubicBezTo>
                    <a:pt x="282" y="119"/>
                    <a:pt x="179" y="16"/>
                    <a:pt x="52" y="16"/>
                  </a:cubicBezTo>
                  <a:lnTo>
                    <a:pt x="0" y="16"/>
                  </a:lnTo>
                  <a:lnTo>
                    <a:pt x="0" y="0"/>
                  </a:lnTo>
                  <a:lnTo>
                    <a:pt x="52" y="0"/>
                  </a:lnTo>
                  <a:cubicBezTo>
                    <a:pt x="188" y="0"/>
                    <a:pt x="298" y="110"/>
                    <a:pt x="298" y="246"/>
                  </a:cubicBezTo>
                  <a:cubicBezTo>
                    <a:pt x="298" y="367"/>
                    <a:pt x="209" y="472"/>
                    <a:pt x="89" y="490"/>
                  </a:cubicBez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200" name="Freeform 785">
              <a:extLst>
                <a:ext uri="{FF2B5EF4-FFF2-40B4-BE49-F238E27FC236}">
                  <a16:creationId xmlns:a16="http://schemas.microsoft.com/office/drawing/2014/main" id="{5CD15E67-8C8E-6356-F8FE-CD7EB3A4D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4139" y="4279901"/>
              <a:ext cx="49213" cy="76200"/>
            </a:xfrm>
            <a:custGeom>
              <a:avLst/>
              <a:gdLst>
                <a:gd name="T0" fmla="*/ 25 w 31"/>
                <a:gd name="T1" fmla="*/ 48 h 48"/>
                <a:gd name="T2" fmla="*/ 0 w 31"/>
                <a:gd name="T3" fmla="*/ 24 h 48"/>
                <a:gd name="T4" fmla="*/ 25 w 31"/>
                <a:gd name="T5" fmla="*/ 0 h 48"/>
                <a:gd name="T6" fmla="*/ 31 w 31"/>
                <a:gd name="T7" fmla="*/ 5 h 48"/>
                <a:gd name="T8" fmla="*/ 12 w 31"/>
                <a:gd name="T9" fmla="*/ 24 h 48"/>
                <a:gd name="T10" fmla="*/ 31 w 31"/>
                <a:gd name="T11" fmla="*/ 43 h 48"/>
                <a:gd name="T12" fmla="*/ 25 w 31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48">
                  <a:moveTo>
                    <a:pt x="25" y="48"/>
                  </a:moveTo>
                  <a:lnTo>
                    <a:pt x="0" y="24"/>
                  </a:lnTo>
                  <a:lnTo>
                    <a:pt x="25" y="0"/>
                  </a:lnTo>
                  <a:lnTo>
                    <a:pt x="31" y="5"/>
                  </a:lnTo>
                  <a:lnTo>
                    <a:pt x="12" y="24"/>
                  </a:lnTo>
                  <a:lnTo>
                    <a:pt x="31" y="43"/>
                  </a:lnTo>
                  <a:lnTo>
                    <a:pt x="25" y="48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201" name="Freeform 786">
              <a:extLst>
                <a:ext uri="{FF2B5EF4-FFF2-40B4-BE49-F238E27FC236}">
                  <a16:creationId xmlns:a16="http://schemas.microsoft.com/office/drawing/2014/main" id="{1BF2CBA3-3FDE-25B7-A755-B091B8459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9" y="4313239"/>
              <a:ext cx="227013" cy="374650"/>
            </a:xfrm>
            <a:custGeom>
              <a:avLst/>
              <a:gdLst>
                <a:gd name="T0" fmla="*/ 298 w 298"/>
                <a:gd name="T1" fmla="*/ 491 h 491"/>
                <a:gd name="T2" fmla="*/ 246 w 298"/>
                <a:gd name="T3" fmla="*/ 491 h 491"/>
                <a:gd name="T4" fmla="*/ 0 w 298"/>
                <a:gd name="T5" fmla="*/ 244 h 491"/>
                <a:gd name="T6" fmla="*/ 209 w 298"/>
                <a:gd name="T7" fmla="*/ 0 h 491"/>
                <a:gd name="T8" fmla="*/ 211 w 298"/>
                <a:gd name="T9" fmla="*/ 17 h 491"/>
                <a:gd name="T10" fmla="*/ 16 w 298"/>
                <a:gd name="T11" fmla="*/ 244 h 491"/>
                <a:gd name="T12" fmla="*/ 246 w 298"/>
                <a:gd name="T13" fmla="*/ 474 h 491"/>
                <a:gd name="T14" fmla="*/ 298 w 298"/>
                <a:gd name="T15" fmla="*/ 474 h 491"/>
                <a:gd name="T16" fmla="*/ 298 w 298"/>
                <a:gd name="T17" fmla="*/ 49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8" h="491">
                  <a:moveTo>
                    <a:pt x="298" y="491"/>
                  </a:moveTo>
                  <a:lnTo>
                    <a:pt x="246" y="491"/>
                  </a:lnTo>
                  <a:cubicBezTo>
                    <a:pt x="110" y="491"/>
                    <a:pt x="0" y="380"/>
                    <a:pt x="0" y="244"/>
                  </a:cubicBezTo>
                  <a:cubicBezTo>
                    <a:pt x="0" y="123"/>
                    <a:pt x="89" y="19"/>
                    <a:pt x="209" y="0"/>
                  </a:cubicBezTo>
                  <a:lnTo>
                    <a:pt x="211" y="17"/>
                  </a:lnTo>
                  <a:cubicBezTo>
                    <a:pt x="100" y="34"/>
                    <a:pt x="16" y="132"/>
                    <a:pt x="16" y="244"/>
                  </a:cubicBezTo>
                  <a:cubicBezTo>
                    <a:pt x="16" y="371"/>
                    <a:pt x="119" y="474"/>
                    <a:pt x="246" y="474"/>
                  </a:cubicBezTo>
                  <a:lnTo>
                    <a:pt x="298" y="474"/>
                  </a:lnTo>
                  <a:lnTo>
                    <a:pt x="298" y="491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202" name="Freeform 787">
              <a:extLst>
                <a:ext uri="{FF2B5EF4-FFF2-40B4-BE49-F238E27FC236}">
                  <a16:creationId xmlns:a16="http://schemas.microsoft.com/office/drawing/2014/main" id="{6301DBDF-00E2-8F63-7C8E-8343E7AC3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51" y="4643439"/>
              <a:ext cx="47625" cy="76200"/>
            </a:xfrm>
            <a:custGeom>
              <a:avLst/>
              <a:gdLst>
                <a:gd name="T0" fmla="*/ 5 w 30"/>
                <a:gd name="T1" fmla="*/ 48 h 48"/>
                <a:gd name="T2" fmla="*/ 0 w 30"/>
                <a:gd name="T3" fmla="*/ 43 h 48"/>
                <a:gd name="T4" fmla="*/ 18 w 30"/>
                <a:gd name="T5" fmla="*/ 24 h 48"/>
                <a:gd name="T6" fmla="*/ 0 w 30"/>
                <a:gd name="T7" fmla="*/ 5 h 48"/>
                <a:gd name="T8" fmla="*/ 5 w 30"/>
                <a:gd name="T9" fmla="*/ 0 h 48"/>
                <a:gd name="T10" fmla="*/ 30 w 30"/>
                <a:gd name="T11" fmla="*/ 24 h 48"/>
                <a:gd name="T12" fmla="*/ 5 w 30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5" y="48"/>
                  </a:moveTo>
                  <a:lnTo>
                    <a:pt x="0" y="43"/>
                  </a:lnTo>
                  <a:lnTo>
                    <a:pt x="18" y="24"/>
                  </a:lnTo>
                  <a:lnTo>
                    <a:pt x="0" y="5"/>
                  </a:lnTo>
                  <a:lnTo>
                    <a:pt x="5" y="0"/>
                  </a:lnTo>
                  <a:lnTo>
                    <a:pt x="30" y="24"/>
                  </a:lnTo>
                  <a:lnTo>
                    <a:pt x="5" y="48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203" name="Freeform 788">
              <a:extLst>
                <a:ext uri="{FF2B5EF4-FFF2-40B4-BE49-F238E27FC236}">
                  <a16:creationId xmlns:a16="http://schemas.microsoft.com/office/drawing/2014/main" id="{729DC930-D3FA-CF2C-A4A7-6574A792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6201" y="4443414"/>
              <a:ext cx="74613" cy="112713"/>
            </a:xfrm>
            <a:custGeom>
              <a:avLst/>
              <a:gdLst>
                <a:gd name="T0" fmla="*/ 48 w 96"/>
                <a:gd name="T1" fmla="*/ 149 h 149"/>
                <a:gd name="T2" fmla="*/ 0 w 96"/>
                <a:gd name="T3" fmla="*/ 107 h 149"/>
                <a:gd name="T4" fmla="*/ 0 w 96"/>
                <a:gd name="T5" fmla="*/ 99 h 149"/>
                <a:gd name="T6" fmla="*/ 17 w 96"/>
                <a:gd name="T7" fmla="*/ 99 h 149"/>
                <a:gd name="T8" fmla="*/ 17 w 96"/>
                <a:gd name="T9" fmla="*/ 107 h 149"/>
                <a:gd name="T10" fmla="*/ 48 w 96"/>
                <a:gd name="T11" fmla="*/ 132 h 149"/>
                <a:gd name="T12" fmla="*/ 79 w 96"/>
                <a:gd name="T13" fmla="*/ 107 h 149"/>
                <a:gd name="T14" fmla="*/ 48 w 96"/>
                <a:gd name="T15" fmla="*/ 83 h 149"/>
                <a:gd name="T16" fmla="*/ 0 w 96"/>
                <a:gd name="T17" fmla="*/ 41 h 149"/>
                <a:gd name="T18" fmla="*/ 48 w 96"/>
                <a:gd name="T19" fmla="*/ 0 h 149"/>
                <a:gd name="T20" fmla="*/ 96 w 96"/>
                <a:gd name="T21" fmla="*/ 41 h 149"/>
                <a:gd name="T22" fmla="*/ 96 w 96"/>
                <a:gd name="T23" fmla="*/ 50 h 149"/>
                <a:gd name="T24" fmla="*/ 79 w 96"/>
                <a:gd name="T25" fmla="*/ 50 h 149"/>
                <a:gd name="T26" fmla="*/ 79 w 96"/>
                <a:gd name="T27" fmla="*/ 41 h 149"/>
                <a:gd name="T28" fmla="*/ 48 w 96"/>
                <a:gd name="T29" fmla="*/ 17 h 149"/>
                <a:gd name="T30" fmla="*/ 17 w 96"/>
                <a:gd name="T31" fmla="*/ 41 h 149"/>
                <a:gd name="T32" fmla="*/ 48 w 96"/>
                <a:gd name="T33" fmla="*/ 66 h 149"/>
                <a:gd name="T34" fmla="*/ 96 w 96"/>
                <a:gd name="T35" fmla="*/ 107 h 149"/>
                <a:gd name="T36" fmla="*/ 48 w 96"/>
                <a:gd name="T37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" h="149">
                  <a:moveTo>
                    <a:pt x="48" y="149"/>
                  </a:moveTo>
                  <a:cubicBezTo>
                    <a:pt x="22" y="149"/>
                    <a:pt x="0" y="130"/>
                    <a:pt x="0" y="107"/>
                  </a:cubicBezTo>
                  <a:lnTo>
                    <a:pt x="0" y="99"/>
                  </a:lnTo>
                  <a:lnTo>
                    <a:pt x="17" y="99"/>
                  </a:lnTo>
                  <a:lnTo>
                    <a:pt x="17" y="107"/>
                  </a:lnTo>
                  <a:cubicBezTo>
                    <a:pt x="17" y="121"/>
                    <a:pt x="31" y="132"/>
                    <a:pt x="48" y="132"/>
                  </a:cubicBezTo>
                  <a:cubicBezTo>
                    <a:pt x="65" y="132"/>
                    <a:pt x="79" y="121"/>
                    <a:pt x="79" y="107"/>
                  </a:cubicBezTo>
                  <a:cubicBezTo>
                    <a:pt x="79" y="92"/>
                    <a:pt x="67" y="83"/>
                    <a:pt x="48" y="83"/>
                  </a:cubicBezTo>
                  <a:cubicBezTo>
                    <a:pt x="15" y="83"/>
                    <a:pt x="0" y="62"/>
                    <a:pt x="0" y="41"/>
                  </a:cubicBezTo>
                  <a:cubicBezTo>
                    <a:pt x="0" y="18"/>
                    <a:pt x="22" y="0"/>
                    <a:pt x="48" y="0"/>
                  </a:cubicBezTo>
                  <a:cubicBezTo>
                    <a:pt x="74" y="0"/>
                    <a:pt x="96" y="18"/>
                    <a:pt x="96" y="41"/>
                  </a:cubicBezTo>
                  <a:lnTo>
                    <a:pt x="96" y="50"/>
                  </a:lnTo>
                  <a:lnTo>
                    <a:pt x="79" y="50"/>
                  </a:lnTo>
                  <a:lnTo>
                    <a:pt x="79" y="41"/>
                  </a:lnTo>
                  <a:cubicBezTo>
                    <a:pt x="79" y="28"/>
                    <a:pt x="65" y="17"/>
                    <a:pt x="48" y="17"/>
                  </a:cubicBezTo>
                  <a:cubicBezTo>
                    <a:pt x="31" y="17"/>
                    <a:pt x="17" y="28"/>
                    <a:pt x="17" y="41"/>
                  </a:cubicBezTo>
                  <a:cubicBezTo>
                    <a:pt x="17" y="57"/>
                    <a:pt x="28" y="66"/>
                    <a:pt x="48" y="66"/>
                  </a:cubicBezTo>
                  <a:cubicBezTo>
                    <a:pt x="76" y="66"/>
                    <a:pt x="96" y="83"/>
                    <a:pt x="96" y="107"/>
                  </a:cubicBezTo>
                  <a:cubicBezTo>
                    <a:pt x="96" y="130"/>
                    <a:pt x="74" y="149"/>
                    <a:pt x="48" y="149"/>
                  </a:cubicBez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B8903DE8-B686-0127-EB1F-2860FF1CC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7951" y="4424364"/>
              <a:ext cx="11113" cy="285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BCEB7BC7-D544-3824-948B-13A3F74FD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7951" y="4546601"/>
              <a:ext cx="11113" cy="285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  <p:sp>
          <p:nvSpPr>
            <p:cNvPr id="206" name="Freeform 791">
              <a:extLst>
                <a:ext uri="{FF2B5EF4-FFF2-40B4-BE49-F238E27FC236}">
                  <a16:creationId xmlns:a16="http://schemas.microsoft.com/office/drawing/2014/main" id="{C5467A10-89B9-04A8-DC5A-54864957B5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8889" y="4381501"/>
              <a:ext cx="249238" cy="234950"/>
            </a:xfrm>
            <a:custGeom>
              <a:avLst/>
              <a:gdLst>
                <a:gd name="T0" fmla="*/ 163 w 326"/>
                <a:gd name="T1" fmla="*/ 17 h 308"/>
                <a:gd name="T2" fmla="*/ 17 w 326"/>
                <a:gd name="T3" fmla="*/ 154 h 308"/>
                <a:gd name="T4" fmla="*/ 163 w 326"/>
                <a:gd name="T5" fmla="*/ 292 h 308"/>
                <a:gd name="T6" fmla="*/ 309 w 326"/>
                <a:gd name="T7" fmla="*/ 154 h 308"/>
                <a:gd name="T8" fmla="*/ 163 w 326"/>
                <a:gd name="T9" fmla="*/ 17 h 308"/>
                <a:gd name="T10" fmla="*/ 163 w 326"/>
                <a:gd name="T11" fmla="*/ 308 h 308"/>
                <a:gd name="T12" fmla="*/ 0 w 326"/>
                <a:gd name="T13" fmla="*/ 154 h 308"/>
                <a:gd name="T14" fmla="*/ 163 w 326"/>
                <a:gd name="T15" fmla="*/ 0 h 308"/>
                <a:gd name="T16" fmla="*/ 326 w 326"/>
                <a:gd name="T17" fmla="*/ 154 h 308"/>
                <a:gd name="T18" fmla="*/ 163 w 326"/>
                <a:gd name="T19" fmla="*/ 30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6" h="308">
                  <a:moveTo>
                    <a:pt x="163" y="17"/>
                  </a:moveTo>
                  <a:cubicBezTo>
                    <a:pt x="82" y="17"/>
                    <a:pt x="17" y="78"/>
                    <a:pt x="17" y="154"/>
                  </a:cubicBezTo>
                  <a:cubicBezTo>
                    <a:pt x="17" y="230"/>
                    <a:pt x="82" y="292"/>
                    <a:pt x="163" y="292"/>
                  </a:cubicBezTo>
                  <a:cubicBezTo>
                    <a:pt x="244" y="292"/>
                    <a:pt x="309" y="230"/>
                    <a:pt x="309" y="154"/>
                  </a:cubicBezTo>
                  <a:cubicBezTo>
                    <a:pt x="309" y="78"/>
                    <a:pt x="244" y="17"/>
                    <a:pt x="163" y="17"/>
                  </a:cubicBezTo>
                  <a:close/>
                  <a:moveTo>
                    <a:pt x="163" y="308"/>
                  </a:moveTo>
                  <a:cubicBezTo>
                    <a:pt x="73" y="308"/>
                    <a:pt x="0" y="239"/>
                    <a:pt x="0" y="154"/>
                  </a:cubicBezTo>
                  <a:cubicBezTo>
                    <a:pt x="0" y="69"/>
                    <a:pt x="73" y="0"/>
                    <a:pt x="163" y="0"/>
                  </a:cubicBezTo>
                  <a:cubicBezTo>
                    <a:pt x="253" y="0"/>
                    <a:pt x="326" y="69"/>
                    <a:pt x="326" y="154"/>
                  </a:cubicBezTo>
                  <a:cubicBezTo>
                    <a:pt x="326" y="239"/>
                    <a:pt x="253" y="308"/>
                    <a:pt x="163" y="308"/>
                  </a:cubicBez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kern="0"/>
              </a:defPPr>
            </a:lstStyle>
            <a:p>
              <a:endParaRPr lang="en-US"/>
            </a:p>
          </p:txBody>
        </p:sp>
      </p:grpSp>
      <p:sp>
        <p:nvSpPr>
          <p:cNvPr id="207" name="TextBox 38">
            <a:extLst>
              <a:ext uri="{FF2B5EF4-FFF2-40B4-BE49-F238E27FC236}">
                <a16:creationId xmlns:a16="http://schemas.microsoft.com/office/drawing/2014/main" id="{9D418A69-017F-FDE9-B2B1-5B4880054175}"/>
              </a:ext>
            </a:extLst>
          </p:cNvPr>
          <p:cNvSpPr txBox="1">
            <a:spLocks/>
          </p:cNvSpPr>
          <p:nvPr/>
        </p:nvSpPr>
        <p:spPr>
          <a:xfrm>
            <a:off x="4487629" y="4589703"/>
            <a:ext cx="1046812" cy="349702"/>
          </a:xfrm>
          <a:prstGeom prst="rect">
            <a:avLst/>
          </a:prstGeom>
          <a:noFill/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normalizeH="0" baseline="0" noProof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ea typeface="Lato Light" panose="020F0502020204030203" pitchFamily="34" charset="0"/>
                <a:cs typeface="Poppins" pitchFamily="2" charset="77"/>
              </a:rPr>
              <a:t>IRR : 44%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Lato Light" panose="020F0502020204030203" pitchFamily="34" charset="0"/>
              <a:cs typeface="Poppins" pitchFamily="2" charset="77"/>
            </a:endParaRPr>
          </a:p>
        </p:txBody>
      </p:sp>
      <p:sp>
        <p:nvSpPr>
          <p:cNvPr id="208" name="TextBox 38">
            <a:extLst>
              <a:ext uri="{FF2B5EF4-FFF2-40B4-BE49-F238E27FC236}">
                <a16:creationId xmlns:a16="http://schemas.microsoft.com/office/drawing/2014/main" id="{86C7BC9B-BC52-5CE4-DC24-DD03F02458DA}"/>
              </a:ext>
            </a:extLst>
          </p:cNvPr>
          <p:cNvSpPr txBox="1">
            <a:spLocks/>
          </p:cNvSpPr>
          <p:nvPr/>
        </p:nvSpPr>
        <p:spPr>
          <a:xfrm>
            <a:off x="4431523" y="5355756"/>
            <a:ext cx="1102918" cy="349702"/>
          </a:xfrm>
          <a:prstGeom prst="rect">
            <a:avLst/>
          </a:prstGeom>
          <a:noFill/>
        </p:spPr>
        <p:txBody>
          <a:bodyPr wrap="none" lIns="0" tIns="0" rIns="108000" bIns="72000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normalizeH="0" baseline="0" noProof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ea typeface="Lato Light" panose="020F0502020204030203" pitchFamily="34" charset="0"/>
                <a:cs typeface="Poppins" pitchFamily="2" charset="77"/>
              </a:rPr>
              <a:t>MOIC : 6X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Lato Light" panose="020F0502020204030203" pitchFamily="34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5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05FA00-FC18-D66E-62A0-DCD836AEE19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Synergies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91677-73BC-3F8B-D6AA-256BF864593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451" y="583336"/>
            <a:ext cx="7510237" cy="296228"/>
          </a:xfrm>
        </p:spPr>
        <p:txBody>
          <a:bodyPr/>
          <a:lstStyle/>
          <a:p>
            <a:r>
              <a:rPr lang="en-US"/>
              <a:t>IO-dynamics is a great fit for </a:t>
            </a:r>
            <a:r>
              <a:rPr lang="en-US" err="1"/>
              <a:t>Evolvia</a:t>
            </a:r>
            <a:r>
              <a:rPr lang="en-US"/>
              <a:t> capital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F1B129E-6A9D-DFB7-C832-D53DE76FE5A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97" r="5811"/>
          <a:stretch/>
        </p:blipFill>
        <p:spPr bwMode="auto">
          <a:xfrm>
            <a:off x="816074" y="1087418"/>
            <a:ext cx="3562810" cy="268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arging and energy management software">
            <a:extLst>
              <a:ext uri="{FF2B5EF4-FFF2-40B4-BE49-F238E27FC236}">
                <a16:creationId xmlns:a16="http://schemas.microsoft.com/office/drawing/2014/main" id="{C77ED31E-E460-7551-D510-2CE3F5D09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486" y="1246867"/>
            <a:ext cx="2137908" cy="254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9956C6-C5AC-0681-2342-A7CE51774865}"/>
              </a:ext>
            </a:extLst>
          </p:cNvPr>
          <p:cNvSpPr txBox="1"/>
          <p:nvPr/>
        </p:nvSpPr>
        <p:spPr>
          <a:xfrm>
            <a:off x="609600" y="4084321"/>
            <a:ext cx="57389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>
                <a:latin typeface="+mj-lt"/>
              </a:rPr>
              <a:t>Fund size = 100 Million Euros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>
                <a:latin typeface="+mj-lt"/>
              </a:rPr>
              <a:t>Ticket size = 50k – 5Million Euros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>
                <a:latin typeface="+mj-lt"/>
              </a:rPr>
              <a:t>Open to Series A investments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>
                <a:latin typeface="+mj-lt"/>
              </a:rPr>
              <a:t>Fund life = 12 years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endParaRPr lang="en-US" sz="2800">
              <a:latin typeface="+mj-lt"/>
            </a:endParaRPr>
          </a:p>
        </p:txBody>
      </p:sp>
      <p:sp>
        <p:nvSpPr>
          <p:cNvPr id="7" name="Left-Right Arrow 6">
            <a:extLst>
              <a:ext uri="{FF2B5EF4-FFF2-40B4-BE49-F238E27FC236}">
                <a16:creationId xmlns:a16="http://schemas.microsoft.com/office/drawing/2014/main" id="{5A58566A-48B0-6D22-5B4D-426A4CD7564D}"/>
              </a:ext>
            </a:extLst>
          </p:cNvPr>
          <p:cNvSpPr/>
          <p:nvPr/>
        </p:nvSpPr>
        <p:spPr>
          <a:xfrm>
            <a:off x="5003074" y="2159202"/>
            <a:ext cx="2185852" cy="966651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29CBF6-317D-D0EA-AE42-6F0B49E52EC4}"/>
              </a:ext>
            </a:extLst>
          </p:cNvPr>
          <p:cNvSpPr txBox="1"/>
          <p:nvPr/>
        </p:nvSpPr>
        <p:spPr>
          <a:xfrm>
            <a:off x="6627223" y="4084321"/>
            <a:ext cx="57389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>
                <a:latin typeface="+mj-lt"/>
              </a:rPr>
              <a:t>Funding ask = 5Million Euros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>
                <a:latin typeface="+mj-lt"/>
              </a:rPr>
              <a:t>Raising series A round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r>
              <a:rPr lang="en-US" sz="2800">
                <a:latin typeface="+mj-lt"/>
              </a:rPr>
              <a:t>Functioning in a ground breaking tech</a:t>
            </a:r>
          </a:p>
          <a:p>
            <a:pPr marL="285750" indent="-285750">
              <a:buClr>
                <a:srgbClr val="35D5BF"/>
              </a:buClr>
              <a:buFont typeface="Wingdings" pitchFamily="2" charset="2"/>
              <a:buChar char="§"/>
            </a:pPr>
            <a:endParaRPr lang="en-US" sz="2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18019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9245cb48-36f6-4855-a0c3-19564cc8b6bc"/>
  <p:tag name="THINKCELLPRESENTATIONDONOTDELETE" val="&lt;?xml version=&quot;1.0&quot; encoding=&quot;UTF-16&quot; standalone=&quot;yes&quot;?&gt;&lt;root reqver=&quot;28224&quot;&gt;&lt;version val=&quot;35678&quot;/&gt;&lt;CPresentation id=&quot;1&quot;&gt;&lt;m_precDefaultNumber&gt;&lt;m_bNumberIsYear val=&quot;1&quot;/&gt;&lt;m_chMinusSymbol&gt;-&lt;/m_chMinusSymbol&gt;&lt;m_chDecimalSymbol17909&gt;.&lt;/m_chDecimalSymbol17909&gt;&lt;m_nGroupingDigits17909 val=&quot;2147483647&quot;/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2147483647&quot;/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1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_sW4gOM1zr9DwjVvT6mpQ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6TsSYx1SOFkw6yT7OwUb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5VnayYeEAGYXDKtKUHju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lRv4WtoUpugsDbC9DHzug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30tpPR8.zWaZA3Qf3qlO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lyUjyVSkBEFxMGTABiEB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heme/theme1.xml><?xml version="1.0" encoding="utf-8"?>
<a:theme xmlns:a="http://schemas.openxmlformats.org/drawingml/2006/main" name="office theme">
  <a:themeElements>
    <a:clrScheme name="Custom 6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ABABD"/>
      </a:accent1>
      <a:accent2>
        <a:srgbClr val="E7E5E5"/>
      </a:accent2>
      <a:accent3>
        <a:srgbClr val="EF6543"/>
      </a:accent3>
      <a:accent4>
        <a:srgbClr val="565656"/>
      </a:accent4>
      <a:accent5>
        <a:srgbClr val="00E823"/>
      </a:accent5>
      <a:accent6>
        <a:srgbClr val="A1A2A2"/>
      </a:accent6>
      <a:hlink>
        <a:srgbClr val="467886"/>
      </a:hlink>
      <a:folHlink>
        <a:srgbClr val="96607D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</TotalTime>
  <Words>1069</Words>
  <Application>Microsoft Office PowerPoint</Application>
  <PresentationFormat>Widescreen</PresentationFormat>
  <Paragraphs>215</Paragraphs>
  <Slides>14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Aptos</vt:lpstr>
      <vt:lpstr>Arial</vt:lpstr>
      <vt:lpstr>Futura</vt:lpstr>
      <vt:lpstr>Garamond</vt:lpstr>
      <vt:lpstr>Lato Light</vt:lpstr>
      <vt:lpstr>Segoe UI Emoji</vt:lpstr>
      <vt:lpstr>Symbol</vt:lpstr>
      <vt:lpstr>Trebuchet MS</vt:lpstr>
      <vt:lpstr>Wingdings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Nikhil Agarwal</cp:lastModifiedBy>
  <cp:revision>16</cp:revision>
  <dcterms:created xsi:type="dcterms:W3CDTF">2025-03-18T18:31:59Z</dcterms:created>
  <dcterms:modified xsi:type="dcterms:W3CDTF">2025-03-22T11:46:40Z</dcterms:modified>
</cp:coreProperties>
</file>