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5"/>
  </p:notesMasterIdLst>
  <p:sldIdLst>
    <p:sldId id="256" r:id="rId2"/>
    <p:sldId id="290" r:id="rId3"/>
    <p:sldId id="258" r:id="rId4"/>
    <p:sldId id="259" r:id="rId5"/>
    <p:sldId id="261" r:id="rId6"/>
    <p:sldId id="262" r:id="rId7"/>
    <p:sldId id="263" r:id="rId8"/>
    <p:sldId id="292" r:id="rId9"/>
    <p:sldId id="298" r:id="rId10"/>
    <p:sldId id="269" r:id="rId11"/>
    <p:sldId id="268" r:id="rId12"/>
    <p:sldId id="271" r:id="rId13"/>
    <p:sldId id="272" r:id="rId14"/>
    <p:sldId id="296" r:id="rId15"/>
    <p:sldId id="266" r:id="rId16"/>
    <p:sldId id="270" r:id="rId17"/>
    <p:sldId id="291" r:id="rId18"/>
    <p:sldId id="297" r:id="rId19"/>
    <p:sldId id="260" r:id="rId20"/>
    <p:sldId id="273" r:id="rId21"/>
    <p:sldId id="274" r:id="rId22"/>
    <p:sldId id="265" r:id="rId23"/>
    <p:sldId id="295" r:id="rId24"/>
  </p:sldIdLst>
  <p:sldSz cx="18288000" cy="10287000"/>
  <p:notesSz cx="10287000" cy="18288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6C552D1-F17E-446F-9935-9196219C188F}" v="14" dt="2026-06-11T21:19:50.80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710" autoAdjust="0"/>
    <p:restoredTop sz="94610"/>
  </p:normalViewPr>
  <p:slideViewPr>
    <p:cSldViewPr snapToGrid="0" snapToObjects="1">
      <p:cViewPr varScale="1">
        <p:scale>
          <a:sx n="55" d="100"/>
          <a:sy n="55" d="100"/>
        </p:scale>
        <p:origin x="792" y="5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 Id="rId30"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ikhil Agarwal" userId="48f39f16-7d64-4b85-8433-1fadcece544e" providerId="ADAL" clId="{69CF06EF-308D-4A80-B425-9AD1A83869C2}"/>
    <pc:docChg chg="undo custSel addSld delSld modSld sldOrd">
      <pc:chgData name="Nikhil Agarwal" userId="48f39f16-7d64-4b85-8433-1fadcece544e" providerId="ADAL" clId="{69CF06EF-308D-4A80-B425-9AD1A83869C2}" dt="2026-06-11T23:19:04.081" v="589" actId="1036"/>
      <pc:docMkLst>
        <pc:docMk/>
      </pc:docMkLst>
      <pc:sldChg chg="modSp mod">
        <pc:chgData name="Nikhil Agarwal" userId="48f39f16-7d64-4b85-8433-1fadcece544e" providerId="ADAL" clId="{69CF06EF-308D-4A80-B425-9AD1A83869C2}" dt="2026-06-11T12:48:33.298" v="114" actId="20577"/>
        <pc:sldMkLst>
          <pc:docMk/>
          <pc:sldMk cId="0" sldId="256"/>
        </pc:sldMkLst>
        <pc:spChg chg="mod">
          <ac:chgData name="Nikhil Agarwal" userId="48f39f16-7d64-4b85-8433-1fadcece544e" providerId="ADAL" clId="{69CF06EF-308D-4A80-B425-9AD1A83869C2}" dt="2026-06-11T12:48:33.298" v="114" actId="20577"/>
          <ac:spMkLst>
            <pc:docMk/>
            <pc:sldMk cId="0" sldId="256"/>
            <ac:spMk id="8" creationId="{00000000-0000-0000-0000-000000000000}"/>
          </ac:spMkLst>
        </pc:spChg>
      </pc:sldChg>
      <pc:sldChg chg="modSp mod">
        <pc:chgData name="Nikhil Agarwal" userId="48f39f16-7d64-4b85-8433-1fadcece544e" providerId="ADAL" clId="{69CF06EF-308D-4A80-B425-9AD1A83869C2}" dt="2026-06-11T16:04:13.174" v="450" actId="20577"/>
        <pc:sldMkLst>
          <pc:docMk/>
          <pc:sldMk cId="0" sldId="258"/>
        </pc:sldMkLst>
        <pc:spChg chg="mod">
          <ac:chgData name="Nikhil Agarwal" userId="48f39f16-7d64-4b85-8433-1fadcece544e" providerId="ADAL" clId="{69CF06EF-308D-4A80-B425-9AD1A83869C2}" dt="2026-06-11T13:52:47.038" v="160" actId="14100"/>
          <ac:spMkLst>
            <pc:docMk/>
            <pc:sldMk cId="0" sldId="258"/>
            <ac:spMk id="5" creationId="{00000000-0000-0000-0000-000000000000}"/>
          </ac:spMkLst>
        </pc:spChg>
        <pc:spChg chg="mod">
          <ac:chgData name="Nikhil Agarwal" userId="48f39f16-7d64-4b85-8433-1fadcece544e" providerId="ADAL" clId="{69CF06EF-308D-4A80-B425-9AD1A83869C2}" dt="2026-06-11T16:04:13.174" v="450" actId="20577"/>
          <ac:spMkLst>
            <pc:docMk/>
            <pc:sldMk cId="0" sldId="258"/>
            <ac:spMk id="40" creationId="{00000000-0000-0000-0000-000000000000}"/>
          </ac:spMkLst>
        </pc:spChg>
      </pc:sldChg>
      <pc:sldChg chg="modSp mod">
        <pc:chgData name="Nikhil Agarwal" userId="48f39f16-7d64-4b85-8433-1fadcece544e" providerId="ADAL" clId="{69CF06EF-308D-4A80-B425-9AD1A83869C2}" dt="2026-06-11T16:04:20.272" v="452" actId="20577"/>
        <pc:sldMkLst>
          <pc:docMk/>
          <pc:sldMk cId="0" sldId="259"/>
        </pc:sldMkLst>
        <pc:spChg chg="mod">
          <ac:chgData name="Nikhil Agarwal" userId="48f39f16-7d64-4b85-8433-1fadcece544e" providerId="ADAL" clId="{69CF06EF-308D-4A80-B425-9AD1A83869C2}" dt="2026-06-11T12:48:57.819" v="116" actId="20577"/>
          <ac:spMkLst>
            <pc:docMk/>
            <pc:sldMk cId="0" sldId="259"/>
            <ac:spMk id="35" creationId="{00000000-0000-0000-0000-000000000000}"/>
          </ac:spMkLst>
        </pc:spChg>
        <pc:spChg chg="mod">
          <ac:chgData name="Nikhil Agarwal" userId="48f39f16-7d64-4b85-8433-1fadcece544e" providerId="ADAL" clId="{69CF06EF-308D-4A80-B425-9AD1A83869C2}" dt="2026-06-11T16:04:20.272" v="452" actId="20577"/>
          <ac:spMkLst>
            <pc:docMk/>
            <pc:sldMk cId="0" sldId="259"/>
            <ac:spMk id="38" creationId="{00000000-0000-0000-0000-000000000000}"/>
          </ac:spMkLst>
        </pc:spChg>
      </pc:sldChg>
      <pc:sldChg chg="delSp modSp mod ord">
        <pc:chgData name="Nikhil Agarwal" userId="48f39f16-7d64-4b85-8433-1fadcece544e" providerId="ADAL" clId="{69CF06EF-308D-4A80-B425-9AD1A83869C2}" dt="2026-06-11T16:28:37.992" v="495" actId="1076"/>
        <pc:sldMkLst>
          <pc:docMk/>
          <pc:sldMk cId="0" sldId="261"/>
        </pc:sldMkLst>
        <pc:spChg chg="mod">
          <ac:chgData name="Nikhil Agarwal" userId="48f39f16-7d64-4b85-8433-1fadcece544e" providerId="ADAL" clId="{69CF06EF-308D-4A80-B425-9AD1A83869C2}" dt="2026-06-11T15:58:52.840" v="436" actId="1076"/>
          <ac:spMkLst>
            <pc:docMk/>
            <pc:sldMk cId="0" sldId="261"/>
            <ac:spMk id="40" creationId="{00000000-0000-0000-0000-000000000000}"/>
          </ac:spMkLst>
        </pc:spChg>
        <pc:spChg chg="mod">
          <ac:chgData name="Nikhil Agarwal" userId="48f39f16-7d64-4b85-8433-1fadcece544e" providerId="ADAL" clId="{69CF06EF-308D-4A80-B425-9AD1A83869C2}" dt="2026-06-11T15:58:58.575" v="438" actId="1076"/>
          <ac:spMkLst>
            <pc:docMk/>
            <pc:sldMk cId="0" sldId="261"/>
            <ac:spMk id="41" creationId="{00000000-0000-0000-0000-000000000000}"/>
          </ac:spMkLst>
        </pc:spChg>
        <pc:spChg chg="mod">
          <ac:chgData name="Nikhil Agarwal" userId="48f39f16-7d64-4b85-8433-1fadcece544e" providerId="ADAL" clId="{69CF06EF-308D-4A80-B425-9AD1A83869C2}" dt="2026-06-11T15:58:55.582" v="437" actId="1076"/>
          <ac:spMkLst>
            <pc:docMk/>
            <pc:sldMk cId="0" sldId="261"/>
            <ac:spMk id="42" creationId="{00000000-0000-0000-0000-000000000000}"/>
          </ac:spMkLst>
        </pc:spChg>
        <pc:spChg chg="mod">
          <ac:chgData name="Nikhil Agarwal" userId="48f39f16-7d64-4b85-8433-1fadcece544e" providerId="ADAL" clId="{69CF06EF-308D-4A80-B425-9AD1A83869C2}" dt="2026-06-11T16:28:37.992" v="495" actId="1076"/>
          <ac:spMkLst>
            <pc:docMk/>
            <pc:sldMk cId="0" sldId="261"/>
            <ac:spMk id="43" creationId="{00000000-0000-0000-0000-000000000000}"/>
          </ac:spMkLst>
        </pc:spChg>
        <pc:spChg chg="mod">
          <ac:chgData name="Nikhil Agarwal" userId="48f39f16-7d64-4b85-8433-1fadcece544e" providerId="ADAL" clId="{69CF06EF-308D-4A80-B425-9AD1A83869C2}" dt="2026-06-11T16:28:34.247" v="494" actId="1076"/>
          <ac:spMkLst>
            <pc:docMk/>
            <pc:sldMk cId="0" sldId="261"/>
            <ac:spMk id="44" creationId="{00000000-0000-0000-0000-000000000000}"/>
          </ac:spMkLst>
        </pc:spChg>
        <pc:spChg chg="mod">
          <ac:chgData name="Nikhil Agarwal" userId="48f39f16-7d64-4b85-8433-1fadcece544e" providerId="ADAL" clId="{69CF06EF-308D-4A80-B425-9AD1A83869C2}" dt="2026-06-11T16:28:28.254" v="493" actId="1076"/>
          <ac:spMkLst>
            <pc:docMk/>
            <pc:sldMk cId="0" sldId="261"/>
            <ac:spMk id="45" creationId="{00000000-0000-0000-0000-000000000000}"/>
          </ac:spMkLst>
        </pc:spChg>
        <pc:spChg chg="mod">
          <ac:chgData name="Nikhil Agarwal" userId="48f39f16-7d64-4b85-8433-1fadcece544e" providerId="ADAL" clId="{69CF06EF-308D-4A80-B425-9AD1A83869C2}" dt="2026-06-11T16:28:07.238" v="490" actId="1076"/>
          <ac:spMkLst>
            <pc:docMk/>
            <pc:sldMk cId="0" sldId="261"/>
            <ac:spMk id="46" creationId="{00000000-0000-0000-0000-000000000000}"/>
          </ac:spMkLst>
        </pc:spChg>
        <pc:spChg chg="mod">
          <ac:chgData name="Nikhil Agarwal" userId="48f39f16-7d64-4b85-8433-1fadcece544e" providerId="ADAL" clId="{69CF06EF-308D-4A80-B425-9AD1A83869C2}" dt="2026-06-11T16:04:24.989" v="454" actId="20577"/>
          <ac:spMkLst>
            <pc:docMk/>
            <pc:sldMk cId="0" sldId="261"/>
            <ac:spMk id="49" creationId="{00000000-0000-0000-0000-000000000000}"/>
          </ac:spMkLst>
        </pc:spChg>
        <pc:spChg chg="del">
          <ac:chgData name="Nikhil Agarwal" userId="48f39f16-7d64-4b85-8433-1fadcece544e" providerId="ADAL" clId="{69CF06EF-308D-4A80-B425-9AD1A83869C2}" dt="2026-06-11T15:58:40.365" v="435" actId="478"/>
          <ac:spMkLst>
            <pc:docMk/>
            <pc:sldMk cId="0" sldId="261"/>
            <ac:spMk id="51" creationId="{00000000-0000-0000-0000-000000000000}"/>
          </ac:spMkLst>
        </pc:spChg>
        <pc:spChg chg="del">
          <ac:chgData name="Nikhil Agarwal" userId="48f39f16-7d64-4b85-8433-1fadcece544e" providerId="ADAL" clId="{69CF06EF-308D-4A80-B425-9AD1A83869C2}" dt="2026-06-11T15:58:40.365" v="435" actId="478"/>
          <ac:spMkLst>
            <pc:docMk/>
            <pc:sldMk cId="0" sldId="261"/>
            <ac:spMk id="52" creationId="{00000000-0000-0000-0000-000000000000}"/>
          </ac:spMkLst>
        </pc:spChg>
        <pc:spChg chg="del">
          <ac:chgData name="Nikhil Agarwal" userId="48f39f16-7d64-4b85-8433-1fadcece544e" providerId="ADAL" clId="{69CF06EF-308D-4A80-B425-9AD1A83869C2}" dt="2026-06-11T15:58:40.365" v="435" actId="478"/>
          <ac:spMkLst>
            <pc:docMk/>
            <pc:sldMk cId="0" sldId="261"/>
            <ac:spMk id="53" creationId="{00000000-0000-0000-0000-000000000000}"/>
          </ac:spMkLst>
        </pc:spChg>
        <pc:spChg chg="del">
          <ac:chgData name="Nikhil Agarwal" userId="48f39f16-7d64-4b85-8433-1fadcece544e" providerId="ADAL" clId="{69CF06EF-308D-4A80-B425-9AD1A83869C2}" dt="2026-06-11T15:58:40.365" v="435" actId="478"/>
          <ac:spMkLst>
            <pc:docMk/>
            <pc:sldMk cId="0" sldId="261"/>
            <ac:spMk id="54" creationId="{00000000-0000-0000-0000-000000000000}"/>
          </ac:spMkLst>
        </pc:spChg>
        <pc:spChg chg="del">
          <ac:chgData name="Nikhil Agarwal" userId="48f39f16-7d64-4b85-8433-1fadcece544e" providerId="ADAL" clId="{69CF06EF-308D-4A80-B425-9AD1A83869C2}" dt="2026-06-11T15:58:40.365" v="435" actId="478"/>
          <ac:spMkLst>
            <pc:docMk/>
            <pc:sldMk cId="0" sldId="261"/>
            <ac:spMk id="55" creationId="{00000000-0000-0000-0000-000000000000}"/>
          </ac:spMkLst>
        </pc:spChg>
        <pc:spChg chg="del">
          <ac:chgData name="Nikhil Agarwal" userId="48f39f16-7d64-4b85-8433-1fadcece544e" providerId="ADAL" clId="{69CF06EF-308D-4A80-B425-9AD1A83869C2}" dt="2026-06-11T15:58:40.365" v="435" actId="478"/>
          <ac:spMkLst>
            <pc:docMk/>
            <pc:sldMk cId="0" sldId="261"/>
            <ac:spMk id="56" creationId="{00000000-0000-0000-0000-000000000000}"/>
          </ac:spMkLst>
        </pc:spChg>
        <pc:spChg chg="del">
          <ac:chgData name="Nikhil Agarwal" userId="48f39f16-7d64-4b85-8433-1fadcece544e" providerId="ADAL" clId="{69CF06EF-308D-4A80-B425-9AD1A83869C2}" dt="2026-06-11T15:58:40.365" v="435" actId="478"/>
          <ac:spMkLst>
            <pc:docMk/>
            <pc:sldMk cId="0" sldId="261"/>
            <ac:spMk id="57" creationId="{00000000-0000-0000-0000-000000000000}"/>
          </ac:spMkLst>
        </pc:spChg>
        <pc:spChg chg="del">
          <ac:chgData name="Nikhil Agarwal" userId="48f39f16-7d64-4b85-8433-1fadcece544e" providerId="ADAL" clId="{69CF06EF-308D-4A80-B425-9AD1A83869C2}" dt="2026-06-11T15:58:40.365" v="435" actId="478"/>
          <ac:spMkLst>
            <pc:docMk/>
            <pc:sldMk cId="0" sldId="261"/>
            <ac:spMk id="58" creationId="{00000000-0000-0000-0000-000000000000}"/>
          </ac:spMkLst>
        </pc:spChg>
        <pc:spChg chg="del">
          <ac:chgData name="Nikhil Agarwal" userId="48f39f16-7d64-4b85-8433-1fadcece544e" providerId="ADAL" clId="{69CF06EF-308D-4A80-B425-9AD1A83869C2}" dt="2026-06-11T15:58:40.365" v="435" actId="478"/>
          <ac:spMkLst>
            <pc:docMk/>
            <pc:sldMk cId="0" sldId="261"/>
            <ac:spMk id="60" creationId="{00000000-0000-0000-0000-000000000000}"/>
          </ac:spMkLst>
        </pc:spChg>
        <pc:spChg chg="del">
          <ac:chgData name="Nikhil Agarwal" userId="48f39f16-7d64-4b85-8433-1fadcece544e" providerId="ADAL" clId="{69CF06EF-308D-4A80-B425-9AD1A83869C2}" dt="2026-06-11T15:58:40.365" v="435" actId="478"/>
          <ac:spMkLst>
            <pc:docMk/>
            <pc:sldMk cId="0" sldId="261"/>
            <ac:spMk id="62" creationId="{00000000-0000-0000-0000-000000000000}"/>
          </ac:spMkLst>
        </pc:spChg>
      </pc:sldChg>
      <pc:sldChg chg="addSp delSp modSp mod">
        <pc:chgData name="Nikhil Agarwal" userId="48f39f16-7d64-4b85-8433-1fadcece544e" providerId="ADAL" clId="{69CF06EF-308D-4A80-B425-9AD1A83869C2}" dt="2026-06-11T16:04:29.959" v="456" actId="20577"/>
        <pc:sldMkLst>
          <pc:docMk/>
          <pc:sldMk cId="0" sldId="262"/>
        </pc:sldMkLst>
        <pc:spChg chg="mod">
          <ac:chgData name="Nikhil Agarwal" userId="48f39f16-7d64-4b85-8433-1fadcece544e" providerId="ADAL" clId="{69CF06EF-308D-4A80-B425-9AD1A83869C2}" dt="2026-06-11T15:49:51.592" v="426" actId="20577"/>
          <ac:spMkLst>
            <pc:docMk/>
            <pc:sldMk cId="0" sldId="262"/>
            <ac:spMk id="49" creationId="{00000000-0000-0000-0000-000000000000}"/>
          </ac:spMkLst>
        </pc:spChg>
        <pc:spChg chg="mod">
          <ac:chgData name="Nikhil Agarwal" userId="48f39f16-7d64-4b85-8433-1fadcece544e" providerId="ADAL" clId="{69CF06EF-308D-4A80-B425-9AD1A83869C2}" dt="2026-06-09T12:31:31.826" v="14" actId="1076"/>
          <ac:spMkLst>
            <pc:docMk/>
            <pc:sldMk cId="0" sldId="262"/>
            <ac:spMk id="51" creationId="{263EABB0-549D-7094-F4D3-1CDD9ECA2FBE}"/>
          </ac:spMkLst>
        </pc:spChg>
        <pc:spChg chg="mod">
          <ac:chgData name="Nikhil Agarwal" userId="48f39f16-7d64-4b85-8433-1fadcece544e" providerId="ADAL" clId="{69CF06EF-308D-4A80-B425-9AD1A83869C2}" dt="2026-06-11T16:04:29.959" v="456" actId="20577"/>
          <ac:spMkLst>
            <pc:docMk/>
            <pc:sldMk cId="0" sldId="262"/>
            <ac:spMk id="69" creationId="{00000000-0000-0000-0000-000000000000}"/>
          </ac:spMkLst>
        </pc:spChg>
        <pc:spChg chg="mod">
          <ac:chgData name="Nikhil Agarwal" userId="48f39f16-7d64-4b85-8433-1fadcece544e" providerId="ADAL" clId="{69CF06EF-308D-4A80-B425-9AD1A83869C2}" dt="2026-06-11T12:49:37.450" v="123" actId="20577"/>
          <ac:spMkLst>
            <pc:docMk/>
            <pc:sldMk cId="0" sldId="262"/>
            <ac:spMk id="151" creationId="{00000000-0000-0000-0000-000000000000}"/>
          </ac:spMkLst>
        </pc:spChg>
      </pc:sldChg>
      <pc:sldChg chg="delSp modSp mod">
        <pc:chgData name="Nikhil Agarwal" userId="48f39f16-7d64-4b85-8433-1fadcece544e" providerId="ADAL" clId="{69CF06EF-308D-4A80-B425-9AD1A83869C2}" dt="2026-06-11T20:39:27.316" v="512" actId="20577"/>
        <pc:sldMkLst>
          <pc:docMk/>
          <pc:sldMk cId="0" sldId="263"/>
        </pc:sldMkLst>
        <pc:spChg chg="mod">
          <ac:chgData name="Nikhil Agarwal" userId="48f39f16-7d64-4b85-8433-1fadcece544e" providerId="ADAL" clId="{69CF06EF-308D-4A80-B425-9AD1A83869C2}" dt="2026-06-11T20:39:20.701" v="508" actId="20577"/>
          <ac:spMkLst>
            <pc:docMk/>
            <pc:sldMk cId="0" sldId="263"/>
            <ac:spMk id="11" creationId="{00000000-0000-0000-0000-000000000000}"/>
          </ac:spMkLst>
        </pc:spChg>
        <pc:spChg chg="mod">
          <ac:chgData name="Nikhil Agarwal" userId="48f39f16-7d64-4b85-8433-1fadcece544e" providerId="ADAL" clId="{69CF06EF-308D-4A80-B425-9AD1A83869C2}" dt="2026-06-11T20:39:24.041" v="510" actId="20577"/>
          <ac:spMkLst>
            <pc:docMk/>
            <pc:sldMk cId="0" sldId="263"/>
            <ac:spMk id="15" creationId="{00000000-0000-0000-0000-000000000000}"/>
          </ac:spMkLst>
        </pc:spChg>
        <pc:spChg chg="mod">
          <ac:chgData name="Nikhil Agarwal" userId="48f39f16-7d64-4b85-8433-1fadcece544e" providerId="ADAL" clId="{69CF06EF-308D-4A80-B425-9AD1A83869C2}" dt="2026-06-11T20:39:27.316" v="512" actId="20577"/>
          <ac:spMkLst>
            <pc:docMk/>
            <pc:sldMk cId="0" sldId="263"/>
            <ac:spMk id="19" creationId="{00000000-0000-0000-0000-000000000000}"/>
          </ac:spMkLst>
        </pc:spChg>
        <pc:spChg chg="del">
          <ac:chgData name="Nikhil Agarwal" userId="48f39f16-7d64-4b85-8433-1fadcece544e" providerId="ADAL" clId="{69CF06EF-308D-4A80-B425-9AD1A83869C2}" dt="2026-06-11T15:59:37.697" v="444" actId="478"/>
          <ac:spMkLst>
            <pc:docMk/>
            <pc:sldMk cId="0" sldId="263"/>
            <ac:spMk id="23" creationId="{00000000-0000-0000-0000-000000000000}"/>
          </ac:spMkLst>
        </pc:spChg>
        <pc:spChg chg="mod">
          <ac:chgData name="Nikhil Agarwal" userId="48f39f16-7d64-4b85-8433-1fadcece544e" providerId="ADAL" clId="{69CF06EF-308D-4A80-B425-9AD1A83869C2}" dt="2026-06-11T16:04:37.257" v="458" actId="20577"/>
          <ac:spMkLst>
            <pc:docMk/>
            <pc:sldMk cId="0" sldId="263"/>
            <ac:spMk id="76" creationId="{00000000-0000-0000-0000-000000000000}"/>
          </ac:spMkLst>
        </pc:spChg>
      </pc:sldChg>
      <pc:sldChg chg="modSp mod ord">
        <pc:chgData name="Nikhil Agarwal" userId="48f39f16-7d64-4b85-8433-1fadcece544e" providerId="ADAL" clId="{69CF06EF-308D-4A80-B425-9AD1A83869C2}" dt="2026-06-11T20:42:48.339" v="520"/>
        <pc:sldMkLst>
          <pc:docMk/>
          <pc:sldMk cId="0" sldId="265"/>
        </pc:sldMkLst>
        <pc:spChg chg="mod">
          <ac:chgData name="Nikhil Agarwal" userId="48f39f16-7d64-4b85-8433-1fadcece544e" providerId="ADAL" clId="{69CF06EF-308D-4A80-B425-9AD1A83869C2}" dt="2026-06-09T14:04:42.453" v="48" actId="20577"/>
          <ac:spMkLst>
            <pc:docMk/>
            <pc:sldMk cId="0" sldId="265"/>
            <ac:spMk id="66" creationId="{00000000-0000-0000-0000-000000000000}"/>
          </ac:spMkLst>
        </pc:spChg>
      </pc:sldChg>
      <pc:sldChg chg="ord">
        <pc:chgData name="Nikhil Agarwal" userId="48f39f16-7d64-4b85-8433-1fadcece544e" providerId="ADAL" clId="{69CF06EF-308D-4A80-B425-9AD1A83869C2}" dt="2026-06-11T20:42:19" v="516"/>
        <pc:sldMkLst>
          <pc:docMk/>
          <pc:sldMk cId="0" sldId="266"/>
        </pc:sldMkLst>
      </pc:sldChg>
      <pc:sldChg chg="modSp mod">
        <pc:chgData name="Nikhil Agarwal" userId="48f39f16-7d64-4b85-8433-1fadcece544e" providerId="ADAL" clId="{69CF06EF-308D-4A80-B425-9AD1A83869C2}" dt="2026-06-11T16:05:51.959" v="481" actId="20577"/>
        <pc:sldMkLst>
          <pc:docMk/>
          <pc:sldMk cId="0" sldId="268"/>
        </pc:sldMkLst>
        <pc:spChg chg="mod">
          <ac:chgData name="Nikhil Agarwal" userId="48f39f16-7d64-4b85-8433-1fadcece544e" providerId="ADAL" clId="{69CF06EF-308D-4A80-B425-9AD1A83869C2}" dt="2026-06-11T16:05:51.959" v="481" actId="20577"/>
          <ac:spMkLst>
            <pc:docMk/>
            <pc:sldMk cId="0" sldId="268"/>
            <ac:spMk id="136" creationId="{00000000-0000-0000-0000-000000000000}"/>
          </ac:spMkLst>
        </pc:spChg>
      </pc:sldChg>
      <pc:sldChg chg="modSp mod">
        <pc:chgData name="Nikhil Agarwal" userId="48f39f16-7d64-4b85-8433-1fadcece544e" providerId="ADAL" clId="{69CF06EF-308D-4A80-B425-9AD1A83869C2}" dt="2026-06-11T16:27:32.736" v="487" actId="20577"/>
        <pc:sldMkLst>
          <pc:docMk/>
          <pc:sldMk cId="0" sldId="269"/>
        </pc:sldMkLst>
        <pc:spChg chg="mod">
          <ac:chgData name="Nikhil Agarwal" userId="48f39f16-7d64-4b85-8433-1fadcece544e" providerId="ADAL" clId="{69CF06EF-308D-4A80-B425-9AD1A83869C2}" dt="2026-06-11T16:05:38.803" v="476" actId="20577"/>
          <ac:spMkLst>
            <pc:docMk/>
            <pc:sldMk cId="0" sldId="269"/>
            <ac:spMk id="3" creationId="{00000000-0000-0000-0000-000000000000}"/>
          </ac:spMkLst>
        </pc:spChg>
        <pc:spChg chg="mod">
          <ac:chgData name="Nikhil Agarwal" userId="48f39f16-7d64-4b85-8433-1fadcece544e" providerId="ADAL" clId="{69CF06EF-308D-4A80-B425-9AD1A83869C2}" dt="2026-06-11T15:03:30.622" v="282" actId="20577"/>
          <ac:spMkLst>
            <pc:docMk/>
            <pc:sldMk cId="0" sldId="269"/>
            <ac:spMk id="9" creationId="{00000000-0000-0000-0000-000000000000}"/>
          </ac:spMkLst>
        </pc:spChg>
        <pc:spChg chg="mod">
          <ac:chgData name="Nikhil Agarwal" userId="48f39f16-7d64-4b85-8433-1fadcece544e" providerId="ADAL" clId="{69CF06EF-308D-4A80-B425-9AD1A83869C2}" dt="2026-06-11T16:27:32.736" v="487" actId="20577"/>
          <ac:spMkLst>
            <pc:docMk/>
            <pc:sldMk cId="0" sldId="269"/>
            <ac:spMk id="73" creationId="{00000000-0000-0000-0000-000000000000}"/>
          </ac:spMkLst>
        </pc:spChg>
        <pc:spChg chg="mod">
          <ac:chgData name="Nikhil Agarwal" userId="48f39f16-7d64-4b85-8433-1fadcece544e" providerId="ADAL" clId="{69CF06EF-308D-4A80-B425-9AD1A83869C2}" dt="2026-06-11T16:05:30.031" v="474" actId="20577"/>
          <ac:spMkLst>
            <pc:docMk/>
            <pc:sldMk cId="0" sldId="269"/>
            <ac:spMk id="85" creationId="{00000000-0000-0000-0000-000000000000}"/>
          </ac:spMkLst>
        </pc:spChg>
      </pc:sldChg>
      <pc:sldChg chg="ord">
        <pc:chgData name="Nikhil Agarwal" userId="48f39f16-7d64-4b85-8433-1fadcece544e" providerId="ADAL" clId="{69CF06EF-308D-4A80-B425-9AD1A83869C2}" dt="2026-06-11T20:43:20.211" v="524"/>
        <pc:sldMkLst>
          <pc:docMk/>
          <pc:sldMk cId="0" sldId="270"/>
        </pc:sldMkLst>
      </pc:sldChg>
      <pc:sldChg chg="modSp mod">
        <pc:chgData name="Nikhil Agarwal" userId="48f39f16-7d64-4b85-8433-1fadcece544e" providerId="ADAL" clId="{69CF06EF-308D-4A80-B425-9AD1A83869C2}" dt="2026-06-11T16:06:00.779" v="485" actId="20577"/>
        <pc:sldMkLst>
          <pc:docMk/>
          <pc:sldMk cId="0" sldId="271"/>
        </pc:sldMkLst>
        <pc:spChg chg="mod">
          <ac:chgData name="Nikhil Agarwal" userId="48f39f16-7d64-4b85-8433-1fadcece544e" providerId="ADAL" clId="{69CF06EF-308D-4A80-B425-9AD1A83869C2}" dt="2026-06-11T16:06:00.779" v="485" actId="20577"/>
          <ac:spMkLst>
            <pc:docMk/>
            <pc:sldMk cId="0" sldId="271"/>
            <ac:spMk id="38" creationId="{00000000-0000-0000-0000-000000000000}"/>
          </ac:spMkLst>
        </pc:spChg>
      </pc:sldChg>
      <pc:sldChg chg="delSp modSp mod ord">
        <pc:chgData name="Nikhil Agarwal" userId="48f39f16-7d64-4b85-8433-1fadcece544e" providerId="ADAL" clId="{69CF06EF-308D-4A80-B425-9AD1A83869C2}" dt="2026-06-09T14:07:17.168" v="67"/>
        <pc:sldMkLst>
          <pc:docMk/>
          <pc:sldMk cId="0" sldId="272"/>
        </pc:sldMkLst>
      </pc:sldChg>
      <pc:sldChg chg="ord">
        <pc:chgData name="Nikhil Agarwal" userId="48f39f16-7d64-4b85-8433-1fadcece544e" providerId="ADAL" clId="{69CF06EF-308D-4A80-B425-9AD1A83869C2}" dt="2026-06-09T14:07:01.904" v="61"/>
        <pc:sldMkLst>
          <pc:docMk/>
          <pc:sldMk cId="0" sldId="273"/>
        </pc:sldMkLst>
      </pc:sldChg>
      <pc:sldChg chg="modSp mod ord">
        <pc:chgData name="Nikhil Agarwal" userId="48f39f16-7d64-4b85-8433-1fadcece544e" providerId="ADAL" clId="{69CF06EF-308D-4A80-B425-9AD1A83869C2}" dt="2026-06-11T20:43:04.420" v="522"/>
        <pc:sldMkLst>
          <pc:docMk/>
          <pc:sldMk cId="0" sldId="274"/>
        </pc:sldMkLst>
        <pc:spChg chg="mod">
          <ac:chgData name="Nikhil Agarwal" userId="48f39f16-7d64-4b85-8433-1fadcece544e" providerId="ADAL" clId="{69CF06EF-308D-4A80-B425-9AD1A83869C2}" dt="2026-06-09T14:04:51.770" v="50" actId="20577"/>
          <ac:spMkLst>
            <pc:docMk/>
            <pc:sldMk cId="0" sldId="274"/>
            <ac:spMk id="77" creationId="{00000000-0000-0000-0000-000000000000}"/>
          </ac:spMkLst>
        </pc:spChg>
      </pc:sldChg>
      <pc:sldChg chg="modSp mod ord">
        <pc:chgData name="Nikhil Agarwal" userId="48f39f16-7d64-4b85-8433-1fadcece544e" providerId="ADAL" clId="{69CF06EF-308D-4A80-B425-9AD1A83869C2}" dt="2026-06-11T23:05:23.791" v="571" actId="20577"/>
        <pc:sldMkLst>
          <pc:docMk/>
          <pc:sldMk cId="0" sldId="290"/>
        </pc:sldMkLst>
        <pc:spChg chg="mod">
          <ac:chgData name="Nikhil Agarwal" userId="48f39f16-7d64-4b85-8433-1fadcece544e" providerId="ADAL" clId="{69CF06EF-308D-4A80-B425-9AD1A83869C2}" dt="2026-06-11T23:05:23.791" v="571" actId="20577"/>
          <ac:spMkLst>
            <pc:docMk/>
            <pc:sldMk cId="0" sldId="290"/>
            <ac:spMk id="10" creationId="{00000000-0000-0000-0000-000000000000}"/>
          </ac:spMkLst>
        </pc:spChg>
        <pc:spChg chg="mod">
          <ac:chgData name="Nikhil Agarwal" userId="48f39f16-7d64-4b85-8433-1fadcece544e" providerId="ADAL" clId="{69CF06EF-308D-4A80-B425-9AD1A83869C2}" dt="2026-06-11T16:28:53.240" v="497" actId="20577"/>
          <ac:spMkLst>
            <pc:docMk/>
            <pc:sldMk cId="0" sldId="290"/>
            <ac:spMk id="64" creationId="{00000000-0000-0000-0000-000000000000}"/>
          </ac:spMkLst>
        </pc:spChg>
        <pc:spChg chg="mod">
          <ac:chgData name="Nikhil Agarwal" userId="48f39f16-7d64-4b85-8433-1fadcece544e" providerId="ADAL" clId="{69CF06EF-308D-4A80-B425-9AD1A83869C2}" dt="2026-06-11T16:04:08.424" v="448" actId="20577"/>
          <ac:spMkLst>
            <pc:docMk/>
            <pc:sldMk cId="0" sldId="290"/>
            <ac:spMk id="85" creationId="{00000000-0000-0000-0000-000000000000}"/>
          </ac:spMkLst>
        </pc:spChg>
      </pc:sldChg>
      <pc:sldChg chg="addSp delSp modSp mod ord">
        <pc:chgData name="Nikhil Agarwal" userId="48f39f16-7d64-4b85-8433-1fadcece544e" providerId="ADAL" clId="{69CF06EF-308D-4A80-B425-9AD1A83869C2}" dt="2026-06-11T21:20:33.515" v="557"/>
        <pc:sldMkLst>
          <pc:docMk/>
          <pc:sldMk cId="0" sldId="291"/>
        </pc:sldMkLst>
        <pc:spChg chg="mod">
          <ac:chgData name="Nikhil Agarwal" userId="48f39f16-7d64-4b85-8433-1fadcece544e" providerId="ADAL" clId="{69CF06EF-308D-4A80-B425-9AD1A83869C2}" dt="2026-06-11T21:17:05.339" v="528" actId="1076"/>
          <ac:spMkLst>
            <pc:docMk/>
            <pc:sldMk cId="0" sldId="291"/>
            <ac:spMk id="2" creationId="{00000000-0000-0000-0000-000000000000}"/>
          </ac:spMkLst>
        </pc:spChg>
        <pc:spChg chg="del mod">
          <ac:chgData name="Nikhil Agarwal" userId="48f39f16-7d64-4b85-8433-1fadcece544e" providerId="ADAL" clId="{69CF06EF-308D-4A80-B425-9AD1A83869C2}" dt="2026-06-11T21:18:35.197" v="537" actId="478"/>
          <ac:spMkLst>
            <pc:docMk/>
            <pc:sldMk cId="0" sldId="291"/>
            <ac:spMk id="3" creationId="{00000000-0000-0000-0000-000000000000}"/>
          </ac:spMkLst>
        </pc:spChg>
        <pc:spChg chg="del">
          <ac:chgData name="Nikhil Agarwal" userId="48f39f16-7d64-4b85-8433-1fadcece544e" providerId="ADAL" clId="{69CF06EF-308D-4A80-B425-9AD1A83869C2}" dt="2026-06-11T21:18:30.164" v="535" actId="478"/>
          <ac:spMkLst>
            <pc:docMk/>
            <pc:sldMk cId="0" sldId="291"/>
            <ac:spMk id="5" creationId="{00000000-0000-0000-0000-000000000000}"/>
          </ac:spMkLst>
        </pc:spChg>
        <pc:spChg chg="del mod">
          <ac:chgData name="Nikhil Agarwal" userId="48f39f16-7d64-4b85-8433-1fadcece544e" providerId="ADAL" clId="{69CF06EF-308D-4A80-B425-9AD1A83869C2}" dt="2026-06-11T21:19:06.522" v="541" actId="478"/>
          <ac:spMkLst>
            <pc:docMk/>
            <pc:sldMk cId="0" sldId="291"/>
            <ac:spMk id="6" creationId="{00000000-0000-0000-0000-000000000000}"/>
          </ac:spMkLst>
        </pc:spChg>
        <pc:spChg chg="mod">
          <ac:chgData name="Nikhil Agarwal" userId="48f39f16-7d64-4b85-8433-1fadcece544e" providerId="ADAL" clId="{69CF06EF-308D-4A80-B425-9AD1A83869C2}" dt="2026-06-11T21:17:17.148" v="530" actId="27636"/>
          <ac:spMkLst>
            <pc:docMk/>
            <pc:sldMk cId="0" sldId="291"/>
            <ac:spMk id="7" creationId="{00000000-0000-0000-0000-000000000000}"/>
          </ac:spMkLst>
        </pc:spChg>
        <pc:spChg chg="mod">
          <ac:chgData name="Nikhil Agarwal" userId="48f39f16-7d64-4b85-8433-1fadcece544e" providerId="ADAL" clId="{69CF06EF-308D-4A80-B425-9AD1A83869C2}" dt="2026-06-11T21:19:59.296" v="555" actId="108"/>
          <ac:spMkLst>
            <pc:docMk/>
            <pc:sldMk cId="0" sldId="291"/>
            <ac:spMk id="8" creationId="{00000000-0000-0000-0000-000000000000}"/>
          </ac:spMkLst>
        </pc:spChg>
        <pc:spChg chg="add mod">
          <ac:chgData name="Nikhil Agarwal" userId="48f39f16-7d64-4b85-8433-1fadcece544e" providerId="ADAL" clId="{69CF06EF-308D-4A80-B425-9AD1A83869C2}" dt="2026-06-11T21:17:35.140" v="531"/>
          <ac:spMkLst>
            <pc:docMk/>
            <pc:sldMk cId="0" sldId="291"/>
            <ac:spMk id="92" creationId="{0EB71044-8335-E400-A0FF-24189D1853A1}"/>
          </ac:spMkLst>
        </pc:spChg>
        <pc:spChg chg="add mod">
          <ac:chgData name="Nikhil Agarwal" userId="48f39f16-7d64-4b85-8433-1fadcece544e" providerId="ADAL" clId="{69CF06EF-308D-4A80-B425-9AD1A83869C2}" dt="2026-06-11T21:18:06.197" v="532"/>
          <ac:spMkLst>
            <pc:docMk/>
            <pc:sldMk cId="0" sldId="291"/>
            <ac:spMk id="93" creationId="{7B9EBD22-A578-258D-DF7B-379678C9D023}"/>
          </ac:spMkLst>
        </pc:spChg>
        <pc:spChg chg="add mod">
          <ac:chgData name="Nikhil Agarwal" userId="48f39f16-7d64-4b85-8433-1fadcece544e" providerId="ADAL" clId="{69CF06EF-308D-4A80-B425-9AD1A83869C2}" dt="2026-06-11T21:18:31.041" v="536"/>
          <ac:spMkLst>
            <pc:docMk/>
            <pc:sldMk cId="0" sldId="291"/>
            <ac:spMk id="94" creationId="{255EB620-06A6-268D-3EFE-7B467850F392}"/>
          </ac:spMkLst>
        </pc:spChg>
        <pc:spChg chg="add mod">
          <ac:chgData name="Nikhil Agarwal" userId="48f39f16-7d64-4b85-8433-1fadcece544e" providerId="ADAL" clId="{69CF06EF-308D-4A80-B425-9AD1A83869C2}" dt="2026-06-11T21:18:42.510" v="538"/>
          <ac:spMkLst>
            <pc:docMk/>
            <pc:sldMk cId="0" sldId="291"/>
            <ac:spMk id="95" creationId="{464EFBEC-B51F-A2B0-76E6-D7FC90FED790}"/>
          </ac:spMkLst>
        </pc:spChg>
        <pc:spChg chg="add mod">
          <ac:chgData name="Nikhil Agarwal" userId="48f39f16-7d64-4b85-8433-1fadcece544e" providerId="ADAL" clId="{69CF06EF-308D-4A80-B425-9AD1A83869C2}" dt="2026-06-11T21:18:55.380" v="539"/>
          <ac:spMkLst>
            <pc:docMk/>
            <pc:sldMk cId="0" sldId="291"/>
            <ac:spMk id="96" creationId="{224F2DBD-16DD-53E3-8358-FA7BB6EE914E}"/>
          </ac:spMkLst>
        </pc:spChg>
        <pc:spChg chg="add mod">
          <ac:chgData name="Nikhil Agarwal" userId="48f39f16-7d64-4b85-8433-1fadcece544e" providerId="ADAL" clId="{69CF06EF-308D-4A80-B425-9AD1A83869C2}" dt="2026-06-11T21:19:24.042" v="542"/>
          <ac:spMkLst>
            <pc:docMk/>
            <pc:sldMk cId="0" sldId="291"/>
            <ac:spMk id="97" creationId="{239BCBAE-02AC-3896-AC51-EA6E7F1AF8A3}"/>
          </ac:spMkLst>
        </pc:spChg>
      </pc:sldChg>
      <pc:sldChg chg="modSp mod">
        <pc:chgData name="Nikhil Agarwal" userId="48f39f16-7d64-4b85-8433-1fadcece544e" providerId="ADAL" clId="{69CF06EF-308D-4A80-B425-9AD1A83869C2}" dt="2026-06-11T21:18:23.859" v="534" actId="14100"/>
        <pc:sldMkLst>
          <pc:docMk/>
          <pc:sldMk cId="0" sldId="292"/>
        </pc:sldMkLst>
        <pc:spChg chg="mod">
          <ac:chgData name="Nikhil Agarwal" userId="48f39f16-7d64-4b85-8433-1fadcece544e" providerId="ADAL" clId="{69CF06EF-308D-4A80-B425-9AD1A83869C2}" dt="2026-06-11T21:16:54.131" v="527" actId="255"/>
          <ac:spMkLst>
            <pc:docMk/>
            <pc:sldMk cId="0" sldId="292"/>
            <ac:spMk id="7" creationId="{00000000-0000-0000-0000-000000000000}"/>
          </ac:spMkLst>
        </pc:spChg>
        <pc:spChg chg="mod">
          <ac:chgData name="Nikhil Agarwal" userId="48f39f16-7d64-4b85-8433-1fadcece544e" providerId="ADAL" clId="{69CF06EF-308D-4A80-B425-9AD1A83869C2}" dt="2026-06-11T16:52:29.277" v="504" actId="20577"/>
          <ac:spMkLst>
            <pc:docMk/>
            <pc:sldMk cId="0" sldId="292"/>
            <ac:spMk id="26" creationId="{00000000-0000-0000-0000-000000000000}"/>
          </ac:spMkLst>
        </pc:spChg>
        <pc:spChg chg="mod">
          <ac:chgData name="Nikhil Agarwal" userId="48f39f16-7d64-4b85-8433-1fadcece544e" providerId="ADAL" clId="{69CF06EF-308D-4A80-B425-9AD1A83869C2}" dt="2026-06-11T16:52:19.316" v="501" actId="14100"/>
          <ac:spMkLst>
            <pc:docMk/>
            <pc:sldMk cId="0" sldId="292"/>
            <ac:spMk id="42" creationId="{00000000-0000-0000-0000-000000000000}"/>
          </ac:spMkLst>
        </pc:spChg>
        <pc:spChg chg="mod">
          <ac:chgData name="Nikhil Agarwal" userId="48f39f16-7d64-4b85-8433-1fadcece544e" providerId="ADAL" clId="{69CF06EF-308D-4A80-B425-9AD1A83869C2}" dt="2026-06-11T16:52:13.532" v="500" actId="14100"/>
          <ac:spMkLst>
            <pc:docMk/>
            <pc:sldMk cId="0" sldId="292"/>
            <ac:spMk id="71" creationId="{00000000-0000-0000-0000-000000000000}"/>
          </ac:spMkLst>
        </pc:spChg>
        <pc:spChg chg="mod">
          <ac:chgData name="Nikhil Agarwal" userId="48f39f16-7d64-4b85-8433-1fadcece544e" providerId="ADAL" clId="{69CF06EF-308D-4A80-B425-9AD1A83869C2}" dt="2026-06-11T16:52:06.269" v="499" actId="14100"/>
          <ac:spMkLst>
            <pc:docMk/>
            <pc:sldMk cId="0" sldId="292"/>
            <ac:spMk id="84" creationId="{00000000-0000-0000-0000-000000000000}"/>
          </ac:spMkLst>
        </pc:spChg>
        <pc:spChg chg="mod">
          <ac:chgData name="Nikhil Agarwal" userId="48f39f16-7d64-4b85-8433-1fadcece544e" providerId="ADAL" clId="{69CF06EF-308D-4A80-B425-9AD1A83869C2}" dt="2026-06-11T16:51:59.036" v="498" actId="14100"/>
          <ac:spMkLst>
            <pc:docMk/>
            <pc:sldMk cId="0" sldId="292"/>
            <ac:spMk id="100" creationId="{00000000-0000-0000-0000-000000000000}"/>
          </ac:spMkLst>
        </pc:spChg>
        <pc:spChg chg="mod">
          <ac:chgData name="Nikhil Agarwal" userId="48f39f16-7d64-4b85-8433-1fadcece544e" providerId="ADAL" clId="{69CF06EF-308D-4A80-B425-9AD1A83869C2}" dt="2026-06-11T21:18:23.859" v="534" actId="14100"/>
          <ac:spMkLst>
            <pc:docMk/>
            <pc:sldMk cId="0" sldId="292"/>
            <ac:spMk id="125" creationId="{493CF434-AC66-D2F9-D423-66752942DBD8}"/>
          </ac:spMkLst>
        </pc:spChg>
        <pc:spChg chg="mod">
          <ac:chgData name="Nikhil Agarwal" userId="48f39f16-7d64-4b85-8433-1fadcece544e" providerId="ADAL" clId="{69CF06EF-308D-4A80-B425-9AD1A83869C2}" dt="2026-06-11T16:04:44.645" v="460" actId="20577"/>
          <ac:spMkLst>
            <pc:docMk/>
            <pc:sldMk cId="0" sldId="292"/>
            <ac:spMk id="133" creationId="{69E4F441-4F13-8F4B-6EF3-DB897B1A8159}"/>
          </ac:spMkLst>
        </pc:spChg>
      </pc:sldChg>
      <pc:sldChg chg="ord">
        <pc:chgData name="Nikhil Agarwal" userId="48f39f16-7d64-4b85-8433-1fadcece544e" providerId="ADAL" clId="{69CF06EF-308D-4A80-B425-9AD1A83869C2}" dt="2026-06-11T20:42:42.552" v="518"/>
        <pc:sldMkLst>
          <pc:docMk/>
          <pc:sldMk cId="0" sldId="295"/>
        </pc:sldMkLst>
      </pc:sldChg>
      <pc:sldChg chg="delSp modSp add mod ord setBg">
        <pc:chgData name="Nikhil Agarwal" userId="48f39f16-7d64-4b85-8433-1fadcece544e" providerId="ADAL" clId="{69CF06EF-308D-4A80-B425-9AD1A83869C2}" dt="2026-06-09T21:08:17.931" v="106" actId="478"/>
        <pc:sldMkLst>
          <pc:docMk/>
          <pc:sldMk cId="0" sldId="296"/>
        </pc:sldMkLst>
        <pc:spChg chg="mod">
          <ac:chgData name="Nikhil Agarwal" userId="48f39f16-7d64-4b85-8433-1fadcece544e" providerId="ADAL" clId="{69CF06EF-308D-4A80-B425-9AD1A83869C2}" dt="2026-06-09T21:08:14.100" v="105" actId="20577"/>
          <ac:spMkLst>
            <pc:docMk/>
            <pc:sldMk cId="0" sldId="296"/>
            <ac:spMk id="3" creationId="{00000000-0000-0000-0000-000000000000}"/>
          </ac:spMkLst>
        </pc:spChg>
        <pc:spChg chg="mod">
          <ac:chgData name="Nikhil Agarwal" userId="48f39f16-7d64-4b85-8433-1fadcece544e" providerId="ADAL" clId="{69CF06EF-308D-4A80-B425-9AD1A83869C2}" dt="2026-06-09T21:07:58.760" v="92" actId="27636"/>
          <ac:spMkLst>
            <pc:docMk/>
            <pc:sldMk cId="0" sldId="296"/>
            <ac:spMk id="4" creationId="{00000000-0000-0000-0000-000000000000}"/>
          </ac:spMkLst>
        </pc:spChg>
        <pc:spChg chg="mod">
          <ac:chgData name="Nikhil Agarwal" userId="48f39f16-7d64-4b85-8433-1fadcece544e" providerId="ADAL" clId="{69CF06EF-308D-4A80-B425-9AD1A83869C2}" dt="2026-06-09T21:07:58.718" v="83" actId="27636"/>
          <ac:spMkLst>
            <pc:docMk/>
            <pc:sldMk cId="0" sldId="296"/>
            <ac:spMk id="5" creationId="{00000000-0000-0000-0000-000000000000}"/>
          </ac:spMkLst>
        </pc:spChg>
        <pc:spChg chg="mod">
          <ac:chgData name="Nikhil Agarwal" userId="48f39f16-7d64-4b85-8433-1fadcece544e" providerId="ADAL" clId="{69CF06EF-308D-4A80-B425-9AD1A83869C2}" dt="2026-06-09T21:07:58.726" v="85" actId="27636"/>
          <ac:spMkLst>
            <pc:docMk/>
            <pc:sldMk cId="0" sldId="296"/>
            <ac:spMk id="6" creationId="{00000000-0000-0000-0000-000000000000}"/>
          </ac:spMkLst>
        </pc:spChg>
        <pc:spChg chg="mod">
          <ac:chgData name="Nikhil Agarwal" userId="48f39f16-7d64-4b85-8433-1fadcece544e" providerId="ADAL" clId="{69CF06EF-308D-4A80-B425-9AD1A83869C2}" dt="2026-06-09T21:07:58.730" v="86" actId="27636"/>
          <ac:spMkLst>
            <pc:docMk/>
            <pc:sldMk cId="0" sldId="296"/>
            <ac:spMk id="9" creationId="{00000000-0000-0000-0000-000000000000}"/>
          </ac:spMkLst>
        </pc:spChg>
        <pc:spChg chg="mod">
          <ac:chgData name="Nikhil Agarwal" userId="48f39f16-7d64-4b85-8433-1fadcece544e" providerId="ADAL" clId="{69CF06EF-308D-4A80-B425-9AD1A83869C2}" dt="2026-06-09T21:07:58.754" v="91" actId="27636"/>
          <ac:spMkLst>
            <pc:docMk/>
            <pc:sldMk cId="0" sldId="296"/>
            <ac:spMk id="12" creationId="{00000000-0000-0000-0000-000000000000}"/>
          </ac:spMkLst>
        </pc:spChg>
        <pc:spChg chg="mod">
          <ac:chgData name="Nikhil Agarwal" userId="48f39f16-7d64-4b85-8433-1fadcece544e" providerId="ADAL" clId="{69CF06EF-308D-4A80-B425-9AD1A83869C2}" dt="2026-06-09T21:07:58.741" v="88" actId="27636"/>
          <ac:spMkLst>
            <pc:docMk/>
            <pc:sldMk cId="0" sldId="296"/>
            <ac:spMk id="13" creationId="{00000000-0000-0000-0000-000000000000}"/>
          </ac:spMkLst>
        </pc:spChg>
        <pc:spChg chg="mod">
          <ac:chgData name="Nikhil Agarwal" userId="48f39f16-7d64-4b85-8433-1fadcece544e" providerId="ADAL" clId="{69CF06EF-308D-4A80-B425-9AD1A83869C2}" dt="2026-06-09T21:07:58.746" v="89" actId="27636"/>
          <ac:spMkLst>
            <pc:docMk/>
            <pc:sldMk cId="0" sldId="296"/>
            <ac:spMk id="14" creationId="{00000000-0000-0000-0000-000000000000}"/>
          </ac:spMkLst>
        </pc:spChg>
        <pc:spChg chg="mod">
          <ac:chgData name="Nikhil Agarwal" userId="48f39f16-7d64-4b85-8433-1fadcece544e" providerId="ADAL" clId="{69CF06EF-308D-4A80-B425-9AD1A83869C2}" dt="2026-06-09T21:07:58.791" v="99" actId="27636"/>
          <ac:spMkLst>
            <pc:docMk/>
            <pc:sldMk cId="0" sldId="296"/>
            <ac:spMk id="20" creationId="{00000000-0000-0000-0000-000000000000}"/>
          </ac:spMkLst>
        </pc:spChg>
        <pc:spChg chg="mod">
          <ac:chgData name="Nikhil Agarwal" userId="48f39f16-7d64-4b85-8433-1fadcece544e" providerId="ADAL" clId="{69CF06EF-308D-4A80-B425-9AD1A83869C2}" dt="2026-06-09T21:07:58.722" v="84" actId="27636"/>
          <ac:spMkLst>
            <pc:docMk/>
            <pc:sldMk cId="0" sldId="296"/>
            <ac:spMk id="23" creationId="{00000000-0000-0000-0000-000000000000}"/>
          </ac:spMkLst>
        </pc:spChg>
        <pc:spChg chg="mod">
          <ac:chgData name="Nikhil Agarwal" userId="48f39f16-7d64-4b85-8433-1fadcece544e" providerId="ADAL" clId="{69CF06EF-308D-4A80-B425-9AD1A83869C2}" dt="2026-06-09T21:07:58.769" v="94" actId="27636"/>
          <ac:spMkLst>
            <pc:docMk/>
            <pc:sldMk cId="0" sldId="296"/>
            <ac:spMk id="26" creationId="{00000000-0000-0000-0000-000000000000}"/>
          </ac:spMkLst>
        </pc:spChg>
        <pc:spChg chg="mod">
          <ac:chgData name="Nikhil Agarwal" userId="48f39f16-7d64-4b85-8433-1fadcece544e" providerId="ADAL" clId="{69CF06EF-308D-4A80-B425-9AD1A83869C2}" dt="2026-06-09T21:07:58.765" v="93" actId="27636"/>
          <ac:spMkLst>
            <pc:docMk/>
            <pc:sldMk cId="0" sldId="296"/>
            <ac:spMk id="29" creationId="{00000000-0000-0000-0000-000000000000}"/>
          </ac:spMkLst>
        </pc:spChg>
        <pc:spChg chg="mod">
          <ac:chgData name="Nikhil Agarwal" userId="48f39f16-7d64-4b85-8433-1fadcece544e" providerId="ADAL" clId="{69CF06EF-308D-4A80-B425-9AD1A83869C2}" dt="2026-06-09T21:07:58.773" v="95" actId="27636"/>
          <ac:spMkLst>
            <pc:docMk/>
            <pc:sldMk cId="0" sldId="296"/>
            <ac:spMk id="32" creationId="{00000000-0000-0000-0000-000000000000}"/>
          </ac:spMkLst>
        </pc:spChg>
        <pc:spChg chg="mod">
          <ac:chgData name="Nikhil Agarwal" userId="48f39f16-7d64-4b85-8433-1fadcece544e" providerId="ADAL" clId="{69CF06EF-308D-4A80-B425-9AD1A83869C2}" dt="2026-06-09T21:07:58.782" v="97" actId="27636"/>
          <ac:spMkLst>
            <pc:docMk/>
            <pc:sldMk cId="0" sldId="296"/>
            <ac:spMk id="35" creationId="{00000000-0000-0000-0000-000000000000}"/>
          </ac:spMkLst>
        </pc:spChg>
        <pc:spChg chg="mod">
          <ac:chgData name="Nikhil Agarwal" userId="48f39f16-7d64-4b85-8433-1fadcece544e" providerId="ADAL" clId="{69CF06EF-308D-4A80-B425-9AD1A83869C2}" dt="2026-06-09T21:07:58.750" v="90" actId="27636"/>
          <ac:spMkLst>
            <pc:docMk/>
            <pc:sldMk cId="0" sldId="296"/>
            <ac:spMk id="37" creationId="{00000000-0000-0000-0000-000000000000}"/>
          </ac:spMkLst>
        </pc:spChg>
        <pc:spChg chg="mod">
          <ac:chgData name="Nikhil Agarwal" userId="48f39f16-7d64-4b85-8433-1fadcece544e" providerId="ADAL" clId="{69CF06EF-308D-4A80-B425-9AD1A83869C2}" dt="2026-06-09T21:07:58.777" v="96" actId="27636"/>
          <ac:spMkLst>
            <pc:docMk/>
            <pc:sldMk cId="0" sldId="296"/>
            <ac:spMk id="40" creationId="{00000000-0000-0000-0000-000000000000}"/>
          </ac:spMkLst>
        </pc:spChg>
        <pc:spChg chg="mod">
          <ac:chgData name="Nikhil Agarwal" userId="48f39f16-7d64-4b85-8433-1fadcece544e" providerId="ADAL" clId="{69CF06EF-308D-4A80-B425-9AD1A83869C2}" dt="2026-06-09T21:07:58.787" v="98" actId="27636"/>
          <ac:spMkLst>
            <pc:docMk/>
            <pc:sldMk cId="0" sldId="296"/>
            <ac:spMk id="42" creationId="{00000000-0000-0000-0000-000000000000}"/>
          </ac:spMkLst>
        </pc:spChg>
      </pc:sldChg>
      <pc:sldChg chg="modSp add mod ord setBg">
        <pc:chgData name="Nikhil Agarwal" userId="48f39f16-7d64-4b85-8433-1fadcece544e" providerId="ADAL" clId="{69CF06EF-308D-4A80-B425-9AD1A83869C2}" dt="2026-06-11T15:56:56.484" v="428"/>
        <pc:sldMkLst>
          <pc:docMk/>
          <pc:sldMk cId="0" sldId="297"/>
        </pc:sldMkLst>
        <pc:spChg chg="mod">
          <ac:chgData name="Nikhil Agarwal" userId="48f39f16-7d64-4b85-8433-1fadcece544e" providerId="ADAL" clId="{69CF06EF-308D-4A80-B425-9AD1A83869C2}" dt="2026-06-11T14:53:12.863" v="206" actId="20577"/>
          <ac:spMkLst>
            <pc:docMk/>
            <pc:sldMk cId="0" sldId="297"/>
            <ac:spMk id="3" creationId="{00000000-0000-0000-0000-000000000000}"/>
          </ac:spMkLst>
        </pc:spChg>
        <pc:spChg chg="mod">
          <ac:chgData name="Nikhil Agarwal" userId="48f39f16-7d64-4b85-8433-1fadcece544e" providerId="ADAL" clId="{69CF06EF-308D-4A80-B425-9AD1A83869C2}" dt="2026-06-11T15:01:51.254" v="276" actId="20577"/>
          <ac:spMkLst>
            <pc:docMk/>
            <pc:sldMk cId="0" sldId="297"/>
            <ac:spMk id="7" creationId="{00000000-0000-0000-0000-000000000000}"/>
          </ac:spMkLst>
        </pc:spChg>
        <pc:spChg chg="mod">
          <ac:chgData name="Nikhil Agarwal" userId="48f39f16-7d64-4b85-8433-1fadcece544e" providerId="ADAL" clId="{69CF06EF-308D-4A80-B425-9AD1A83869C2}" dt="2026-06-11T15:04:13.625" v="288" actId="20577"/>
          <ac:spMkLst>
            <pc:docMk/>
            <pc:sldMk cId="0" sldId="297"/>
            <ac:spMk id="9" creationId="{00000000-0000-0000-0000-000000000000}"/>
          </ac:spMkLst>
        </pc:spChg>
        <pc:spChg chg="mod">
          <ac:chgData name="Nikhil Agarwal" userId="48f39f16-7d64-4b85-8433-1fadcece544e" providerId="ADAL" clId="{69CF06EF-308D-4A80-B425-9AD1A83869C2}" dt="2026-06-11T14:51:30.882" v="198" actId="27636"/>
          <ac:spMkLst>
            <pc:docMk/>
            <pc:sldMk cId="0" sldId="297"/>
            <ac:spMk id="11" creationId="{00000000-0000-0000-0000-000000000000}"/>
          </ac:spMkLst>
        </pc:spChg>
        <pc:spChg chg="mod">
          <ac:chgData name="Nikhil Agarwal" userId="48f39f16-7d64-4b85-8433-1fadcece544e" providerId="ADAL" clId="{69CF06EF-308D-4A80-B425-9AD1A83869C2}" dt="2026-06-11T14:51:30.887" v="200" actId="27636"/>
          <ac:spMkLst>
            <pc:docMk/>
            <pc:sldMk cId="0" sldId="297"/>
            <ac:spMk id="13" creationId="{00000000-0000-0000-0000-000000000000}"/>
          </ac:spMkLst>
        </pc:spChg>
        <pc:spChg chg="mod">
          <ac:chgData name="Nikhil Agarwal" userId="48f39f16-7d64-4b85-8433-1fadcece544e" providerId="ADAL" clId="{69CF06EF-308D-4A80-B425-9AD1A83869C2}" dt="2026-06-11T14:51:30.868" v="193" actId="27636"/>
          <ac:spMkLst>
            <pc:docMk/>
            <pc:sldMk cId="0" sldId="297"/>
            <ac:spMk id="14" creationId="{00000000-0000-0000-0000-000000000000}"/>
          </ac:spMkLst>
        </pc:spChg>
        <pc:spChg chg="mod">
          <ac:chgData name="Nikhil Agarwal" userId="48f39f16-7d64-4b85-8433-1fadcece544e" providerId="ADAL" clId="{69CF06EF-308D-4A80-B425-9AD1A83869C2}" dt="2026-06-11T14:51:30.846" v="186" actId="27636"/>
          <ac:spMkLst>
            <pc:docMk/>
            <pc:sldMk cId="0" sldId="297"/>
            <ac:spMk id="15" creationId="{00000000-0000-0000-0000-000000000000}"/>
          </ac:spMkLst>
        </pc:spChg>
        <pc:spChg chg="mod">
          <ac:chgData name="Nikhil Agarwal" userId="48f39f16-7d64-4b85-8433-1fadcece544e" providerId="ADAL" clId="{69CF06EF-308D-4A80-B425-9AD1A83869C2}" dt="2026-06-11T14:51:30.774" v="162" actId="27636"/>
          <ac:spMkLst>
            <pc:docMk/>
            <pc:sldMk cId="0" sldId="297"/>
            <ac:spMk id="17" creationId="{00000000-0000-0000-0000-000000000000}"/>
          </ac:spMkLst>
        </pc:spChg>
        <pc:spChg chg="mod">
          <ac:chgData name="Nikhil Agarwal" userId="48f39f16-7d64-4b85-8433-1fadcece544e" providerId="ADAL" clId="{69CF06EF-308D-4A80-B425-9AD1A83869C2}" dt="2026-06-11T14:51:30.875" v="195" actId="27636"/>
          <ac:spMkLst>
            <pc:docMk/>
            <pc:sldMk cId="0" sldId="297"/>
            <ac:spMk id="18" creationId="{00000000-0000-0000-0000-000000000000}"/>
          </ac:spMkLst>
        </pc:spChg>
        <pc:spChg chg="mod">
          <ac:chgData name="Nikhil Agarwal" userId="48f39f16-7d64-4b85-8433-1fadcece544e" providerId="ADAL" clId="{69CF06EF-308D-4A80-B425-9AD1A83869C2}" dt="2026-06-11T14:51:30.784" v="165" actId="27636"/>
          <ac:spMkLst>
            <pc:docMk/>
            <pc:sldMk cId="0" sldId="297"/>
            <ac:spMk id="19" creationId="{00000000-0000-0000-0000-000000000000}"/>
          </ac:spMkLst>
        </pc:spChg>
        <pc:spChg chg="mod">
          <ac:chgData name="Nikhil Agarwal" userId="48f39f16-7d64-4b85-8433-1fadcece544e" providerId="ADAL" clId="{69CF06EF-308D-4A80-B425-9AD1A83869C2}" dt="2026-06-11T14:51:30.796" v="169" actId="27636"/>
          <ac:spMkLst>
            <pc:docMk/>
            <pc:sldMk cId="0" sldId="297"/>
            <ac:spMk id="21" creationId="{00000000-0000-0000-0000-000000000000}"/>
          </ac:spMkLst>
        </pc:spChg>
        <pc:spChg chg="mod">
          <ac:chgData name="Nikhil Agarwal" userId="48f39f16-7d64-4b85-8433-1fadcece544e" providerId="ADAL" clId="{69CF06EF-308D-4A80-B425-9AD1A83869C2}" dt="2026-06-11T14:51:30.823" v="178" actId="27636"/>
          <ac:spMkLst>
            <pc:docMk/>
            <pc:sldMk cId="0" sldId="297"/>
            <ac:spMk id="22" creationId="{00000000-0000-0000-0000-000000000000}"/>
          </ac:spMkLst>
        </pc:spChg>
        <pc:spChg chg="mod">
          <ac:chgData name="Nikhil Agarwal" userId="48f39f16-7d64-4b85-8433-1fadcece544e" providerId="ADAL" clId="{69CF06EF-308D-4A80-B425-9AD1A83869C2}" dt="2026-06-11T14:51:30.820" v="177" actId="27636"/>
          <ac:spMkLst>
            <pc:docMk/>
            <pc:sldMk cId="0" sldId="297"/>
            <ac:spMk id="23" creationId="{00000000-0000-0000-0000-000000000000}"/>
          </ac:spMkLst>
        </pc:spChg>
        <pc:spChg chg="mod">
          <ac:chgData name="Nikhil Agarwal" userId="48f39f16-7d64-4b85-8433-1fadcece544e" providerId="ADAL" clId="{69CF06EF-308D-4A80-B425-9AD1A83869C2}" dt="2026-06-11T14:51:30.852" v="188" actId="27636"/>
          <ac:spMkLst>
            <pc:docMk/>
            <pc:sldMk cId="0" sldId="297"/>
            <ac:spMk id="25" creationId="{00000000-0000-0000-0000-000000000000}"/>
          </ac:spMkLst>
        </pc:spChg>
        <pc:spChg chg="mod">
          <ac:chgData name="Nikhil Agarwal" userId="48f39f16-7d64-4b85-8433-1fadcece544e" providerId="ADAL" clId="{69CF06EF-308D-4A80-B425-9AD1A83869C2}" dt="2026-06-11T14:51:30.859" v="190" actId="27636"/>
          <ac:spMkLst>
            <pc:docMk/>
            <pc:sldMk cId="0" sldId="297"/>
            <ac:spMk id="26" creationId="{00000000-0000-0000-0000-000000000000}"/>
          </ac:spMkLst>
        </pc:spChg>
        <pc:spChg chg="mod">
          <ac:chgData name="Nikhil Agarwal" userId="48f39f16-7d64-4b85-8433-1fadcece544e" providerId="ADAL" clId="{69CF06EF-308D-4A80-B425-9AD1A83869C2}" dt="2026-06-11T14:51:30.836" v="183" actId="27636"/>
          <ac:spMkLst>
            <pc:docMk/>
            <pc:sldMk cId="0" sldId="297"/>
            <ac:spMk id="27" creationId="{00000000-0000-0000-0000-000000000000}"/>
          </ac:spMkLst>
        </pc:spChg>
        <pc:spChg chg="mod">
          <ac:chgData name="Nikhil Agarwal" userId="48f39f16-7d64-4b85-8433-1fadcece544e" providerId="ADAL" clId="{69CF06EF-308D-4A80-B425-9AD1A83869C2}" dt="2026-06-11T14:51:30.805" v="172" actId="27636"/>
          <ac:spMkLst>
            <pc:docMk/>
            <pc:sldMk cId="0" sldId="297"/>
            <ac:spMk id="29" creationId="{00000000-0000-0000-0000-000000000000}"/>
          </ac:spMkLst>
        </pc:spChg>
        <pc:spChg chg="mod">
          <ac:chgData name="Nikhil Agarwal" userId="48f39f16-7d64-4b85-8433-1fadcece544e" providerId="ADAL" clId="{69CF06EF-308D-4A80-B425-9AD1A83869C2}" dt="2026-06-11T14:51:30.827" v="179" actId="27636"/>
          <ac:spMkLst>
            <pc:docMk/>
            <pc:sldMk cId="0" sldId="297"/>
            <ac:spMk id="30" creationId="{00000000-0000-0000-0000-000000000000}"/>
          </ac:spMkLst>
        </pc:spChg>
        <pc:spChg chg="mod">
          <ac:chgData name="Nikhil Agarwal" userId="48f39f16-7d64-4b85-8433-1fadcece544e" providerId="ADAL" clId="{69CF06EF-308D-4A80-B425-9AD1A83869C2}" dt="2026-06-11T14:51:30.842" v="185" actId="27636"/>
          <ac:spMkLst>
            <pc:docMk/>
            <pc:sldMk cId="0" sldId="297"/>
            <ac:spMk id="31" creationId="{00000000-0000-0000-0000-000000000000}"/>
          </ac:spMkLst>
        </pc:spChg>
        <pc:spChg chg="mod">
          <ac:chgData name="Nikhil Agarwal" userId="48f39f16-7d64-4b85-8433-1fadcece544e" providerId="ADAL" clId="{69CF06EF-308D-4A80-B425-9AD1A83869C2}" dt="2026-06-11T14:51:30.812" v="175" actId="27636"/>
          <ac:spMkLst>
            <pc:docMk/>
            <pc:sldMk cId="0" sldId="297"/>
            <ac:spMk id="33" creationId="{00000000-0000-0000-0000-000000000000}"/>
          </ac:spMkLst>
        </pc:spChg>
        <pc:spChg chg="mod">
          <ac:chgData name="Nikhil Agarwal" userId="48f39f16-7d64-4b85-8433-1fadcece544e" providerId="ADAL" clId="{69CF06EF-308D-4A80-B425-9AD1A83869C2}" dt="2026-06-11T14:51:30.861" v="191" actId="27636"/>
          <ac:spMkLst>
            <pc:docMk/>
            <pc:sldMk cId="0" sldId="297"/>
            <ac:spMk id="34" creationId="{00000000-0000-0000-0000-000000000000}"/>
          </ac:spMkLst>
        </pc:spChg>
        <pc:spChg chg="mod">
          <ac:chgData name="Nikhil Agarwal" userId="48f39f16-7d64-4b85-8433-1fadcece544e" providerId="ADAL" clId="{69CF06EF-308D-4A80-B425-9AD1A83869C2}" dt="2026-06-11T14:51:30.850" v="187" actId="27636"/>
          <ac:spMkLst>
            <pc:docMk/>
            <pc:sldMk cId="0" sldId="297"/>
            <ac:spMk id="35" creationId="{00000000-0000-0000-0000-000000000000}"/>
          </ac:spMkLst>
        </pc:spChg>
        <pc:spChg chg="mod">
          <ac:chgData name="Nikhil Agarwal" userId="48f39f16-7d64-4b85-8433-1fadcece544e" providerId="ADAL" clId="{69CF06EF-308D-4A80-B425-9AD1A83869C2}" dt="2026-06-11T14:51:30.802" v="171" actId="27636"/>
          <ac:spMkLst>
            <pc:docMk/>
            <pc:sldMk cId="0" sldId="297"/>
            <ac:spMk id="37" creationId="{00000000-0000-0000-0000-000000000000}"/>
          </ac:spMkLst>
        </pc:spChg>
        <pc:spChg chg="mod">
          <ac:chgData name="Nikhil Agarwal" userId="48f39f16-7d64-4b85-8433-1fadcece544e" providerId="ADAL" clId="{69CF06EF-308D-4A80-B425-9AD1A83869C2}" dt="2026-06-11T14:51:30.831" v="181" actId="27636"/>
          <ac:spMkLst>
            <pc:docMk/>
            <pc:sldMk cId="0" sldId="297"/>
            <ac:spMk id="40" creationId="{00000000-0000-0000-0000-000000000000}"/>
          </ac:spMkLst>
        </pc:spChg>
        <pc:spChg chg="mod">
          <ac:chgData name="Nikhil Agarwal" userId="48f39f16-7d64-4b85-8433-1fadcece544e" providerId="ADAL" clId="{69CF06EF-308D-4A80-B425-9AD1A83869C2}" dt="2026-06-11T14:51:30.855" v="189" actId="27636"/>
          <ac:spMkLst>
            <pc:docMk/>
            <pc:sldMk cId="0" sldId="297"/>
            <ac:spMk id="41" creationId="{00000000-0000-0000-0000-000000000000}"/>
          </ac:spMkLst>
        </pc:spChg>
        <pc:spChg chg="mod">
          <ac:chgData name="Nikhil Agarwal" userId="48f39f16-7d64-4b85-8433-1fadcece544e" providerId="ADAL" clId="{69CF06EF-308D-4A80-B425-9AD1A83869C2}" dt="2026-06-11T14:51:30.809" v="174" actId="27636"/>
          <ac:spMkLst>
            <pc:docMk/>
            <pc:sldMk cId="0" sldId="297"/>
            <ac:spMk id="45" creationId="{00000000-0000-0000-0000-000000000000}"/>
          </ac:spMkLst>
        </pc:spChg>
        <pc:spChg chg="mod">
          <ac:chgData name="Nikhil Agarwal" userId="48f39f16-7d64-4b85-8433-1fadcece544e" providerId="ADAL" clId="{69CF06EF-308D-4A80-B425-9AD1A83869C2}" dt="2026-06-11T14:51:30.793" v="168" actId="27636"/>
          <ac:spMkLst>
            <pc:docMk/>
            <pc:sldMk cId="0" sldId="297"/>
            <ac:spMk id="46" creationId="{00000000-0000-0000-0000-000000000000}"/>
          </ac:spMkLst>
        </pc:spChg>
        <pc:spChg chg="mod">
          <ac:chgData name="Nikhil Agarwal" userId="48f39f16-7d64-4b85-8433-1fadcece544e" providerId="ADAL" clId="{69CF06EF-308D-4A80-B425-9AD1A83869C2}" dt="2026-06-11T14:51:30.864" v="192" actId="27636"/>
          <ac:spMkLst>
            <pc:docMk/>
            <pc:sldMk cId="0" sldId="297"/>
            <ac:spMk id="50" creationId="{00000000-0000-0000-0000-000000000000}"/>
          </ac:spMkLst>
        </pc:spChg>
        <pc:spChg chg="mod">
          <ac:chgData name="Nikhil Agarwal" userId="48f39f16-7d64-4b85-8433-1fadcece544e" providerId="ADAL" clId="{69CF06EF-308D-4A80-B425-9AD1A83869C2}" dt="2026-06-11T14:51:30.780" v="164" actId="27636"/>
          <ac:spMkLst>
            <pc:docMk/>
            <pc:sldMk cId="0" sldId="297"/>
            <ac:spMk id="51" creationId="{00000000-0000-0000-0000-000000000000}"/>
          </ac:spMkLst>
        </pc:spChg>
        <pc:spChg chg="mod">
          <ac:chgData name="Nikhil Agarwal" userId="48f39f16-7d64-4b85-8433-1fadcece544e" providerId="ADAL" clId="{69CF06EF-308D-4A80-B425-9AD1A83869C2}" dt="2026-06-11T14:51:30.886" v="199" actId="27636"/>
          <ac:spMkLst>
            <pc:docMk/>
            <pc:sldMk cId="0" sldId="297"/>
            <ac:spMk id="55" creationId="{00000000-0000-0000-0000-000000000000}"/>
          </ac:spMkLst>
        </pc:spChg>
        <pc:spChg chg="mod">
          <ac:chgData name="Nikhil Agarwal" userId="48f39f16-7d64-4b85-8433-1fadcece544e" providerId="ADAL" clId="{69CF06EF-308D-4A80-B425-9AD1A83869C2}" dt="2026-06-11T14:51:30.871" v="194" actId="27636"/>
          <ac:spMkLst>
            <pc:docMk/>
            <pc:sldMk cId="0" sldId="297"/>
            <ac:spMk id="56" creationId="{00000000-0000-0000-0000-000000000000}"/>
          </ac:spMkLst>
        </pc:spChg>
        <pc:spChg chg="mod">
          <ac:chgData name="Nikhil Agarwal" userId="48f39f16-7d64-4b85-8433-1fadcece544e" providerId="ADAL" clId="{69CF06EF-308D-4A80-B425-9AD1A83869C2}" dt="2026-06-11T14:51:30.839" v="184" actId="27636"/>
          <ac:spMkLst>
            <pc:docMk/>
            <pc:sldMk cId="0" sldId="297"/>
            <ac:spMk id="58" creationId="{00000000-0000-0000-0000-000000000000}"/>
          </ac:spMkLst>
        </pc:spChg>
        <pc:spChg chg="mod">
          <ac:chgData name="Nikhil Agarwal" userId="48f39f16-7d64-4b85-8433-1fadcece544e" providerId="ADAL" clId="{69CF06EF-308D-4A80-B425-9AD1A83869C2}" dt="2026-06-11T14:51:30.880" v="197" actId="27636"/>
          <ac:spMkLst>
            <pc:docMk/>
            <pc:sldMk cId="0" sldId="297"/>
            <ac:spMk id="59" creationId="{00000000-0000-0000-0000-000000000000}"/>
          </ac:spMkLst>
        </pc:spChg>
        <pc:spChg chg="mod">
          <ac:chgData name="Nikhil Agarwal" userId="48f39f16-7d64-4b85-8433-1fadcece544e" providerId="ADAL" clId="{69CF06EF-308D-4A80-B425-9AD1A83869C2}" dt="2026-06-11T15:04:04.584" v="284" actId="20577"/>
          <ac:spMkLst>
            <pc:docMk/>
            <pc:sldMk cId="0" sldId="297"/>
            <ac:spMk id="60" creationId="{00000000-0000-0000-0000-000000000000}"/>
          </ac:spMkLst>
        </pc:spChg>
        <pc:spChg chg="mod">
          <ac:chgData name="Nikhil Agarwal" userId="48f39f16-7d64-4b85-8433-1fadcece544e" providerId="ADAL" clId="{69CF06EF-308D-4A80-B425-9AD1A83869C2}" dt="2026-06-11T14:51:30.829" v="180" actId="27636"/>
          <ac:spMkLst>
            <pc:docMk/>
            <pc:sldMk cId="0" sldId="297"/>
            <ac:spMk id="61" creationId="{00000000-0000-0000-0000-000000000000}"/>
          </ac:spMkLst>
        </pc:spChg>
        <pc:spChg chg="mod">
          <ac:chgData name="Nikhil Agarwal" userId="48f39f16-7d64-4b85-8433-1fadcece544e" providerId="ADAL" clId="{69CF06EF-308D-4A80-B425-9AD1A83869C2}" dt="2026-06-11T14:51:30.790" v="167" actId="27636"/>
          <ac:spMkLst>
            <pc:docMk/>
            <pc:sldMk cId="0" sldId="297"/>
            <ac:spMk id="62" creationId="{00000000-0000-0000-0000-000000000000}"/>
          </ac:spMkLst>
        </pc:spChg>
        <pc:spChg chg="mod">
          <ac:chgData name="Nikhil Agarwal" userId="48f39f16-7d64-4b85-8433-1fadcece544e" providerId="ADAL" clId="{69CF06EF-308D-4A80-B425-9AD1A83869C2}" dt="2026-06-11T15:04:09.853" v="286" actId="20577"/>
          <ac:spMkLst>
            <pc:docMk/>
            <pc:sldMk cId="0" sldId="297"/>
            <ac:spMk id="63" creationId="{00000000-0000-0000-0000-000000000000}"/>
          </ac:spMkLst>
        </pc:spChg>
        <pc:spChg chg="mod">
          <ac:chgData name="Nikhil Agarwal" userId="48f39f16-7d64-4b85-8433-1fadcece544e" providerId="ADAL" clId="{69CF06EF-308D-4A80-B425-9AD1A83869C2}" dt="2026-06-11T14:51:30.776" v="163" actId="27636"/>
          <ac:spMkLst>
            <pc:docMk/>
            <pc:sldMk cId="0" sldId="297"/>
            <ac:spMk id="65" creationId="{00000000-0000-0000-0000-000000000000}"/>
          </ac:spMkLst>
        </pc:spChg>
        <pc:spChg chg="mod">
          <ac:chgData name="Nikhil Agarwal" userId="48f39f16-7d64-4b85-8433-1fadcece544e" providerId="ADAL" clId="{69CF06EF-308D-4A80-B425-9AD1A83869C2}" dt="2026-06-11T14:53:30.766" v="210" actId="20577"/>
          <ac:spMkLst>
            <pc:docMk/>
            <pc:sldMk cId="0" sldId="297"/>
            <ac:spMk id="66" creationId="{00000000-0000-0000-0000-000000000000}"/>
          </ac:spMkLst>
        </pc:spChg>
      </pc:sldChg>
      <pc:sldChg chg="addSp delSp modSp add mod setBg">
        <pc:chgData name="Nikhil Agarwal" userId="48f39f16-7d64-4b85-8433-1fadcece544e" providerId="ADAL" clId="{69CF06EF-308D-4A80-B425-9AD1A83869C2}" dt="2026-06-11T23:19:04.081" v="589" actId="1036"/>
        <pc:sldMkLst>
          <pc:docMk/>
          <pc:sldMk cId="0" sldId="298"/>
        </pc:sldMkLst>
        <pc:spChg chg="mod">
          <ac:chgData name="Nikhil Agarwal" userId="48f39f16-7d64-4b85-8433-1fadcece544e" providerId="ADAL" clId="{69CF06EF-308D-4A80-B425-9AD1A83869C2}" dt="2026-06-11T16:05:15.296" v="468" actId="20577"/>
          <ac:spMkLst>
            <pc:docMk/>
            <pc:sldMk cId="0" sldId="298"/>
            <ac:spMk id="3" creationId="{00000000-0000-0000-0000-000000000000}"/>
          </ac:spMkLst>
        </pc:spChg>
        <pc:spChg chg="mod">
          <ac:chgData name="Nikhil Agarwal" userId="48f39f16-7d64-4b85-8433-1fadcece544e" providerId="ADAL" clId="{69CF06EF-308D-4A80-B425-9AD1A83869C2}" dt="2026-06-11T15:12:51.996" v="395" actId="20577"/>
          <ac:spMkLst>
            <pc:docMk/>
            <pc:sldMk cId="0" sldId="298"/>
            <ac:spMk id="7" creationId="{00000000-0000-0000-0000-000000000000}"/>
          </ac:spMkLst>
        </pc:spChg>
        <pc:spChg chg="mod">
          <ac:chgData name="Nikhil Agarwal" userId="48f39f16-7d64-4b85-8433-1fadcece544e" providerId="ADAL" clId="{69CF06EF-308D-4A80-B425-9AD1A83869C2}" dt="2026-06-11T14:54:42.090" v="272" actId="14100"/>
          <ac:spMkLst>
            <pc:docMk/>
            <pc:sldMk cId="0" sldId="298"/>
            <ac:spMk id="9" creationId="{00000000-0000-0000-0000-000000000000}"/>
          </ac:spMkLst>
        </pc:spChg>
        <pc:spChg chg="mod">
          <ac:chgData name="Nikhil Agarwal" userId="48f39f16-7d64-4b85-8433-1fadcece544e" providerId="ADAL" clId="{69CF06EF-308D-4A80-B425-9AD1A83869C2}" dt="2026-06-11T14:53:53.410" v="218" actId="27636"/>
          <ac:spMkLst>
            <pc:docMk/>
            <pc:sldMk cId="0" sldId="298"/>
            <ac:spMk id="12" creationId="{00000000-0000-0000-0000-000000000000}"/>
          </ac:spMkLst>
        </pc:spChg>
        <pc:spChg chg="mod">
          <ac:chgData name="Nikhil Agarwal" userId="48f39f16-7d64-4b85-8433-1fadcece544e" providerId="ADAL" clId="{69CF06EF-308D-4A80-B425-9AD1A83869C2}" dt="2026-06-11T14:53:53.502" v="247" actId="27636"/>
          <ac:spMkLst>
            <pc:docMk/>
            <pc:sldMk cId="0" sldId="298"/>
            <ac:spMk id="14" creationId="{00000000-0000-0000-0000-000000000000}"/>
          </ac:spMkLst>
        </pc:spChg>
        <pc:spChg chg="mod">
          <ac:chgData name="Nikhil Agarwal" userId="48f39f16-7d64-4b85-8433-1fadcece544e" providerId="ADAL" clId="{69CF06EF-308D-4A80-B425-9AD1A83869C2}" dt="2026-06-11T14:53:53.579" v="269" actId="27636"/>
          <ac:spMkLst>
            <pc:docMk/>
            <pc:sldMk cId="0" sldId="298"/>
            <ac:spMk id="15" creationId="{00000000-0000-0000-0000-000000000000}"/>
          </ac:spMkLst>
        </pc:spChg>
        <pc:spChg chg="mod">
          <ac:chgData name="Nikhil Agarwal" userId="48f39f16-7d64-4b85-8433-1fadcece544e" providerId="ADAL" clId="{69CF06EF-308D-4A80-B425-9AD1A83869C2}" dt="2026-06-11T14:53:53.401" v="215" actId="27636"/>
          <ac:spMkLst>
            <pc:docMk/>
            <pc:sldMk cId="0" sldId="298"/>
            <ac:spMk id="17" creationId="{00000000-0000-0000-0000-000000000000}"/>
          </ac:spMkLst>
        </pc:spChg>
        <pc:spChg chg="del mod">
          <ac:chgData name="Nikhil Agarwal" userId="48f39f16-7d64-4b85-8433-1fadcece544e" providerId="ADAL" clId="{69CF06EF-308D-4A80-B425-9AD1A83869C2}" dt="2026-06-11T15:06:01.475" v="306" actId="478"/>
          <ac:spMkLst>
            <pc:docMk/>
            <pc:sldMk cId="0" sldId="298"/>
            <ac:spMk id="18" creationId="{00000000-0000-0000-0000-000000000000}"/>
          </ac:spMkLst>
        </pc:spChg>
        <pc:spChg chg="mod">
          <ac:chgData name="Nikhil Agarwal" userId="48f39f16-7d64-4b85-8433-1fadcece544e" providerId="ADAL" clId="{69CF06EF-308D-4A80-B425-9AD1A83869C2}" dt="2026-06-11T15:08:02.964" v="323" actId="465"/>
          <ac:spMkLst>
            <pc:docMk/>
            <pc:sldMk cId="0" sldId="298"/>
            <ac:spMk id="19" creationId="{00000000-0000-0000-0000-000000000000}"/>
          </ac:spMkLst>
        </pc:spChg>
        <pc:spChg chg="mod">
          <ac:chgData name="Nikhil Agarwal" userId="48f39f16-7d64-4b85-8433-1fadcece544e" providerId="ADAL" clId="{69CF06EF-308D-4A80-B425-9AD1A83869C2}" dt="2026-06-11T15:09:50.992" v="359" actId="14100"/>
          <ac:spMkLst>
            <pc:docMk/>
            <pc:sldMk cId="0" sldId="298"/>
            <ac:spMk id="20" creationId="{00000000-0000-0000-0000-000000000000}"/>
          </ac:spMkLst>
        </pc:spChg>
        <pc:spChg chg="mod">
          <ac:chgData name="Nikhil Agarwal" userId="48f39f16-7d64-4b85-8433-1fadcece544e" providerId="ADAL" clId="{69CF06EF-308D-4A80-B425-9AD1A83869C2}" dt="2026-06-11T15:07:43.304" v="320" actId="1035"/>
          <ac:spMkLst>
            <pc:docMk/>
            <pc:sldMk cId="0" sldId="298"/>
            <ac:spMk id="21" creationId="{00000000-0000-0000-0000-000000000000}"/>
          </ac:spMkLst>
        </pc:spChg>
        <pc:spChg chg="del mod">
          <ac:chgData name="Nikhil Agarwal" userId="48f39f16-7d64-4b85-8433-1fadcece544e" providerId="ADAL" clId="{69CF06EF-308D-4A80-B425-9AD1A83869C2}" dt="2026-06-11T15:11:11.793" v="375" actId="478"/>
          <ac:spMkLst>
            <pc:docMk/>
            <pc:sldMk cId="0" sldId="298"/>
            <ac:spMk id="23" creationId="{00000000-0000-0000-0000-000000000000}"/>
          </ac:spMkLst>
        </pc:spChg>
        <pc:spChg chg="mod">
          <ac:chgData name="Nikhil Agarwal" userId="48f39f16-7d64-4b85-8433-1fadcece544e" providerId="ADAL" clId="{69CF06EF-308D-4A80-B425-9AD1A83869C2}" dt="2026-06-11T15:09:58.161" v="360" actId="465"/>
          <ac:spMkLst>
            <pc:docMk/>
            <pc:sldMk cId="0" sldId="298"/>
            <ac:spMk id="24" creationId="{00000000-0000-0000-0000-000000000000}"/>
          </ac:spMkLst>
        </pc:spChg>
        <pc:spChg chg="mod">
          <ac:chgData name="Nikhil Agarwal" userId="48f39f16-7d64-4b85-8433-1fadcece544e" providerId="ADAL" clId="{69CF06EF-308D-4A80-B425-9AD1A83869C2}" dt="2026-06-11T15:10:15.936" v="362" actId="465"/>
          <ac:spMkLst>
            <pc:docMk/>
            <pc:sldMk cId="0" sldId="298"/>
            <ac:spMk id="25" creationId="{00000000-0000-0000-0000-000000000000}"/>
          </ac:spMkLst>
        </pc:spChg>
        <pc:spChg chg="mod">
          <ac:chgData name="Nikhil Agarwal" userId="48f39f16-7d64-4b85-8433-1fadcece544e" providerId="ADAL" clId="{69CF06EF-308D-4A80-B425-9AD1A83869C2}" dt="2026-06-11T15:10:08.181" v="361" actId="465"/>
          <ac:spMkLst>
            <pc:docMk/>
            <pc:sldMk cId="0" sldId="298"/>
            <ac:spMk id="26" creationId="{00000000-0000-0000-0000-000000000000}"/>
          </ac:spMkLst>
        </pc:spChg>
        <pc:spChg chg="mod">
          <ac:chgData name="Nikhil Agarwal" userId="48f39f16-7d64-4b85-8433-1fadcece544e" providerId="ADAL" clId="{69CF06EF-308D-4A80-B425-9AD1A83869C2}" dt="2026-06-11T15:08:02.964" v="323" actId="465"/>
          <ac:spMkLst>
            <pc:docMk/>
            <pc:sldMk cId="0" sldId="298"/>
            <ac:spMk id="27" creationId="{00000000-0000-0000-0000-000000000000}"/>
          </ac:spMkLst>
        </pc:spChg>
        <pc:spChg chg="del mod">
          <ac:chgData name="Nikhil Agarwal" userId="48f39f16-7d64-4b85-8433-1fadcece544e" providerId="ADAL" clId="{69CF06EF-308D-4A80-B425-9AD1A83869C2}" dt="2026-06-11T15:11:09.576" v="373" actId="478"/>
          <ac:spMkLst>
            <pc:docMk/>
            <pc:sldMk cId="0" sldId="298"/>
            <ac:spMk id="28" creationId="{00000000-0000-0000-0000-000000000000}"/>
          </ac:spMkLst>
        </pc:spChg>
        <pc:spChg chg="mod">
          <ac:chgData name="Nikhil Agarwal" userId="48f39f16-7d64-4b85-8433-1fadcece544e" providerId="ADAL" clId="{69CF06EF-308D-4A80-B425-9AD1A83869C2}" dt="2026-06-11T15:09:58.161" v="360" actId="465"/>
          <ac:spMkLst>
            <pc:docMk/>
            <pc:sldMk cId="0" sldId="298"/>
            <ac:spMk id="29" creationId="{00000000-0000-0000-0000-000000000000}"/>
          </ac:spMkLst>
        </pc:spChg>
        <pc:spChg chg="mod">
          <ac:chgData name="Nikhil Agarwal" userId="48f39f16-7d64-4b85-8433-1fadcece544e" providerId="ADAL" clId="{69CF06EF-308D-4A80-B425-9AD1A83869C2}" dt="2026-06-11T15:10:15.936" v="362" actId="465"/>
          <ac:spMkLst>
            <pc:docMk/>
            <pc:sldMk cId="0" sldId="298"/>
            <ac:spMk id="30" creationId="{00000000-0000-0000-0000-000000000000}"/>
          </ac:spMkLst>
        </pc:spChg>
        <pc:spChg chg="mod">
          <ac:chgData name="Nikhil Agarwal" userId="48f39f16-7d64-4b85-8433-1fadcece544e" providerId="ADAL" clId="{69CF06EF-308D-4A80-B425-9AD1A83869C2}" dt="2026-06-11T15:10:08.181" v="361" actId="465"/>
          <ac:spMkLst>
            <pc:docMk/>
            <pc:sldMk cId="0" sldId="298"/>
            <ac:spMk id="31" creationId="{00000000-0000-0000-0000-000000000000}"/>
          </ac:spMkLst>
        </pc:spChg>
        <pc:spChg chg="mod">
          <ac:chgData name="Nikhil Agarwal" userId="48f39f16-7d64-4b85-8433-1fadcece544e" providerId="ADAL" clId="{69CF06EF-308D-4A80-B425-9AD1A83869C2}" dt="2026-06-11T15:10:55.881" v="370" actId="1076"/>
          <ac:spMkLst>
            <pc:docMk/>
            <pc:sldMk cId="0" sldId="298"/>
            <ac:spMk id="32" creationId="{00000000-0000-0000-0000-000000000000}"/>
          </ac:spMkLst>
        </pc:spChg>
        <pc:spChg chg="mod">
          <ac:chgData name="Nikhil Agarwal" userId="48f39f16-7d64-4b85-8433-1fadcece544e" providerId="ADAL" clId="{69CF06EF-308D-4A80-B425-9AD1A83869C2}" dt="2026-06-11T15:11:33.331" v="378" actId="1076"/>
          <ac:spMkLst>
            <pc:docMk/>
            <pc:sldMk cId="0" sldId="298"/>
            <ac:spMk id="33" creationId="{00000000-0000-0000-0000-000000000000}"/>
          </ac:spMkLst>
        </pc:spChg>
        <pc:spChg chg="mod">
          <ac:chgData name="Nikhil Agarwal" userId="48f39f16-7d64-4b85-8433-1fadcece544e" providerId="ADAL" clId="{69CF06EF-308D-4A80-B425-9AD1A83869C2}" dt="2026-06-11T15:09:33.097" v="357" actId="14100"/>
          <ac:spMkLst>
            <pc:docMk/>
            <pc:sldMk cId="0" sldId="298"/>
            <ac:spMk id="34" creationId="{00000000-0000-0000-0000-000000000000}"/>
          </ac:spMkLst>
        </pc:spChg>
        <pc:spChg chg="mod">
          <ac:chgData name="Nikhil Agarwal" userId="48f39f16-7d64-4b85-8433-1fadcece544e" providerId="ADAL" clId="{69CF06EF-308D-4A80-B425-9AD1A83869C2}" dt="2026-06-11T15:08:59.654" v="350" actId="14100"/>
          <ac:spMkLst>
            <pc:docMk/>
            <pc:sldMk cId="0" sldId="298"/>
            <ac:spMk id="35" creationId="{00000000-0000-0000-0000-000000000000}"/>
          </ac:spMkLst>
        </pc:spChg>
        <pc:spChg chg="mod">
          <ac:chgData name="Nikhil Agarwal" userId="48f39f16-7d64-4b85-8433-1fadcece544e" providerId="ADAL" clId="{69CF06EF-308D-4A80-B425-9AD1A83869C2}" dt="2026-06-11T15:57:25.659" v="430" actId="20577"/>
          <ac:spMkLst>
            <pc:docMk/>
            <pc:sldMk cId="0" sldId="298"/>
            <ac:spMk id="36" creationId="{00000000-0000-0000-0000-000000000000}"/>
          </ac:spMkLst>
        </pc:spChg>
        <pc:spChg chg="del mod">
          <ac:chgData name="Nikhil Agarwal" userId="48f39f16-7d64-4b85-8433-1fadcece544e" providerId="ADAL" clId="{69CF06EF-308D-4A80-B425-9AD1A83869C2}" dt="2026-06-11T15:10:57.685" v="371" actId="478"/>
          <ac:spMkLst>
            <pc:docMk/>
            <pc:sldMk cId="0" sldId="298"/>
            <ac:spMk id="37" creationId="{00000000-0000-0000-0000-000000000000}"/>
          </ac:spMkLst>
        </pc:spChg>
        <pc:spChg chg="mod">
          <ac:chgData name="Nikhil Agarwal" userId="48f39f16-7d64-4b85-8433-1fadcece544e" providerId="ADAL" clId="{69CF06EF-308D-4A80-B425-9AD1A83869C2}" dt="2026-06-11T15:12:07.804" v="382" actId="1076"/>
          <ac:spMkLst>
            <pc:docMk/>
            <pc:sldMk cId="0" sldId="298"/>
            <ac:spMk id="38" creationId="{00000000-0000-0000-0000-000000000000}"/>
          </ac:spMkLst>
        </pc:spChg>
        <pc:spChg chg="del">
          <ac:chgData name="Nikhil Agarwal" userId="48f39f16-7d64-4b85-8433-1fadcece544e" providerId="ADAL" clId="{69CF06EF-308D-4A80-B425-9AD1A83869C2}" dt="2026-06-11T15:04:53.093" v="296" actId="478"/>
          <ac:spMkLst>
            <pc:docMk/>
            <pc:sldMk cId="0" sldId="298"/>
            <ac:spMk id="39" creationId="{00000000-0000-0000-0000-000000000000}"/>
          </ac:spMkLst>
        </pc:spChg>
        <pc:spChg chg="del mod">
          <ac:chgData name="Nikhil Agarwal" userId="48f39f16-7d64-4b85-8433-1fadcece544e" providerId="ADAL" clId="{69CF06EF-308D-4A80-B425-9AD1A83869C2}" dt="2026-06-11T15:04:50.567" v="293" actId="478"/>
          <ac:spMkLst>
            <pc:docMk/>
            <pc:sldMk cId="0" sldId="298"/>
            <ac:spMk id="40" creationId="{00000000-0000-0000-0000-000000000000}"/>
          </ac:spMkLst>
        </pc:spChg>
        <pc:spChg chg="del mod">
          <ac:chgData name="Nikhil Agarwal" userId="48f39f16-7d64-4b85-8433-1fadcece544e" providerId="ADAL" clId="{69CF06EF-308D-4A80-B425-9AD1A83869C2}" dt="2026-06-11T15:04:52.453" v="295" actId="478"/>
          <ac:spMkLst>
            <pc:docMk/>
            <pc:sldMk cId="0" sldId="298"/>
            <ac:spMk id="41" creationId="{00000000-0000-0000-0000-000000000000}"/>
          </ac:spMkLst>
        </pc:spChg>
        <pc:spChg chg="del">
          <ac:chgData name="Nikhil Agarwal" userId="48f39f16-7d64-4b85-8433-1fadcece544e" providerId="ADAL" clId="{69CF06EF-308D-4A80-B425-9AD1A83869C2}" dt="2026-06-11T15:04:57.039" v="298" actId="478"/>
          <ac:spMkLst>
            <pc:docMk/>
            <pc:sldMk cId="0" sldId="298"/>
            <ac:spMk id="42" creationId="{00000000-0000-0000-0000-000000000000}"/>
          </ac:spMkLst>
        </pc:spChg>
        <pc:spChg chg="del mod">
          <ac:chgData name="Nikhil Agarwal" userId="48f39f16-7d64-4b85-8433-1fadcece544e" providerId="ADAL" clId="{69CF06EF-308D-4A80-B425-9AD1A83869C2}" dt="2026-06-11T15:04:56.006" v="297" actId="478"/>
          <ac:spMkLst>
            <pc:docMk/>
            <pc:sldMk cId="0" sldId="298"/>
            <ac:spMk id="43" creationId="{00000000-0000-0000-0000-000000000000}"/>
          </ac:spMkLst>
        </pc:spChg>
        <pc:spChg chg="del">
          <ac:chgData name="Nikhil Agarwal" userId="48f39f16-7d64-4b85-8433-1fadcece544e" providerId="ADAL" clId="{69CF06EF-308D-4A80-B425-9AD1A83869C2}" dt="2026-06-11T15:04:27.973" v="289" actId="478"/>
          <ac:spMkLst>
            <pc:docMk/>
            <pc:sldMk cId="0" sldId="298"/>
            <ac:spMk id="44" creationId="{00000000-0000-0000-0000-000000000000}"/>
          </ac:spMkLst>
        </pc:spChg>
        <pc:spChg chg="del mod">
          <ac:chgData name="Nikhil Agarwal" userId="48f39f16-7d64-4b85-8433-1fadcece544e" providerId="ADAL" clId="{69CF06EF-308D-4A80-B425-9AD1A83869C2}" dt="2026-06-11T15:04:32.862" v="291" actId="478"/>
          <ac:spMkLst>
            <pc:docMk/>
            <pc:sldMk cId="0" sldId="298"/>
            <ac:spMk id="45" creationId="{00000000-0000-0000-0000-000000000000}"/>
          </ac:spMkLst>
        </pc:spChg>
        <pc:spChg chg="del">
          <ac:chgData name="Nikhil Agarwal" userId="48f39f16-7d64-4b85-8433-1fadcece544e" providerId="ADAL" clId="{69CF06EF-308D-4A80-B425-9AD1A83869C2}" dt="2026-06-11T15:04:27.973" v="289" actId="478"/>
          <ac:spMkLst>
            <pc:docMk/>
            <pc:sldMk cId="0" sldId="298"/>
            <ac:spMk id="46" creationId="{00000000-0000-0000-0000-000000000000}"/>
          </ac:spMkLst>
        </pc:spChg>
        <pc:spChg chg="del mod">
          <ac:chgData name="Nikhil Agarwal" userId="48f39f16-7d64-4b85-8433-1fadcece544e" providerId="ADAL" clId="{69CF06EF-308D-4A80-B425-9AD1A83869C2}" dt="2026-06-11T15:04:27.973" v="289" actId="478"/>
          <ac:spMkLst>
            <pc:docMk/>
            <pc:sldMk cId="0" sldId="298"/>
            <ac:spMk id="47" creationId="{00000000-0000-0000-0000-000000000000}"/>
          </ac:spMkLst>
        </pc:spChg>
        <pc:spChg chg="del mod">
          <ac:chgData name="Nikhil Agarwal" userId="48f39f16-7d64-4b85-8433-1fadcece544e" providerId="ADAL" clId="{69CF06EF-308D-4A80-B425-9AD1A83869C2}" dt="2026-06-11T15:04:27.973" v="289" actId="478"/>
          <ac:spMkLst>
            <pc:docMk/>
            <pc:sldMk cId="0" sldId="298"/>
            <ac:spMk id="48" creationId="{00000000-0000-0000-0000-000000000000}"/>
          </ac:spMkLst>
        </pc:spChg>
        <pc:spChg chg="del">
          <ac:chgData name="Nikhil Agarwal" userId="48f39f16-7d64-4b85-8433-1fadcece544e" providerId="ADAL" clId="{69CF06EF-308D-4A80-B425-9AD1A83869C2}" dt="2026-06-11T15:04:27.973" v="289" actId="478"/>
          <ac:spMkLst>
            <pc:docMk/>
            <pc:sldMk cId="0" sldId="298"/>
            <ac:spMk id="49" creationId="{00000000-0000-0000-0000-000000000000}"/>
          </ac:spMkLst>
        </pc:spChg>
        <pc:spChg chg="mod">
          <ac:chgData name="Nikhil Agarwal" userId="48f39f16-7d64-4b85-8433-1fadcece544e" providerId="ADAL" clId="{69CF06EF-308D-4A80-B425-9AD1A83869C2}" dt="2026-06-11T14:53:53.430" v="225" actId="27636"/>
          <ac:spMkLst>
            <pc:docMk/>
            <pc:sldMk cId="0" sldId="298"/>
            <ac:spMk id="50" creationId="{00000000-0000-0000-0000-000000000000}"/>
          </ac:spMkLst>
        </pc:spChg>
        <pc:spChg chg="del">
          <ac:chgData name="Nikhil Agarwal" userId="48f39f16-7d64-4b85-8433-1fadcece544e" providerId="ADAL" clId="{69CF06EF-308D-4A80-B425-9AD1A83869C2}" dt="2026-06-11T15:04:27.973" v="289" actId="478"/>
          <ac:spMkLst>
            <pc:docMk/>
            <pc:sldMk cId="0" sldId="298"/>
            <ac:spMk id="51" creationId="{00000000-0000-0000-0000-000000000000}"/>
          </ac:spMkLst>
        </pc:spChg>
        <pc:spChg chg="del mod">
          <ac:chgData name="Nikhil Agarwal" userId="48f39f16-7d64-4b85-8433-1fadcece544e" providerId="ADAL" clId="{69CF06EF-308D-4A80-B425-9AD1A83869C2}" dt="2026-06-11T15:04:27.973" v="289" actId="478"/>
          <ac:spMkLst>
            <pc:docMk/>
            <pc:sldMk cId="0" sldId="298"/>
            <ac:spMk id="52" creationId="{00000000-0000-0000-0000-000000000000}"/>
          </ac:spMkLst>
        </pc:spChg>
        <pc:spChg chg="del mod">
          <ac:chgData name="Nikhil Agarwal" userId="48f39f16-7d64-4b85-8433-1fadcece544e" providerId="ADAL" clId="{69CF06EF-308D-4A80-B425-9AD1A83869C2}" dt="2026-06-11T15:04:27.973" v="289" actId="478"/>
          <ac:spMkLst>
            <pc:docMk/>
            <pc:sldMk cId="0" sldId="298"/>
            <ac:spMk id="53" creationId="{00000000-0000-0000-0000-000000000000}"/>
          </ac:spMkLst>
        </pc:spChg>
        <pc:spChg chg="del">
          <ac:chgData name="Nikhil Agarwal" userId="48f39f16-7d64-4b85-8433-1fadcece544e" providerId="ADAL" clId="{69CF06EF-308D-4A80-B425-9AD1A83869C2}" dt="2026-06-11T15:04:27.973" v="289" actId="478"/>
          <ac:spMkLst>
            <pc:docMk/>
            <pc:sldMk cId="0" sldId="298"/>
            <ac:spMk id="54" creationId="{00000000-0000-0000-0000-000000000000}"/>
          </ac:spMkLst>
        </pc:spChg>
        <pc:spChg chg="del mod">
          <ac:chgData name="Nikhil Agarwal" userId="48f39f16-7d64-4b85-8433-1fadcece544e" providerId="ADAL" clId="{69CF06EF-308D-4A80-B425-9AD1A83869C2}" dt="2026-06-11T15:04:27.973" v="289" actId="478"/>
          <ac:spMkLst>
            <pc:docMk/>
            <pc:sldMk cId="0" sldId="298"/>
            <ac:spMk id="55" creationId="{00000000-0000-0000-0000-000000000000}"/>
          </ac:spMkLst>
        </pc:spChg>
        <pc:spChg chg="mod">
          <ac:chgData name="Nikhil Agarwal" userId="48f39f16-7d64-4b85-8433-1fadcece544e" providerId="ADAL" clId="{69CF06EF-308D-4A80-B425-9AD1A83869C2}" dt="2026-06-11T15:04:46.647" v="292" actId="1076"/>
          <ac:spMkLst>
            <pc:docMk/>
            <pc:sldMk cId="0" sldId="298"/>
            <ac:spMk id="56" creationId="{00000000-0000-0000-0000-000000000000}"/>
          </ac:spMkLst>
        </pc:spChg>
        <pc:spChg chg="mod">
          <ac:chgData name="Nikhil Agarwal" userId="48f39f16-7d64-4b85-8433-1fadcece544e" providerId="ADAL" clId="{69CF06EF-308D-4A80-B425-9AD1A83869C2}" dt="2026-06-11T15:05:23.662" v="303" actId="20577"/>
          <ac:spMkLst>
            <pc:docMk/>
            <pc:sldMk cId="0" sldId="298"/>
            <ac:spMk id="57" creationId="{00000000-0000-0000-0000-000000000000}"/>
          </ac:spMkLst>
        </pc:spChg>
        <pc:spChg chg="mod">
          <ac:chgData name="Nikhil Agarwal" userId="48f39f16-7d64-4b85-8433-1fadcece544e" providerId="ADAL" clId="{69CF06EF-308D-4A80-B425-9AD1A83869C2}" dt="2026-06-11T15:04:46.647" v="292" actId="1076"/>
          <ac:spMkLst>
            <pc:docMk/>
            <pc:sldMk cId="0" sldId="298"/>
            <ac:spMk id="58" creationId="{00000000-0000-0000-0000-000000000000}"/>
          </ac:spMkLst>
        </pc:spChg>
        <pc:spChg chg="mod">
          <ac:chgData name="Nikhil Agarwal" userId="48f39f16-7d64-4b85-8433-1fadcece544e" providerId="ADAL" clId="{69CF06EF-308D-4A80-B425-9AD1A83869C2}" dt="2026-06-11T23:18:39.196" v="580" actId="1036"/>
          <ac:spMkLst>
            <pc:docMk/>
            <pc:sldMk cId="0" sldId="298"/>
            <ac:spMk id="59" creationId="{00000000-0000-0000-0000-000000000000}"/>
          </ac:spMkLst>
        </pc:spChg>
        <pc:spChg chg="mod">
          <ac:chgData name="Nikhil Agarwal" userId="48f39f16-7d64-4b85-8433-1fadcece544e" providerId="ADAL" clId="{69CF06EF-308D-4A80-B425-9AD1A83869C2}" dt="2026-06-11T23:18:35.194" v="574" actId="27636"/>
          <ac:spMkLst>
            <pc:docMk/>
            <pc:sldMk cId="0" sldId="298"/>
            <ac:spMk id="60" creationId="{00000000-0000-0000-0000-000000000000}"/>
          </ac:spMkLst>
        </pc:spChg>
        <pc:spChg chg="mod">
          <ac:chgData name="Nikhil Agarwal" userId="48f39f16-7d64-4b85-8433-1fadcece544e" providerId="ADAL" clId="{69CF06EF-308D-4A80-B425-9AD1A83869C2}" dt="2026-06-11T23:19:04.081" v="589" actId="1036"/>
          <ac:spMkLst>
            <pc:docMk/>
            <pc:sldMk cId="0" sldId="298"/>
            <ac:spMk id="61" creationId="{00000000-0000-0000-0000-000000000000}"/>
          </ac:spMkLst>
        </pc:spChg>
        <pc:spChg chg="mod">
          <ac:chgData name="Nikhil Agarwal" userId="48f39f16-7d64-4b85-8433-1fadcece544e" providerId="ADAL" clId="{69CF06EF-308D-4A80-B425-9AD1A83869C2}" dt="2026-06-11T15:04:46.647" v="292" actId="1076"/>
          <ac:spMkLst>
            <pc:docMk/>
            <pc:sldMk cId="0" sldId="298"/>
            <ac:spMk id="62" creationId="{00000000-0000-0000-0000-000000000000}"/>
          </ac:spMkLst>
        </pc:spChg>
        <pc:spChg chg="mod">
          <ac:chgData name="Nikhil Agarwal" userId="48f39f16-7d64-4b85-8433-1fadcece544e" providerId="ADAL" clId="{69CF06EF-308D-4A80-B425-9AD1A83869C2}" dt="2026-06-11T14:53:53.485" v="242" actId="27636"/>
          <ac:spMkLst>
            <pc:docMk/>
            <pc:sldMk cId="0" sldId="298"/>
            <ac:spMk id="63" creationId="{00000000-0000-0000-0000-000000000000}"/>
          </ac:spMkLst>
        </pc:spChg>
        <pc:spChg chg="mod">
          <ac:chgData name="Nikhil Agarwal" userId="48f39f16-7d64-4b85-8433-1fadcece544e" providerId="ADAL" clId="{69CF06EF-308D-4A80-B425-9AD1A83869C2}" dt="2026-06-11T23:18:30.868" v="572" actId="14100"/>
          <ac:spMkLst>
            <pc:docMk/>
            <pc:sldMk cId="0" sldId="298"/>
            <ac:spMk id="65" creationId="{00000000-0000-0000-0000-000000000000}"/>
          </ac:spMkLst>
        </pc:spChg>
        <pc:spChg chg="mod">
          <ac:chgData name="Nikhil Agarwal" userId="48f39f16-7d64-4b85-8433-1fadcece544e" providerId="ADAL" clId="{69CF06EF-308D-4A80-B425-9AD1A83869C2}" dt="2026-06-11T15:04:46.647" v="292" actId="1076"/>
          <ac:spMkLst>
            <pc:docMk/>
            <pc:sldMk cId="0" sldId="298"/>
            <ac:spMk id="66" creationId="{00000000-0000-0000-0000-000000000000}"/>
          </ac:spMkLst>
        </pc:spChg>
        <pc:spChg chg="mod">
          <ac:chgData name="Nikhil Agarwal" userId="48f39f16-7d64-4b85-8433-1fadcece544e" providerId="ADAL" clId="{69CF06EF-308D-4A80-B425-9AD1A83869C2}" dt="2026-06-11T15:04:46.647" v="292" actId="1076"/>
          <ac:spMkLst>
            <pc:docMk/>
            <pc:sldMk cId="0" sldId="298"/>
            <ac:spMk id="68" creationId="{00000000-0000-0000-0000-000000000000}"/>
          </ac:spMkLst>
        </pc:spChg>
        <pc:spChg chg="mod">
          <ac:chgData name="Nikhil Agarwal" userId="48f39f16-7d64-4b85-8433-1fadcece544e" providerId="ADAL" clId="{69CF06EF-308D-4A80-B425-9AD1A83869C2}" dt="2026-06-11T15:04:46.647" v="292" actId="1076"/>
          <ac:spMkLst>
            <pc:docMk/>
            <pc:sldMk cId="0" sldId="298"/>
            <ac:spMk id="70" creationId="{00000000-0000-0000-0000-000000000000}"/>
          </ac:spMkLst>
        </pc:spChg>
        <pc:spChg chg="mod">
          <ac:chgData name="Nikhil Agarwal" userId="48f39f16-7d64-4b85-8433-1fadcece544e" providerId="ADAL" clId="{69CF06EF-308D-4A80-B425-9AD1A83869C2}" dt="2026-06-11T14:53:53.480" v="240" actId="27636"/>
          <ac:spMkLst>
            <pc:docMk/>
            <pc:sldMk cId="0" sldId="298"/>
            <ac:spMk id="71" creationId="{00000000-0000-0000-0000-000000000000}"/>
          </ac:spMkLst>
        </pc:spChg>
        <pc:spChg chg="mod">
          <ac:chgData name="Nikhil Agarwal" userId="48f39f16-7d64-4b85-8433-1fadcece544e" providerId="ADAL" clId="{69CF06EF-308D-4A80-B425-9AD1A83869C2}" dt="2026-06-11T14:53:53.575" v="268" actId="27636"/>
          <ac:spMkLst>
            <pc:docMk/>
            <pc:sldMk cId="0" sldId="298"/>
            <ac:spMk id="73" creationId="{00000000-0000-0000-0000-000000000000}"/>
          </ac:spMkLst>
        </pc:spChg>
        <pc:spChg chg="mod">
          <ac:chgData name="Nikhil Agarwal" userId="48f39f16-7d64-4b85-8433-1fadcece544e" providerId="ADAL" clId="{69CF06EF-308D-4A80-B425-9AD1A83869C2}" dt="2026-06-11T15:05:20.232" v="301" actId="1076"/>
          <ac:spMkLst>
            <pc:docMk/>
            <pc:sldMk cId="0" sldId="298"/>
            <ac:spMk id="75" creationId="{00000000-0000-0000-0000-000000000000}"/>
          </ac:spMkLst>
        </pc:spChg>
        <pc:spChg chg="mod">
          <ac:chgData name="Nikhil Agarwal" userId="48f39f16-7d64-4b85-8433-1fadcece544e" providerId="ADAL" clId="{69CF06EF-308D-4A80-B425-9AD1A83869C2}" dt="2026-06-11T15:05:32.497" v="304" actId="1076"/>
          <ac:spMkLst>
            <pc:docMk/>
            <pc:sldMk cId="0" sldId="298"/>
            <ac:spMk id="76" creationId="{00000000-0000-0000-0000-000000000000}"/>
          </ac:spMkLst>
        </pc:spChg>
        <pc:spChg chg="mod">
          <ac:chgData name="Nikhil Agarwal" userId="48f39f16-7d64-4b85-8433-1fadcece544e" providerId="ADAL" clId="{69CF06EF-308D-4A80-B425-9AD1A83869C2}" dt="2026-06-11T15:05:32.497" v="304" actId="1076"/>
          <ac:spMkLst>
            <pc:docMk/>
            <pc:sldMk cId="0" sldId="298"/>
            <ac:spMk id="77" creationId="{00000000-0000-0000-0000-000000000000}"/>
          </ac:spMkLst>
        </pc:spChg>
        <pc:spChg chg="mod">
          <ac:chgData name="Nikhil Agarwal" userId="48f39f16-7d64-4b85-8433-1fadcece544e" providerId="ADAL" clId="{69CF06EF-308D-4A80-B425-9AD1A83869C2}" dt="2026-06-11T15:05:32.497" v="304" actId="1076"/>
          <ac:spMkLst>
            <pc:docMk/>
            <pc:sldMk cId="0" sldId="298"/>
            <ac:spMk id="78" creationId="{00000000-0000-0000-0000-000000000000}"/>
          </ac:spMkLst>
        </pc:spChg>
        <pc:spChg chg="mod">
          <ac:chgData name="Nikhil Agarwal" userId="48f39f16-7d64-4b85-8433-1fadcece544e" providerId="ADAL" clId="{69CF06EF-308D-4A80-B425-9AD1A83869C2}" dt="2026-06-11T15:05:32.497" v="304" actId="1076"/>
          <ac:spMkLst>
            <pc:docMk/>
            <pc:sldMk cId="0" sldId="298"/>
            <ac:spMk id="79" creationId="{00000000-0000-0000-0000-000000000000}"/>
          </ac:spMkLst>
        </pc:spChg>
        <pc:spChg chg="mod">
          <ac:chgData name="Nikhil Agarwal" userId="48f39f16-7d64-4b85-8433-1fadcece544e" providerId="ADAL" clId="{69CF06EF-308D-4A80-B425-9AD1A83869C2}" dt="2026-06-11T15:05:32.497" v="304" actId="1076"/>
          <ac:spMkLst>
            <pc:docMk/>
            <pc:sldMk cId="0" sldId="298"/>
            <ac:spMk id="80" creationId="{00000000-0000-0000-0000-000000000000}"/>
          </ac:spMkLst>
        </pc:spChg>
        <pc:spChg chg="mod">
          <ac:chgData name="Nikhil Agarwal" userId="48f39f16-7d64-4b85-8433-1fadcece544e" providerId="ADAL" clId="{69CF06EF-308D-4A80-B425-9AD1A83869C2}" dt="2026-06-11T15:05:32.497" v="304" actId="1076"/>
          <ac:spMkLst>
            <pc:docMk/>
            <pc:sldMk cId="0" sldId="298"/>
            <ac:spMk id="81" creationId="{00000000-0000-0000-0000-000000000000}"/>
          </ac:spMkLst>
        </pc:spChg>
        <pc:spChg chg="mod">
          <ac:chgData name="Nikhil Agarwal" userId="48f39f16-7d64-4b85-8433-1fadcece544e" providerId="ADAL" clId="{69CF06EF-308D-4A80-B425-9AD1A83869C2}" dt="2026-06-11T15:05:32.497" v="304" actId="1076"/>
          <ac:spMkLst>
            <pc:docMk/>
            <pc:sldMk cId="0" sldId="298"/>
            <ac:spMk id="82" creationId="{00000000-0000-0000-0000-000000000000}"/>
          </ac:spMkLst>
        </pc:spChg>
        <pc:spChg chg="mod">
          <ac:chgData name="Nikhil Agarwal" userId="48f39f16-7d64-4b85-8433-1fadcece544e" providerId="ADAL" clId="{69CF06EF-308D-4A80-B425-9AD1A83869C2}" dt="2026-06-11T15:05:32.497" v="304" actId="1076"/>
          <ac:spMkLst>
            <pc:docMk/>
            <pc:sldMk cId="0" sldId="298"/>
            <ac:spMk id="83" creationId="{00000000-0000-0000-0000-000000000000}"/>
          </ac:spMkLst>
        </pc:spChg>
        <pc:spChg chg="mod">
          <ac:chgData name="Nikhil Agarwal" userId="48f39f16-7d64-4b85-8433-1fadcece544e" providerId="ADAL" clId="{69CF06EF-308D-4A80-B425-9AD1A83869C2}" dt="2026-06-11T15:05:32.497" v="304" actId="1076"/>
          <ac:spMkLst>
            <pc:docMk/>
            <pc:sldMk cId="0" sldId="298"/>
            <ac:spMk id="84" creationId="{00000000-0000-0000-0000-000000000000}"/>
          </ac:spMkLst>
        </pc:spChg>
        <pc:spChg chg="mod">
          <ac:chgData name="Nikhil Agarwal" userId="48f39f16-7d64-4b85-8433-1fadcece544e" providerId="ADAL" clId="{69CF06EF-308D-4A80-B425-9AD1A83869C2}" dt="2026-06-11T15:05:32.497" v="304" actId="1076"/>
          <ac:spMkLst>
            <pc:docMk/>
            <pc:sldMk cId="0" sldId="298"/>
            <ac:spMk id="85" creationId="{00000000-0000-0000-0000-000000000000}"/>
          </ac:spMkLst>
        </pc:spChg>
        <pc:spChg chg="mod">
          <ac:chgData name="Nikhil Agarwal" userId="48f39f16-7d64-4b85-8433-1fadcece544e" providerId="ADAL" clId="{69CF06EF-308D-4A80-B425-9AD1A83869C2}" dt="2026-06-11T14:53:53.440" v="228" actId="27636"/>
          <ac:spMkLst>
            <pc:docMk/>
            <pc:sldMk cId="0" sldId="298"/>
            <ac:spMk id="91" creationId="{00000000-0000-0000-0000-000000000000}"/>
          </ac:spMkLst>
        </pc:spChg>
        <pc:spChg chg="mod">
          <ac:chgData name="Nikhil Agarwal" userId="48f39f16-7d64-4b85-8433-1fadcece544e" providerId="ADAL" clId="{69CF06EF-308D-4A80-B425-9AD1A83869C2}" dt="2026-06-11T14:53:53.425" v="223" actId="27636"/>
          <ac:spMkLst>
            <pc:docMk/>
            <pc:sldMk cId="0" sldId="298"/>
            <ac:spMk id="93" creationId="{00000000-0000-0000-0000-000000000000}"/>
          </ac:spMkLst>
        </pc:spChg>
        <pc:spChg chg="mod">
          <ac:chgData name="Nikhil Agarwal" userId="48f39f16-7d64-4b85-8433-1fadcece544e" providerId="ADAL" clId="{69CF06EF-308D-4A80-B425-9AD1A83869C2}" dt="2026-06-11T14:53:53.398" v="214" actId="27636"/>
          <ac:spMkLst>
            <pc:docMk/>
            <pc:sldMk cId="0" sldId="298"/>
            <ac:spMk id="94" creationId="{00000000-0000-0000-0000-000000000000}"/>
          </ac:spMkLst>
        </pc:spChg>
        <pc:spChg chg="mod">
          <ac:chgData name="Nikhil Agarwal" userId="48f39f16-7d64-4b85-8433-1fadcece544e" providerId="ADAL" clId="{69CF06EF-308D-4A80-B425-9AD1A83869C2}" dt="2026-06-11T20:40:00.339" v="514" actId="20577"/>
          <ac:spMkLst>
            <pc:docMk/>
            <pc:sldMk cId="0" sldId="298"/>
            <ac:spMk id="95" creationId="{00000000-0000-0000-0000-000000000000}"/>
          </ac:spMkLst>
        </pc:spChg>
        <pc:spChg chg="mod">
          <ac:chgData name="Nikhil Agarwal" userId="48f39f16-7d64-4b85-8433-1fadcece544e" providerId="ADAL" clId="{69CF06EF-308D-4A80-B425-9AD1A83869C2}" dt="2026-06-11T15:10:39.236" v="366" actId="1076"/>
          <ac:spMkLst>
            <pc:docMk/>
            <pc:sldMk cId="0" sldId="298"/>
            <ac:spMk id="96" creationId="{00000000-0000-0000-0000-000000000000}"/>
          </ac:spMkLst>
        </pc:spChg>
        <pc:spChg chg="mod">
          <ac:chgData name="Nikhil Agarwal" userId="48f39f16-7d64-4b85-8433-1fadcece544e" providerId="ADAL" clId="{69CF06EF-308D-4A80-B425-9AD1A83869C2}" dt="2026-06-11T14:53:53.413" v="219" actId="27636"/>
          <ac:spMkLst>
            <pc:docMk/>
            <pc:sldMk cId="0" sldId="298"/>
            <ac:spMk id="101" creationId="{00000000-0000-0000-0000-000000000000}"/>
          </ac:spMkLst>
        </pc:spChg>
        <pc:spChg chg="mod">
          <ac:chgData name="Nikhil Agarwal" userId="48f39f16-7d64-4b85-8433-1fadcece544e" providerId="ADAL" clId="{69CF06EF-308D-4A80-B425-9AD1A83869C2}" dt="2026-06-11T14:53:53.553" v="262" actId="27636"/>
          <ac:spMkLst>
            <pc:docMk/>
            <pc:sldMk cId="0" sldId="298"/>
            <ac:spMk id="103" creationId="{00000000-0000-0000-0000-000000000000}"/>
          </ac:spMkLst>
        </pc:spChg>
        <pc:spChg chg="mod">
          <ac:chgData name="Nikhil Agarwal" userId="48f39f16-7d64-4b85-8433-1fadcece544e" providerId="ADAL" clId="{69CF06EF-308D-4A80-B425-9AD1A83869C2}" dt="2026-06-11T14:53:53.565" v="265" actId="27636"/>
          <ac:spMkLst>
            <pc:docMk/>
            <pc:sldMk cId="0" sldId="298"/>
            <ac:spMk id="104" creationId="{00000000-0000-0000-0000-000000000000}"/>
          </ac:spMkLst>
        </pc:spChg>
        <pc:spChg chg="mod">
          <ac:chgData name="Nikhil Agarwal" userId="48f39f16-7d64-4b85-8433-1fadcece544e" providerId="ADAL" clId="{69CF06EF-308D-4A80-B425-9AD1A83869C2}" dt="2026-06-11T15:57:37.858" v="434" actId="20577"/>
          <ac:spMkLst>
            <pc:docMk/>
            <pc:sldMk cId="0" sldId="298"/>
            <ac:spMk id="105" creationId="{00000000-0000-0000-0000-000000000000}"/>
          </ac:spMkLst>
        </pc:spChg>
        <pc:spChg chg="mod">
          <ac:chgData name="Nikhil Agarwal" userId="48f39f16-7d64-4b85-8433-1fadcece544e" providerId="ADAL" clId="{69CF06EF-308D-4A80-B425-9AD1A83869C2}" dt="2026-06-11T14:53:53.543" v="259" actId="27636"/>
          <ac:spMkLst>
            <pc:docMk/>
            <pc:sldMk cId="0" sldId="298"/>
            <ac:spMk id="107" creationId="{00000000-0000-0000-0000-000000000000}"/>
          </ac:spMkLst>
        </pc:spChg>
        <pc:spChg chg="mod">
          <ac:chgData name="Nikhil Agarwal" userId="48f39f16-7d64-4b85-8433-1fadcece544e" providerId="ADAL" clId="{69CF06EF-308D-4A80-B425-9AD1A83869C2}" dt="2026-06-11T16:00:04.584" v="446" actId="20577"/>
          <ac:spMkLst>
            <pc:docMk/>
            <pc:sldMk cId="0" sldId="298"/>
            <ac:spMk id="108" creationId="{00000000-0000-0000-0000-000000000000}"/>
          </ac:spMkLst>
        </pc:spChg>
        <pc:spChg chg="mod">
          <ac:chgData name="Nikhil Agarwal" userId="48f39f16-7d64-4b85-8433-1fadcece544e" providerId="ADAL" clId="{69CF06EF-308D-4A80-B425-9AD1A83869C2}" dt="2026-06-11T15:05:14.330" v="300" actId="1076"/>
          <ac:spMkLst>
            <pc:docMk/>
            <pc:sldMk cId="0" sldId="298"/>
            <ac:spMk id="109" creationId="{00000000-0000-0000-0000-000000000000}"/>
          </ac:spMkLst>
        </pc:spChg>
        <pc:spChg chg="mod">
          <ac:chgData name="Nikhil Agarwal" userId="48f39f16-7d64-4b85-8433-1fadcece544e" providerId="ADAL" clId="{69CF06EF-308D-4A80-B425-9AD1A83869C2}" dt="2026-06-11T14:53:53.448" v="231" actId="27636"/>
          <ac:spMkLst>
            <pc:docMk/>
            <pc:sldMk cId="0" sldId="298"/>
            <ac:spMk id="110" creationId="{00000000-0000-0000-0000-000000000000}"/>
          </ac:spMkLst>
        </pc:spChg>
        <pc:spChg chg="mod">
          <ac:chgData name="Nikhil Agarwal" userId="48f39f16-7d64-4b85-8433-1fadcece544e" providerId="ADAL" clId="{69CF06EF-308D-4A80-B425-9AD1A83869C2}" dt="2026-06-11T16:04:57.808" v="466" actId="20577"/>
          <ac:spMkLst>
            <pc:docMk/>
            <pc:sldMk cId="0" sldId="298"/>
            <ac:spMk id="111" creationId="{00000000-0000-0000-0000-000000000000}"/>
          </ac:spMkLst>
        </pc:spChg>
        <pc:spChg chg="add mod ord">
          <ac:chgData name="Nikhil Agarwal" userId="48f39f16-7d64-4b85-8433-1fadcece544e" providerId="ADAL" clId="{69CF06EF-308D-4A80-B425-9AD1A83869C2}" dt="2026-06-11T15:11:57.595" v="381" actId="1076"/>
          <ac:spMkLst>
            <pc:docMk/>
            <pc:sldMk cId="0" sldId="298"/>
            <ac:spMk id="112" creationId="{4FF96C51-5087-8C93-A6A6-B3F71EC1FE7F}"/>
          </ac:spMkLst>
        </pc:spChg>
        <pc:spChg chg="add mod">
          <ac:chgData name="Nikhil Agarwal" userId="48f39f16-7d64-4b85-8433-1fadcece544e" providerId="ADAL" clId="{69CF06EF-308D-4A80-B425-9AD1A83869C2}" dt="2026-06-11T15:11:37.167" v="379" actId="571"/>
          <ac:spMkLst>
            <pc:docMk/>
            <pc:sldMk cId="0" sldId="298"/>
            <ac:spMk id="113" creationId="{C0792066-EC94-EF7D-8CED-2D097D848A0C}"/>
          </ac:spMkLst>
        </pc:spChg>
        <pc:spChg chg="add mod">
          <ac:chgData name="Nikhil Agarwal" userId="48f39f16-7d64-4b85-8433-1fadcece544e" providerId="ADAL" clId="{69CF06EF-308D-4A80-B425-9AD1A83869C2}" dt="2026-06-11T15:11:45.918" v="380" actId="571"/>
          <ac:spMkLst>
            <pc:docMk/>
            <pc:sldMk cId="0" sldId="298"/>
            <ac:spMk id="114" creationId="{F0FD5E5B-0825-C778-CF04-E0336E442FEB}"/>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3791202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COVER (~30s). Frame the room: 'We're proposing how BIOWEG turns BIOPEPLEACH — our SPRIND challenge project with TU Berlin — into a real business line. I'll cover the go-to-market strategy and an early business plan, and close with a specific 90-day ask.' Keep it to one breath; move quickly into the summary.</a:t>
            </a:r>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UNIT ECONOMICS (~3m). The money slide. Walk the bridge: ~€32k of metal in the ground, drops to ~€22k after recovery and price realisation, then ~€7k of cost leaves ~€15k margin — about 68% of revenue. Be explicit on the basis: contained metal valued at 2026 oxide-equivalent prices, NdPr €110/kg and Dy €400/kg (the low end of the range). The headline: at current prices even the conservative case is positive, so the swing factors are metal price and feedstock access, not chemistry yield.</a:t>
            </a:r>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ASK (~2m). Make it concrete and easy to approve: a 90-day sprint, six workstreams, ending in a decision on the wedge — service, product or licensing. Restate the prize: a capital-efficient position in Europe's critical-materials ecosystem. Then stop and ask for the go-ahead and the resourcing to run it.</a:t>
            </a:r>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REFERENCES (hold). Don't present this slide — it's a leave-behind appendix so a reader can trace every figure to its source: the strategy document, the EU Critical Raw Materials Act, the SPRIND programme, the TU Berlin magnet study, and the March 2025 oxide prices. Point to it only if someone challenges a number.</a:t>
            </a:r>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CHANNELS &amp; PILOTS (~2.5m). This is the slide that pre-empts the CEO's 'okay, but how exactly?' question. Three concrete channels get us in front of feedstock owners — founder-led direct outreach, warm introductions through SPRIND / EIT RawMaterials / bvse / TU Berlin, and inbound from operators chasing CRMA compliance. Then the pilot template: BIOWEG funds processing on the grant, the partner supplies 50–200 kg of feed, they keep the metal, we keep the data and IP, 3–6 months, success thresholds fixed up front. The MoU is deliberately light — non-exclusive, no money changes hands — so it's easy to sign.</a:t>
            </a:r>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THREE-YEAR P&amp;L (~2.5m). Now the annual picture. Revenue ramps €63k → €938k → €4.8m as throughput goes 3.75 → 37.5 → 187.5 effective tonnes. Be upfront about the two loss years: EBITDA is −€725k then −€582k, turning positive at +€2.0m in Year 3. Frame it as the shape of the bet — about €1.3m of planned EBITDA gap, sitting inside the grant and capital-light funding, buys a line that throws off €2m+ a year by Year 3. Breakeven is ~60 t/yr, reached comfortably at demo scale.</a:t>
            </a:r>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STAKEHOLDERS &amp; GTM (~2.5m). Value is co-created across the chain, so we manage feedstock owners, validators, buyers and funders almost simultaneously. The entry sequence is deliberate: access first, validation second, product qualification third, commercial model last. We're partner-led and pilot-led because the early asset is proof and integration capability — not throughput.</a:t>
            </a:r>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BOARD SUMMARY (~2.5m). This is the whole story on one slide — read it left to right. Opportunity: a protected supply gap with a regulatory tailwind. What we build: a water-based platform, not a commodity recycler. Where we win: the midstream layer, capital-light. The wedge: HDD magnets at ~€35k/t in-situ value. Land the three numbers — ~€35k value, ~72% gross margin, 5 gates — then state the ask. If the board only remembers one slide, it's this one.</a:t>
            </a:r>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Detailed partner rationale for Q&amp;A:</a:t>
            </a:r>
          </a:p>
          <a:p>
            <a:r>
              <a:rPr lang="en-US" dirty="0"/>
              <a:t>Sims Lifecycle Services — Global ITAD + data-centre decommissioning; large hyperscale footprint. Actively piloting CC360 with Cyclic Materials for HDD magnet separation and hydrometallurgical REE recovery; building a closed-loop HDD magnet chain with Microsoft / WDC. Strengths: massive HDD volumes; deep hyperscaler relationships; proven magnet-recovery line. Weaknesses: already aligned with Cyclic / CC360 — the REE chemistry slot is effectively occupied; BIOWEG would be a second, competing route. Fit: LOW.</a:t>
            </a:r>
          </a:p>
          <a:p>
            <a:r>
              <a:rPr lang="en-US" dirty="0"/>
              <a:t>Stena Recycling — Large Nordic / EU WEEE and metal recycler; runs the Stena Nordic Recycling Center. Ran hydrogen decrepitation (HPMS) + pilot REE recovery with Norsirk; later part of the REE4EU ionic-liquid + high-temperature electrolysis pilot producing REE alloys and magnets. Strengths: strong WEEE feedstock control; real magnet-to-magnet REE pilot experience; EU research-network links. Weaknesses: capex focused on EV batteries; REE route still R&amp;D, not scaled; may want to own the chemistry themselves. Fit: MEDIUM — credible licensing candidate.</a:t>
            </a:r>
          </a:p>
          <a:p>
            <a:r>
              <a:rPr lang="en-US" dirty="0"/>
              <a:t>SK tes — Global ITAD + battery-recycling specialist; EV and ESS packs. Mature hydrometallurgical LIB recycling (black mass + Ni / Co / Li / Mn salts); no evidence of dedicated NdFeB magnet or REE chemistry. Strengths: strong OEM and data-centre relationships; proven water-based chemistry culture; hydromet capex already deployed. Weaknesses: strategic focus on batteries, not magnets; adding REEs would be a new R&amp;D line competing for capital. Fit: MEDIUM–HIGH — bolt-on REE process fit.</a:t>
            </a:r>
          </a:p>
          <a:p>
            <a:r>
              <a:rPr lang="en-US" dirty="0"/>
              <a:t>Iron Mountain — Information management + ITAD / asset lifecycle; large data-centre and enterprise base. No public REE or magnet-specific chemistry; HDDs typically wiped or shredded; metals recovered via third-party recyclers. Strengths: very large, predictable HDD flows; trusted for security / compliance; not locked into any REE technology yet. Weaknesses: service-oriented culture, not process-chemistry; needs strong data-security and logistics assurance for magnet harvesting. Fit: HIGH — recommended first MoU target.</a:t>
            </a:r>
          </a:p>
          <a:p>
            <a:r>
              <a:rPr lang="en-US" dirty="0"/>
              <a:t>Reconext — Aftermarket lifecycle services (Teleplan + Clover): repair, refurbishment, trade-in; some ITAD. No evidence of REE extraction; focus on second-life / resale, not metal recovery. Strengths: device repair and reuse experience; global consumer / enterprise electronics footprint. Weaknesses: smaller hyperscale footprint; diffuse mixed e-waste; reuse-first model gives weak incentives to strip magnets. Fit: LOW.</a:t>
            </a:r>
          </a:p>
          <a:p>
            <a:r>
              <a:rPr lang="en-US" dirty="0"/>
              <a:t>Read-through: Sims has already filled its REE slot with Cyclic / CC360, so the cleanest open doors are Iron Mountain (blank-slate) and SK tes (feedstock gateway), with Stena a credible licensing route. First MoU target: Iron Mountain; approach SK tes in parallel.</a:t>
            </a:r>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STAKEHOLDERS &amp; GTM (~2.5m). Value is co-created across the chain, so we manage feedstock owners, validators, buyers and funders almost simultaneously. The entry sequence is deliberate: access first, validation second, product qualification third, commercial model last. We're partner-led and pilot-led because the early asset is proof and integration capability — not throughput.</a:t>
            </a:r>
          </a:p>
          <a:p>
            <a:r>
              <a:rPr lang="en-US" dirty="0"/>
              <a:t>The entry sequence (moved from slide, verbatim): (1) Access channel — partner with waste-stream owners to secure feedstock. (2) Validation channel — pilot with 1–2 technical partners on feed prep &amp; handling. (3) Product channel — qualify output with downstream refiners / magnet players. (4) Commercial channel — choose service, product or licensing by value captured.</a:t>
            </a:r>
          </a:p>
          <a:p>
            <a:r>
              <a:rPr lang="en-US" dirty="0"/>
              <a:t>The entry sequence is: (1) Access — partner with waste-stream owners first. (2) Validation — pilot with 1–2 technical partners. (3) Product — qualify output with refiners. (4) Commercial — choose service/product/licensing by value captured. We win the chain in sequence, feedstock owners first, buyers last.</a:t>
            </a:r>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WHY NOW (~2.5m). Two forces converging. Demand is structural and tied to electrification; supply is concentrated outside Europe. Recycling today is effectively zero because existing routes are too aggressive or non-selective. The CRMA's 25%-by-2030 target is the policy pull — it creates a buyer for recycled supply that didn't exist before. The window is open for a low-impact platform now.</a:t>
            </a:r>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VALUE CHAIN (~2.5m). Show discipline about what we do NOT do. Six stages; we own only leaching and separation — the two hardest, highest-value steps. Everything upstream and downstream is a partnership. The point: we create value by solving the midstream bottleneck better than incumbent hydrometallurgy, not by building full-stack infrastructure too early. That keeps us capital-light.</a:t>
            </a:r>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BEACHHEAD (~2.5m). Why HDD magnets first: richest REE grade in e-waste, and homogeneous batches from data-centre and IT-asset disposal mean fast, clean validation. Composition per Ueberschaar &amp;amp; Rotter — ~21.5% Nd. The second stream (catalysts, lamp phosphors or red mud) runs in parallel to satisfy SPRIND and prove breadth. Stress the selection rule: choose it after partner interviews, not from lab preference.</a:t>
            </a:r>
          </a:p>
          <a:p>
            <a:r>
              <a:rPr lang="en-US" dirty="0"/>
              <a:t>SELECTION CRITERIA (moved from slide, verbatim): Ⅰ Availability in DE/EU · Ⅱ Partner access &lt; 3 months · Ⅲ Measurable REE content · Ⅳ Suited to water-based processing. Chosen after partner interviews — not from lab preference.</a:t>
            </a:r>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ROADMAP &amp; GATES (~3m). The pacing slide. 0–6 months is evidence; 6–12 is integrated proof and a first commercial signal; 12–18 shifts from 'does it work' to 'can it be piloted with credible economics'. Then the five gates — these are stop/go, not optimism. Gate 1 feedstock is existential: no feedstock, no business. If we pass technical gates but fail Gate 4, it's a positioning problem, not a science problem.</a:t>
            </a:r>
          </a:p>
          <a:p>
            <a:r>
              <a:rPr lang="en-US" dirty="0"/>
              <a:t>Detail moved off-slide (removed phase bullets): 0–6 mo also includes — Full characterisation of two streams; 10–15 stakeholder interviews. 6–12 mo also includes — Second stream validated for breadth; Product-quality review by a refiner. 12–18 mo also includes — Pilot concept: throughput, flow, capex; First techno-economic model + sensitivity. Gate 1 is existential — if feedstock fails, no pilot phase begins regardless of chemistry progress.</a:t>
            </a:r>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PARTNER MAP (~2m). The screening logic: sixteen candidates scored on feedstock access, chemistry status, EU footprint and fit, walked in the same sequence as the chain — feedstock, midstream, downstream, ecosystem. Two anchors carry the first 90 days: Iron Mountain (the largest predictable HDD flows, no REE chemistry tie-up — a blank-slate slot for us) and Heraeus Remloy (Europe's largest NdFeB magnet recycling plant — our spec and offtake partner). Note Sims Lifecycle is deliberately rated LOW: its REE slot is committed to CC360, so it validates the market but is a benchmark, not a target. All three 90-day targets have EU footprints, satisfying the SPRIND partner clause.</a:t>
            </a:r>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BUSINESS MODEL &amp; INVESTMENT (~2.5m). Sequence the model to the maturity: tolling at pilot, product sales at demo, licensing at scale — that's what the Harvey balls show. First 18 months: tolling plus grant-funded pilots. Capex is staged so we fund proof before plant — €150k, €500k, €1.5m across the three years, ~60% SPRIND-covered. Close on the four must-win levers — feedstock access (the binding constraint), peptide column life, refiner qualification, and a second revenue layer.</a:t>
            </a:r>
          </a:p>
          <a:p>
            <a:r>
              <a:rPr lang="en-US" dirty="0"/>
              <a:t>Four must-win levers (for Q&amp;A): • Lock feedstock access — the binding constraint, not yield. • Peptide column life of 15–20 cycles to hold cost. • Qualify the intermediate with ≥1 refiner. • Add a second revenue layer — tolling or licensing.</a:t>
            </a:r>
          </a:p>
          <a:p>
            <a:r>
              <a:rPr lang="en-US" dirty="0"/>
              <a:t>Y1 revenue (~€63k): 1–2 paid tolling runs post-proof — not grant-funded pilots. Grant-funded runs generate no revenue; partner keeps metal, BIOWEG keeps data.</a:t>
            </a:r>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notesSlide" Target="../notesSlides/notesSlide9.xml"/><Relationship Id="rId3" Type="http://schemas.openxmlformats.org/officeDocument/2006/relationships/tags" Target="../tags/tag3.xml"/><Relationship Id="rId7" Type="http://schemas.openxmlformats.org/officeDocument/2006/relationships/slideLayout" Target="../slideLayouts/slideLayout1.xml"/><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tags" Target="../tags/tag6.xml"/><Relationship Id="rId5" Type="http://schemas.openxmlformats.org/officeDocument/2006/relationships/tags" Target="../tags/tag5.xml"/><Relationship Id="rId4" Type="http://schemas.openxmlformats.org/officeDocument/2006/relationships/tags" Target="../tags/tag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18288000" cy="10287000"/>
          </a:xfrm>
          <a:prstGeom prst="rect">
            <a:avLst/>
          </a:prstGeom>
          <a:solidFill>
            <a:srgbClr val="143329"/>
          </a:solidFill>
          <a:ln/>
        </p:spPr>
        <p:txBody>
          <a:bodyPr/>
          <a:lstStyle/>
          <a:p>
            <a:endParaRPr lang="en-US"/>
          </a:p>
        </p:txBody>
      </p:sp>
      <p:pic>
        <p:nvPicPr>
          <p:cNvPr id="3" name="Image 0" descr="preencoded.png"/>
          <p:cNvPicPr>
            <a:picLocks noChangeAspect="1"/>
          </p:cNvPicPr>
          <p:nvPr/>
        </p:nvPicPr>
        <p:blipFill>
          <a:blip r:embed="rId3"/>
          <a:stretch>
            <a:fillRect/>
          </a:stretch>
        </p:blipFill>
        <p:spPr>
          <a:xfrm>
            <a:off x="876300" y="914400"/>
            <a:ext cx="438150" cy="495300"/>
          </a:xfrm>
          <a:prstGeom prst="rect">
            <a:avLst/>
          </a:prstGeom>
        </p:spPr>
      </p:pic>
      <p:sp>
        <p:nvSpPr>
          <p:cNvPr id="4" name="Text 1"/>
          <p:cNvSpPr/>
          <p:nvPr/>
        </p:nvSpPr>
        <p:spPr>
          <a:xfrm>
            <a:off x="1466850" y="967740"/>
            <a:ext cx="1290042" cy="426720"/>
          </a:xfrm>
          <a:prstGeom prst="rect">
            <a:avLst/>
          </a:prstGeom>
          <a:noFill/>
          <a:ln/>
        </p:spPr>
        <p:txBody>
          <a:bodyPr wrap="square" lIns="25400" tIns="25400" rIns="25400" bIns="25400" rtlCol="0" anchor="t">
            <a:normAutofit lnSpcReduction="10000"/>
          </a:bodyPr>
          <a:lstStyle/>
          <a:p>
            <a:pPr marL="0" indent="0" algn="l">
              <a:buNone/>
            </a:pPr>
            <a:r>
              <a:rPr lang="en-US" sz="2550" b="1" kern="0" spc="102" dirty="0">
                <a:solidFill>
                  <a:srgbClr val="EEF3EE"/>
                </a:solidFill>
                <a:latin typeface="Calibri" pitchFamily="34" charset="0"/>
                <a:ea typeface="Calibri" pitchFamily="34" charset="-122"/>
                <a:cs typeface="Calibri" pitchFamily="34" charset="-120"/>
              </a:rPr>
              <a:t>BIOWEG</a:t>
            </a:r>
            <a:endParaRPr lang="en-US" sz="2550" dirty="0"/>
          </a:p>
        </p:txBody>
      </p:sp>
      <p:sp>
        <p:nvSpPr>
          <p:cNvPr id="5" name="Text 2"/>
          <p:cNvSpPr/>
          <p:nvPr/>
        </p:nvSpPr>
        <p:spPr>
          <a:xfrm>
            <a:off x="12013168" y="1021080"/>
            <a:ext cx="5560488" cy="320040"/>
          </a:xfrm>
          <a:prstGeom prst="rect">
            <a:avLst/>
          </a:prstGeom>
          <a:noFill/>
          <a:ln/>
        </p:spPr>
        <p:txBody>
          <a:bodyPr wrap="square" lIns="25400" tIns="25400" rIns="25400" bIns="25400" rtlCol="0" anchor="t">
            <a:normAutofit lnSpcReduction="10000"/>
          </a:bodyPr>
          <a:lstStyle/>
          <a:p>
            <a:pPr marL="0" indent="0" algn="l">
              <a:buNone/>
            </a:pPr>
            <a:r>
              <a:rPr lang="en-US" sz="1800" kern="0" spc="252" dirty="0">
                <a:solidFill>
                  <a:srgbClr val="A9BDAE"/>
                </a:solidFill>
                <a:latin typeface="Calibri" pitchFamily="34" charset="0"/>
                <a:ea typeface="Calibri" pitchFamily="34" charset="-122"/>
                <a:cs typeface="Calibri" pitchFamily="34" charset="-120"/>
              </a:rPr>
              <a:t>BUSINESS DEVELOPMENT &amp; STRATEGY · 2026</a:t>
            </a:r>
            <a:endParaRPr lang="en-US" sz="1800" dirty="0"/>
          </a:p>
        </p:txBody>
      </p:sp>
      <p:sp>
        <p:nvSpPr>
          <p:cNvPr id="6" name="Shape 3"/>
          <p:cNvSpPr/>
          <p:nvPr/>
        </p:nvSpPr>
        <p:spPr>
          <a:xfrm>
            <a:off x="876300" y="3180636"/>
            <a:ext cx="438150" cy="19050"/>
          </a:xfrm>
          <a:prstGeom prst="rect">
            <a:avLst/>
          </a:prstGeom>
          <a:solidFill>
            <a:srgbClr val="BF7D36">
              <a:alpha val="70000"/>
            </a:srgbClr>
          </a:solidFill>
          <a:ln/>
        </p:spPr>
        <p:txBody>
          <a:bodyPr/>
          <a:lstStyle/>
          <a:p>
            <a:endParaRPr lang="en-US"/>
          </a:p>
        </p:txBody>
      </p:sp>
      <p:sp>
        <p:nvSpPr>
          <p:cNvPr id="7" name="Text 4"/>
          <p:cNvSpPr/>
          <p:nvPr/>
        </p:nvSpPr>
        <p:spPr>
          <a:xfrm>
            <a:off x="1447800" y="3037761"/>
            <a:ext cx="8637017" cy="342900"/>
          </a:xfrm>
          <a:prstGeom prst="rect">
            <a:avLst/>
          </a:prstGeom>
          <a:noFill/>
          <a:ln/>
        </p:spPr>
        <p:txBody>
          <a:bodyPr wrap="square" lIns="0" tIns="0" rIns="0" bIns="0" rtlCol="0" anchor="t">
            <a:normAutofit/>
          </a:bodyPr>
          <a:lstStyle/>
          <a:p>
            <a:pPr marL="0" indent="0" algn="l">
              <a:buNone/>
            </a:pPr>
            <a:r>
              <a:rPr lang="en-US" sz="1950" b="1" kern="0" spc="195" dirty="0">
                <a:solidFill>
                  <a:srgbClr val="EEF3EE"/>
                </a:solidFill>
                <a:latin typeface="Calibri" pitchFamily="34" charset="0"/>
                <a:ea typeface="Calibri" pitchFamily="34" charset="-122"/>
                <a:cs typeface="Calibri" pitchFamily="34" charset="-120"/>
              </a:rPr>
              <a:t>SPRIND TECH METAL TRANSFORMATION CHALLENGE · BIOPEPLEACH</a:t>
            </a:r>
            <a:endParaRPr lang="en-US" sz="1950" dirty="0"/>
          </a:p>
        </p:txBody>
      </p:sp>
      <p:sp>
        <p:nvSpPr>
          <p:cNvPr id="8" name="Text 5"/>
          <p:cNvSpPr/>
          <p:nvPr/>
        </p:nvSpPr>
        <p:spPr>
          <a:xfrm>
            <a:off x="876300" y="3666411"/>
            <a:ext cx="14716125" cy="1981200"/>
          </a:xfrm>
          <a:prstGeom prst="rect">
            <a:avLst/>
          </a:prstGeom>
          <a:noFill/>
          <a:ln/>
        </p:spPr>
        <p:txBody>
          <a:bodyPr wrap="square" lIns="25400" tIns="25400" rIns="25400" bIns="25400" rtlCol="0" anchor="t">
            <a:normAutofit fontScale="92500" lnSpcReduction="20000"/>
          </a:bodyPr>
          <a:lstStyle/>
          <a:p>
            <a:pPr marL="0" indent="0" algn="l">
              <a:lnSpc>
                <a:spcPct val="102000"/>
              </a:lnSpc>
              <a:buNone/>
            </a:pPr>
            <a:r>
              <a:rPr lang="en-US" sz="7500" b="1" kern="0" spc="-187" dirty="0">
                <a:solidFill>
                  <a:srgbClr val="EEF3EE"/>
                </a:solidFill>
                <a:latin typeface="Calibri" pitchFamily="34" charset="0"/>
                <a:ea typeface="Calibri" pitchFamily="34" charset="-122"/>
                <a:cs typeface="Calibri" pitchFamily="34" charset="-120"/>
              </a:rPr>
              <a:t>Recovering rare earths from waste </a:t>
            </a:r>
          </a:p>
          <a:p>
            <a:pPr marL="0" indent="0" algn="l">
              <a:lnSpc>
                <a:spcPct val="102000"/>
              </a:lnSpc>
              <a:buNone/>
            </a:pPr>
            <a:r>
              <a:rPr lang="en-US" sz="7500" b="1" kern="0" spc="-187" dirty="0">
                <a:solidFill>
                  <a:srgbClr val="EEF3EE"/>
                </a:solidFill>
                <a:latin typeface="Calibri" pitchFamily="34" charset="0"/>
                <a:ea typeface="Calibri" pitchFamily="34" charset="-122"/>
                <a:cs typeface="Calibri" pitchFamily="34" charset="-120"/>
              </a:rPr>
              <a:t>- the </a:t>
            </a:r>
            <a:r>
              <a:rPr lang="en-US" sz="7500" b="1" kern="0" spc="-187" dirty="0">
                <a:solidFill>
                  <a:srgbClr val="D9B78A"/>
                </a:solidFill>
                <a:latin typeface="Calibri" pitchFamily="34" charset="0"/>
                <a:ea typeface="Calibri" pitchFamily="34" charset="-122"/>
                <a:cs typeface="Calibri" pitchFamily="34" charset="-120"/>
              </a:rPr>
              <a:t>water-based </a:t>
            </a:r>
            <a:r>
              <a:rPr lang="en-US" sz="7500" b="1" kern="0" spc="-187" dirty="0">
                <a:solidFill>
                  <a:srgbClr val="EEF3EE"/>
                </a:solidFill>
                <a:latin typeface="Calibri" pitchFamily="34" charset="0"/>
                <a:ea typeface="Calibri" pitchFamily="34" charset="-122"/>
                <a:cs typeface="Calibri" pitchFamily="34" charset="-120"/>
              </a:rPr>
              <a:t>way.</a:t>
            </a:r>
            <a:endParaRPr lang="en-US" sz="7500" dirty="0"/>
          </a:p>
        </p:txBody>
      </p:sp>
      <p:sp>
        <p:nvSpPr>
          <p:cNvPr id="9" name="Text 6"/>
          <p:cNvSpPr/>
          <p:nvPr/>
        </p:nvSpPr>
        <p:spPr>
          <a:xfrm>
            <a:off x="876300" y="5990511"/>
            <a:ext cx="11576685" cy="892969"/>
          </a:xfrm>
          <a:prstGeom prst="rect">
            <a:avLst/>
          </a:prstGeom>
          <a:noFill/>
          <a:ln/>
        </p:spPr>
        <p:txBody>
          <a:bodyPr wrap="square" lIns="25400" tIns="25400" rIns="25400" bIns="25400" rtlCol="0" anchor="t">
            <a:normAutofit fontScale="92500" lnSpcReduction="20000"/>
          </a:bodyPr>
          <a:lstStyle/>
          <a:p>
            <a:pPr marL="0" indent="0" algn="l">
              <a:lnSpc>
                <a:spcPct val="132000"/>
              </a:lnSpc>
              <a:buNone/>
            </a:pPr>
            <a:r>
              <a:rPr lang="en-US" sz="2550" dirty="0">
                <a:solidFill>
                  <a:srgbClr val="EEF3EE"/>
                </a:solidFill>
                <a:latin typeface="Calibri" pitchFamily="34" charset="0"/>
                <a:ea typeface="Calibri" pitchFamily="34" charset="-122"/>
                <a:cs typeface="Calibri" pitchFamily="34" charset="-120"/>
              </a:rPr>
              <a:t>A go-to-market strategy and early business plan for BIOWEG's expansion into critical-materials recovery, built with TU Berlin.</a:t>
            </a:r>
            <a:endParaRPr lang="en-US" sz="2550" dirty="0"/>
          </a:p>
        </p:txBody>
      </p:sp>
      <p:sp>
        <p:nvSpPr>
          <p:cNvPr id="10" name="Shape 7"/>
          <p:cNvSpPr/>
          <p:nvPr/>
        </p:nvSpPr>
        <p:spPr>
          <a:xfrm>
            <a:off x="876300" y="8797290"/>
            <a:ext cx="16535400" cy="9525"/>
          </a:xfrm>
          <a:prstGeom prst="rect">
            <a:avLst/>
          </a:prstGeom>
          <a:solidFill>
            <a:srgbClr val="FFFFFF">
              <a:alpha val="16000"/>
            </a:srgbClr>
          </a:solidFill>
          <a:ln/>
        </p:spPr>
        <p:txBody>
          <a:bodyPr/>
          <a:lstStyle/>
          <a:p>
            <a:endParaRPr lang="en-US"/>
          </a:p>
        </p:txBody>
      </p:sp>
      <p:sp>
        <p:nvSpPr>
          <p:cNvPr id="11" name="Text 8"/>
          <p:cNvSpPr/>
          <p:nvPr/>
        </p:nvSpPr>
        <p:spPr>
          <a:xfrm>
            <a:off x="876300" y="9090660"/>
            <a:ext cx="7111077" cy="320040"/>
          </a:xfrm>
          <a:prstGeom prst="rect">
            <a:avLst/>
          </a:prstGeom>
          <a:noFill/>
          <a:ln/>
        </p:spPr>
        <p:txBody>
          <a:bodyPr wrap="square" lIns="25400" tIns="25400" rIns="25400" bIns="25400" rtlCol="0" anchor="t">
            <a:normAutofit lnSpcReduction="10000"/>
          </a:bodyPr>
          <a:lstStyle/>
          <a:p>
            <a:pPr marL="0" indent="0" algn="l">
              <a:buNone/>
            </a:pPr>
            <a:r>
              <a:rPr lang="en-US" sz="1800" kern="0" spc="252" dirty="0">
                <a:solidFill>
                  <a:srgbClr val="EEF3EE"/>
                </a:solidFill>
                <a:latin typeface="Calibri" pitchFamily="34" charset="0"/>
                <a:ea typeface="Calibri" pitchFamily="34" charset="-122"/>
                <a:cs typeface="Calibri" pitchFamily="34" charset="-120"/>
              </a:rPr>
              <a:t>PREPARED FOR THE CEO, FOUNDERS &amp; LEADERSHIP TEAM</a:t>
            </a:r>
            <a:endParaRPr lang="en-US" sz="1800" dirty="0"/>
          </a:p>
        </p:txBody>
      </p:sp>
      <p:sp>
        <p:nvSpPr>
          <p:cNvPr id="12" name="Text 9"/>
          <p:cNvSpPr/>
          <p:nvPr/>
        </p:nvSpPr>
        <p:spPr>
          <a:xfrm>
            <a:off x="14347270" y="9090660"/>
            <a:ext cx="3156364" cy="320040"/>
          </a:xfrm>
          <a:prstGeom prst="rect">
            <a:avLst/>
          </a:prstGeom>
          <a:noFill/>
          <a:ln/>
        </p:spPr>
        <p:txBody>
          <a:bodyPr wrap="square" lIns="25400" tIns="25400" rIns="25400" bIns="25400" rtlCol="0" anchor="t">
            <a:normAutofit lnSpcReduction="10000"/>
          </a:bodyPr>
          <a:lstStyle/>
          <a:p>
            <a:pPr marL="0" indent="0" algn="l">
              <a:buNone/>
            </a:pPr>
            <a:r>
              <a:rPr lang="en-US" sz="1800" dirty="0">
                <a:solidFill>
                  <a:schemeClr val="bg1"/>
                </a:solidFill>
              </a:rPr>
              <a:t>Nikhil Agarwal</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876300" y="1028700"/>
            <a:ext cx="16535400" cy="15240"/>
          </a:xfrm>
          <a:prstGeom prst="rect">
            <a:avLst/>
          </a:prstGeom>
          <a:solidFill>
            <a:srgbClr val="DBE0DB"/>
          </a:solidFill>
          <a:ln/>
        </p:spPr>
        <p:txBody>
          <a:bodyPr/>
          <a:lstStyle/>
          <a:p>
            <a:endParaRPr lang="en-US"/>
          </a:p>
        </p:txBody>
      </p:sp>
      <p:sp>
        <p:nvSpPr>
          <p:cNvPr id="3" name="Text 1"/>
          <p:cNvSpPr/>
          <p:nvPr/>
        </p:nvSpPr>
        <p:spPr>
          <a:xfrm>
            <a:off x="876300" y="571500"/>
            <a:ext cx="376833" cy="342900"/>
          </a:xfrm>
          <a:prstGeom prst="rect">
            <a:avLst/>
          </a:prstGeom>
          <a:noFill/>
          <a:ln/>
        </p:spPr>
        <p:txBody>
          <a:bodyPr wrap="square" lIns="25400" tIns="25400" rIns="25400" bIns="25400" rtlCol="0" anchor="t">
            <a:normAutofit lnSpcReduction="10000"/>
          </a:bodyPr>
          <a:lstStyle/>
          <a:p>
            <a:pPr marL="0" indent="0" algn="l">
              <a:buNone/>
            </a:pPr>
            <a:r>
              <a:rPr lang="en-US" sz="1950" b="1" kern="0" spc="195" dirty="0">
                <a:solidFill>
                  <a:srgbClr val="BF7D36"/>
                </a:solidFill>
                <a:latin typeface="Calibri" pitchFamily="34" charset="0"/>
                <a:ea typeface="Calibri" pitchFamily="34" charset="-122"/>
                <a:cs typeface="Calibri" pitchFamily="34" charset="-120"/>
              </a:rPr>
              <a:t>09</a:t>
            </a:r>
            <a:endParaRPr lang="en-US" sz="1950" dirty="0"/>
          </a:p>
        </p:txBody>
      </p:sp>
      <p:sp>
        <p:nvSpPr>
          <p:cNvPr id="4" name="Text 2"/>
          <p:cNvSpPr/>
          <p:nvPr/>
        </p:nvSpPr>
        <p:spPr>
          <a:xfrm>
            <a:off x="1310283" y="571500"/>
            <a:ext cx="4472353" cy="342900"/>
          </a:xfrm>
          <a:prstGeom prst="rect">
            <a:avLst/>
          </a:prstGeom>
          <a:noFill/>
          <a:ln/>
        </p:spPr>
        <p:txBody>
          <a:bodyPr wrap="square" lIns="0" tIns="0" rIns="0" bIns="0" rtlCol="0" anchor="t">
            <a:normAutofit/>
          </a:bodyPr>
          <a:lstStyle/>
          <a:p>
            <a:pPr marL="0" indent="0" algn="l">
              <a:buNone/>
            </a:pPr>
            <a:r>
              <a:rPr lang="en-US" sz="1950" b="1" kern="0" spc="195" dirty="0">
                <a:solidFill>
                  <a:srgbClr val="23543F"/>
                </a:solidFill>
                <a:latin typeface="Calibri" pitchFamily="34" charset="0"/>
                <a:ea typeface="Calibri" pitchFamily="34" charset="-122"/>
                <a:cs typeface="Calibri" pitchFamily="34" charset="-120"/>
              </a:rPr>
              <a:t>/ BUSINESS MODEL &amp; INVESTMENT</a:t>
            </a:r>
            <a:endParaRPr lang="en-US" sz="1950" dirty="0"/>
          </a:p>
        </p:txBody>
      </p:sp>
      <p:sp>
        <p:nvSpPr>
          <p:cNvPr id="5" name="Shape 3"/>
          <p:cNvSpPr/>
          <p:nvPr/>
        </p:nvSpPr>
        <p:spPr>
          <a:xfrm>
            <a:off x="14032468" y="681038"/>
            <a:ext cx="85725" cy="85725"/>
          </a:xfrm>
          <a:prstGeom prst="ellipse">
            <a:avLst/>
          </a:prstGeom>
          <a:solidFill>
            <a:srgbClr val="BF7D36"/>
          </a:solidFill>
          <a:ln/>
        </p:spPr>
        <p:txBody>
          <a:bodyPr/>
          <a:lstStyle/>
          <a:p>
            <a:endParaRPr lang="en-US"/>
          </a:p>
        </p:txBody>
      </p:sp>
      <p:sp>
        <p:nvSpPr>
          <p:cNvPr id="6" name="Text 4"/>
          <p:cNvSpPr/>
          <p:nvPr/>
        </p:nvSpPr>
        <p:spPr>
          <a:xfrm>
            <a:off x="14232493" y="582930"/>
            <a:ext cx="3274583" cy="320040"/>
          </a:xfrm>
          <a:prstGeom prst="rect">
            <a:avLst/>
          </a:prstGeom>
          <a:noFill/>
          <a:ln/>
        </p:spPr>
        <p:txBody>
          <a:bodyPr wrap="square" lIns="0" tIns="0" rIns="0" bIns="0" rtlCol="0" anchor="t">
            <a:normAutofit/>
          </a:bodyPr>
          <a:lstStyle/>
          <a:p>
            <a:pPr marL="0" indent="0" algn="l">
              <a:buNone/>
            </a:pPr>
            <a:r>
              <a:rPr lang="en-US" sz="1800" kern="0" spc="252" dirty="0">
                <a:solidFill>
                  <a:srgbClr val="23543F"/>
                </a:solidFill>
                <a:latin typeface="Calibri" pitchFamily="34" charset="0"/>
                <a:ea typeface="Calibri" pitchFamily="34" charset="-122"/>
                <a:cs typeface="Calibri" pitchFamily="34" charset="-120"/>
              </a:rPr>
              <a:t>PART IV · THE ECONOMICS</a:t>
            </a:r>
            <a:endParaRPr lang="en-US" sz="1800" dirty="0"/>
          </a:p>
        </p:txBody>
      </p:sp>
      <p:sp>
        <p:nvSpPr>
          <p:cNvPr id="7" name="Text 5"/>
          <p:cNvSpPr/>
          <p:nvPr/>
        </p:nvSpPr>
        <p:spPr>
          <a:xfrm>
            <a:off x="876300" y="1291590"/>
            <a:ext cx="15893415" cy="976789"/>
          </a:xfrm>
          <a:prstGeom prst="rect">
            <a:avLst/>
          </a:prstGeom>
          <a:noFill/>
          <a:ln/>
        </p:spPr>
        <p:txBody>
          <a:bodyPr wrap="square" lIns="25400" tIns="25400" rIns="25400" bIns="25400" rtlCol="0" anchor="t">
            <a:normAutofit fontScale="92500" lnSpcReduction="20000"/>
          </a:bodyPr>
          <a:lstStyle/>
          <a:p>
            <a:pPr marL="0" indent="0" algn="l">
              <a:lnSpc>
                <a:spcPct val="112000"/>
              </a:lnSpc>
              <a:buNone/>
            </a:pPr>
            <a:r>
              <a:rPr lang="en-US" sz="3300" b="1" kern="0" spc="-33" dirty="0">
                <a:solidFill>
                  <a:srgbClr val="15211B"/>
                </a:solidFill>
                <a:latin typeface="Calibri" pitchFamily="34" charset="0"/>
                <a:ea typeface="Calibri" pitchFamily="34" charset="-122"/>
                <a:cs typeface="Calibri" pitchFamily="34" charset="-120"/>
              </a:rPr>
              <a:t>Start with tolling and grant-funded pilots, then layer in product sales and licensing as the process </a:t>
            </a:r>
            <a:r>
              <a:rPr lang="en-US" sz="3300" b="1" kern="0" spc="-33" dirty="0">
                <a:solidFill>
                  <a:srgbClr val="BF7D36"/>
                </a:solidFill>
                <a:latin typeface="Calibri" pitchFamily="34" charset="0"/>
                <a:ea typeface="Calibri" pitchFamily="34" charset="-122"/>
                <a:cs typeface="Calibri" pitchFamily="34" charset="-120"/>
              </a:rPr>
              <a:t>proves out</a:t>
            </a:r>
            <a:r>
              <a:rPr lang="en-US" sz="3300" b="1" kern="0" spc="-33" dirty="0">
                <a:solidFill>
                  <a:srgbClr val="15211B"/>
                </a:solidFill>
                <a:latin typeface="Calibri" pitchFamily="34" charset="0"/>
                <a:ea typeface="Calibri" pitchFamily="34" charset="-122"/>
                <a:cs typeface="Calibri" pitchFamily="34" charset="-120"/>
              </a:rPr>
              <a:t>.</a:t>
            </a:r>
            <a:endParaRPr lang="en-US" sz="3300" dirty="0"/>
          </a:p>
        </p:txBody>
      </p:sp>
      <p:sp>
        <p:nvSpPr>
          <p:cNvPr id="8" name="Shape 6"/>
          <p:cNvSpPr/>
          <p:nvPr/>
        </p:nvSpPr>
        <p:spPr>
          <a:xfrm>
            <a:off x="876300" y="2344579"/>
            <a:ext cx="22860" cy="643890"/>
          </a:xfrm>
          <a:prstGeom prst="rect">
            <a:avLst/>
          </a:prstGeom>
          <a:solidFill>
            <a:srgbClr val="BF7D36"/>
          </a:solidFill>
          <a:ln/>
        </p:spPr>
        <p:txBody>
          <a:bodyPr/>
          <a:lstStyle/>
          <a:p>
            <a:endParaRPr lang="en-US"/>
          </a:p>
        </p:txBody>
      </p:sp>
      <p:sp>
        <p:nvSpPr>
          <p:cNvPr id="9" name="Text 7"/>
          <p:cNvSpPr/>
          <p:nvPr/>
        </p:nvSpPr>
        <p:spPr>
          <a:xfrm>
            <a:off x="1089660" y="2344579"/>
            <a:ext cx="11951970" cy="681990"/>
          </a:xfrm>
          <a:prstGeom prst="rect">
            <a:avLst/>
          </a:prstGeom>
          <a:noFill/>
          <a:ln/>
        </p:spPr>
        <p:txBody>
          <a:bodyPr wrap="square" lIns="25400" tIns="25400" rIns="25400" bIns="25400" rtlCol="0" anchor="t">
            <a:normAutofit fontScale="92500" lnSpcReduction="20000"/>
          </a:bodyPr>
          <a:lstStyle/>
          <a:p>
            <a:pPr marL="0" indent="0" algn="l">
              <a:lnSpc>
                <a:spcPct val="130000"/>
              </a:lnSpc>
              <a:buNone/>
            </a:pPr>
            <a:r>
              <a:rPr lang="en-US" sz="1950" dirty="0">
                <a:solidFill>
                  <a:srgbClr val="586259"/>
                </a:solidFill>
                <a:latin typeface="Calibri" pitchFamily="34" charset="0"/>
                <a:ea typeface="Calibri" pitchFamily="34" charset="-122"/>
                <a:cs typeface="Calibri" pitchFamily="34" charset="-120"/>
              </a:rPr>
              <a:t>One profitable tonne isn't a company. Here's how it becomes one - matching the revenue model to the stage, and funding proof before we ever pour a plant.</a:t>
            </a:r>
            <a:endParaRPr lang="en-US" sz="1950" dirty="0"/>
          </a:p>
        </p:txBody>
      </p:sp>
      <p:sp>
        <p:nvSpPr>
          <p:cNvPr id="10" name="Shape 8"/>
          <p:cNvSpPr/>
          <p:nvPr/>
        </p:nvSpPr>
        <p:spPr>
          <a:xfrm>
            <a:off x="876300" y="3121819"/>
            <a:ext cx="4964192" cy="415290"/>
          </a:xfrm>
          <a:prstGeom prst="roundRect">
            <a:avLst>
              <a:gd name="adj" fmla="val 50000"/>
            </a:avLst>
          </a:prstGeom>
          <a:solidFill>
            <a:srgbClr val="EAF0EC"/>
          </a:solidFill>
          <a:ln/>
        </p:spPr>
        <p:txBody>
          <a:bodyPr/>
          <a:lstStyle/>
          <a:p>
            <a:endParaRPr lang="en-US"/>
          </a:p>
        </p:txBody>
      </p:sp>
      <p:sp>
        <p:nvSpPr>
          <p:cNvPr id="11" name="Text 9"/>
          <p:cNvSpPr/>
          <p:nvPr/>
        </p:nvSpPr>
        <p:spPr>
          <a:xfrm>
            <a:off x="1009650" y="3188494"/>
            <a:ext cx="4846418" cy="320040"/>
          </a:xfrm>
          <a:prstGeom prst="rect">
            <a:avLst/>
          </a:prstGeom>
          <a:noFill/>
          <a:ln/>
        </p:spPr>
        <p:txBody>
          <a:bodyPr wrap="square" lIns="25400" tIns="25400" rIns="25400" bIns="25400" rtlCol="0" anchor="ctr">
            <a:normAutofit lnSpcReduction="10000"/>
          </a:bodyPr>
          <a:lstStyle/>
          <a:p>
            <a:pPr marL="0" indent="0" algn="l">
              <a:buNone/>
            </a:pPr>
            <a:r>
              <a:rPr lang="en-US" sz="1800" kern="0" spc="108" dirty="0">
                <a:solidFill>
                  <a:srgbClr val="23543F"/>
                </a:solidFill>
                <a:latin typeface="Calibri" pitchFamily="34" charset="0"/>
                <a:ea typeface="Calibri" pitchFamily="34" charset="-122"/>
                <a:cs typeface="Calibri" pitchFamily="34" charset="-120"/>
              </a:rPr>
              <a:t>Three revenue models, sequenced over time</a:t>
            </a:r>
            <a:endParaRPr lang="en-US" sz="1800" dirty="0"/>
          </a:p>
        </p:txBody>
      </p:sp>
      <p:sp>
        <p:nvSpPr>
          <p:cNvPr id="12" name="Shape 10"/>
          <p:cNvSpPr/>
          <p:nvPr/>
        </p:nvSpPr>
        <p:spPr>
          <a:xfrm>
            <a:off x="876300" y="4341019"/>
            <a:ext cx="2584728" cy="15240"/>
          </a:xfrm>
          <a:prstGeom prst="rect">
            <a:avLst/>
          </a:prstGeom>
          <a:solidFill>
            <a:srgbClr val="23543F"/>
          </a:solidFill>
          <a:ln/>
        </p:spPr>
        <p:txBody>
          <a:bodyPr/>
          <a:lstStyle/>
          <a:p>
            <a:endParaRPr lang="en-US"/>
          </a:p>
        </p:txBody>
      </p:sp>
      <p:sp>
        <p:nvSpPr>
          <p:cNvPr id="13" name="Text 11"/>
          <p:cNvSpPr/>
          <p:nvPr/>
        </p:nvSpPr>
        <p:spPr>
          <a:xfrm>
            <a:off x="1047750" y="3737134"/>
            <a:ext cx="2319370" cy="594360"/>
          </a:xfrm>
          <a:prstGeom prst="rect">
            <a:avLst/>
          </a:prstGeom>
          <a:noFill/>
          <a:ln/>
        </p:spPr>
        <p:txBody>
          <a:bodyPr wrap="square" lIns="25400" tIns="25400" rIns="25400" bIns="25400" rtlCol="0" anchor="ctr">
            <a:normAutofit/>
          </a:bodyPr>
          <a:lstStyle/>
          <a:p>
            <a:pPr marL="0" indent="0" algn="l">
              <a:buNone/>
            </a:pPr>
            <a:r>
              <a:rPr lang="en-US" sz="1800" b="1" kern="0" spc="108" dirty="0">
                <a:solidFill>
                  <a:srgbClr val="23543F"/>
                </a:solidFill>
                <a:latin typeface="Calibri" pitchFamily="34" charset="0"/>
                <a:ea typeface="Calibri" pitchFamily="34" charset="-122"/>
                <a:cs typeface="Calibri" pitchFamily="34" charset="-120"/>
              </a:rPr>
              <a:t>MODEL</a:t>
            </a:r>
            <a:endParaRPr lang="en-US" sz="1800" dirty="0"/>
          </a:p>
        </p:txBody>
      </p:sp>
      <p:sp>
        <p:nvSpPr>
          <p:cNvPr id="14" name="Shape 12"/>
          <p:cNvSpPr/>
          <p:nvPr/>
        </p:nvSpPr>
        <p:spPr>
          <a:xfrm>
            <a:off x="3461028" y="4341019"/>
            <a:ext cx="2904172" cy="15240"/>
          </a:xfrm>
          <a:prstGeom prst="rect">
            <a:avLst/>
          </a:prstGeom>
          <a:solidFill>
            <a:srgbClr val="23543F"/>
          </a:solidFill>
          <a:ln/>
        </p:spPr>
        <p:txBody>
          <a:bodyPr/>
          <a:lstStyle/>
          <a:p>
            <a:endParaRPr lang="en-US"/>
          </a:p>
        </p:txBody>
      </p:sp>
      <p:sp>
        <p:nvSpPr>
          <p:cNvPr id="15" name="Text 13"/>
          <p:cNvSpPr/>
          <p:nvPr/>
        </p:nvSpPr>
        <p:spPr>
          <a:xfrm>
            <a:off x="3632478" y="3737134"/>
            <a:ext cx="2648398" cy="594360"/>
          </a:xfrm>
          <a:prstGeom prst="rect">
            <a:avLst/>
          </a:prstGeom>
          <a:noFill/>
          <a:ln/>
        </p:spPr>
        <p:txBody>
          <a:bodyPr wrap="square" lIns="25400" tIns="25400" rIns="25400" bIns="25400" rtlCol="0" anchor="ctr">
            <a:normAutofit/>
          </a:bodyPr>
          <a:lstStyle/>
          <a:p>
            <a:pPr marL="0" indent="0" algn="l">
              <a:buNone/>
            </a:pPr>
            <a:r>
              <a:rPr lang="en-US" sz="1800" b="1" kern="0" spc="108" dirty="0">
                <a:solidFill>
                  <a:srgbClr val="23543F"/>
                </a:solidFill>
                <a:latin typeface="Calibri" pitchFamily="34" charset="0"/>
                <a:ea typeface="Calibri" pitchFamily="34" charset="-122"/>
                <a:cs typeface="Calibri" pitchFamily="34" charset="-120"/>
              </a:rPr>
              <a:t>HOW IT WORKS</a:t>
            </a:r>
            <a:endParaRPr lang="en-US" sz="1800" dirty="0"/>
          </a:p>
        </p:txBody>
      </p:sp>
      <p:sp>
        <p:nvSpPr>
          <p:cNvPr id="16" name="Shape 14"/>
          <p:cNvSpPr/>
          <p:nvPr/>
        </p:nvSpPr>
        <p:spPr>
          <a:xfrm>
            <a:off x="6365200" y="4341019"/>
            <a:ext cx="1247656" cy="15240"/>
          </a:xfrm>
          <a:prstGeom prst="rect">
            <a:avLst/>
          </a:prstGeom>
          <a:solidFill>
            <a:srgbClr val="23543F"/>
          </a:solidFill>
          <a:ln/>
        </p:spPr>
        <p:txBody>
          <a:bodyPr/>
          <a:lstStyle/>
          <a:p>
            <a:endParaRPr lang="en-US"/>
          </a:p>
        </p:txBody>
      </p:sp>
      <p:sp>
        <p:nvSpPr>
          <p:cNvPr id="17" name="Text 15"/>
          <p:cNvSpPr/>
          <p:nvPr/>
        </p:nvSpPr>
        <p:spPr>
          <a:xfrm>
            <a:off x="6498550" y="3737134"/>
            <a:ext cx="980956" cy="594360"/>
          </a:xfrm>
          <a:prstGeom prst="rect">
            <a:avLst/>
          </a:prstGeom>
          <a:noFill/>
          <a:ln/>
        </p:spPr>
        <p:txBody>
          <a:bodyPr wrap="square" lIns="25400" tIns="25400" rIns="25400" bIns="25400" rtlCol="0" anchor="ctr">
            <a:normAutofit/>
          </a:bodyPr>
          <a:lstStyle/>
          <a:p>
            <a:pPr marL="0" indent="0" algn="ctr">
              <a:buNone/>
            </a:pPr>
            <a:r>
              <a:rPr lang="en-US" sz="1800" b="1" kern="0" spc="108" dirty="0">
                <a:solidFill>
                  <a:srgbClr val="23543F"/>
                </a:solidFill>
                <a:latin typeface="Calibri" pitchFamily="34" charset="0"/>
                <a:ea typeface="Calibri" pitchFamily="34" charset="-122"/>
                <a:cs typeface="Calibri" pitchFamily="34" charset="-120"/>
              </a:rPr>
              <a:t>MARGIN</a:t>
            </a:r>
            <a:endParaRPr lang="en-US" sz="1800" dirty="0"/>
          </a:p>
        </p:txBody>
      </p:sp>
      <p:sp>
        <p:nvSpPr>
          <p:cNvPr id="18" name="Shape 16"/>
          <p:cNvSpPr/>
          <p:nvPr/>
        </p:nvSpPr>
        <p:spPr>
          <a:xfrm>
            <a:off x="7612856" y="4341019"/>
            <a:ext cx="1211461" cy="15240"/>
          </a:xfrm>
          <a:prstGeom prst="rect">
            <a:avLst/>
          </a:prstGeom>
          <a:solidFill>
            <a:srgbClr val="23543F"/>
          </a:solidFill>
          <a:ln/>
        </p:spPr>
        <p:txBody>
          <a:bodyPr/>
          <a:lstStyle/>
          <a:p>
            <a:endParaRPr lang="en-US"/>
          </a:p>
        </p:txBody>
      </p:sp>
      <p:sp>
        <p:nvSpPr>
          <p:cNvPr id="19" name="Text 17"/>
          <p:cNvSpPr/>
          <p:nvPr/>
        </p:nvSpPr>
        <p:spPr>
          <a:xfrm>
            <a:off x="7746206" y="3737134"/>
            <a:ext cx="944761" cy="594360"/>
          </a:xfrm>
          <a:prstGeom prst="rect">
            <a:avLst/>
          </a:prstGeom>
          <a:noFill/>
          <a:ln/>
        </p:spPr>
        <p:txBody>
          <a:bodyPr wrap="square" lIns="25400" tIns="25400" rIns="25400" bIns="25400" rtlCol="0" anchor="ctr">
            <a:normAutofit/>
          </a:bodyPr>
          <a:lstStyle/>
          <a:p>
            <a:pPr marL="0" indent="0" algn="ctr">
              <a:buNone/>
            </a:pPr>
            <a:r>
              <a:rPr lang="en-US" sz="1800" b="1" kern="0" spc="108" dirty="0">
                <a:solidFill>
                  <a:srgbClr val="23543F"/>
                </a:solidFill>
                <a:latin typeface="Calibri" pitchFamily="34" charset="0"/>
                <a:ea typeface="Calibri" pitchFamily="34" charset="-122"/>
                <a:cs typeface="Calibri" pitchFamily="34" charset="-120"/>
              </a:rPr>
              <a:t>CAPITAL</a:t>
            </a:r>
            <a:endParaRPr lang="en-US" sz="1800" dirty="0"/>
          </a:p>
        </p:txBody>
      </p:sp>
      <p:sp>
        <p:nvSpPr>
          <p:cNvPr id="20" name="Shape 18"/>
          <p:cNvSpPr/>
          <p:nvPr/>
        </p:nvSpPr>
        <p:spPr>
          <a:xfrm>
            <a:off x="8824317" y="4341019"/>
            <a:ext cx="1005483" cy="15240"/>
          </a:xfrm>
          <a:prstGeom prst="rect">
            <a:avLst/>
          </a:prstGeom>
          <a:solidFill>
            <a:srgbClr val="23543F"/>
          </a:solidFill>
          <a:ln/>
        </p:spPr>
        <p:txBody>
          <a:bodyPr/>
          <a:lstStyle/>
          <a:p>
            <a:endParaRPr lang="en-US"/>
          </a:p>
        </p:txBody>
      </p:sp>
      <p:sp>
        <p:nvSpPr>
          <p:cNvPr id="21" name="Text 19"/>
          <p:cNvSpPr/>
          <p:nvPr/>
        </p:nvSpPr>
        <p:spPr>
          <a:xfrm>
            <a:off x="8995767" y="3737134"/>
            <a:ext cx="738783" cy="594360"/>
          </a:xfrm>
          <a:prstGeom prst="rect">
            <a:avLst/>
          </a:prstGeom>
          <a:noFill/>
          <a:ln/>
        </p:spPr>
        <p:txBody>
          <a:bodyPr wrap="square" lIns="25400" tIns="25400" rIns="25400" bIns="25400" rtlCol="0" anchor="ctr">
            <a:normAutofit lnSpcReduction="10000"/>
          </a:bodyPr>
          <a:lstStyle/>
          <a:p>
            <a:pPr marL="0" indent="0" algn="l">
              <a:buNone/>
            </a:pPr>
            <a:r>
              <a:rPr lang="en-US" sz="1800" b="1" kern="0" spc="108" dirty="0">
                <a:solidFill>
                  <a:srgbClr val="23543F"/>
                </a:solidFill>
                <a:latin typeface="Calibri" pitchFamily="34" charset="0"/>
                <a:ea typeface="Calibri" pitchFamily="34" charset="-122"/>
                <a:cs typeface="Calibri" pitchFamily="34" charset="-120"/>
              </a:rPr>
              <a:t>STAGE FIT</a:t>
            </a:r>
            <a:endParaRPr lang="en-US" sz="1800" dirty="0"/>
          </a:p>
        </p:txBody>
      </p:sp>
      <p:sp>
        <p:nvSpPr>
          <p:cNvPr id="22" name="Shape 20"/>
          <p:cNvSpPr/>
          <p:nvPr/>
        </p:nvSpPr>
        <p:spPr>
          <a:xfrm>
            <a:off x="876300" y="5332929"/>
            <a:ext cx="2584728" cy="9525"/>
          </a:xfrm>
          <a:prstGeom prst="rect">
            <a:avLst/>
          </a:prstGeom>
          <a:solidFill>
            <a:srgbClr val="DBE0DB"/>
          </a:solidFill>
          <a:ln/>
        </p:spPr>
        <p:txBody>
          <a:bodyPr/>
          <a:lstStyle/>
          <a:p>
            <a:endParaRPr lang="en-US"/>
          </a:p>
        </p:txBody>
      </p:sp>
      <p:sp>
        <p:nvSpPr>
          <p:cNvPr id="23" name="Text 21"/>
          <p:cNvSpPr/>
          <p:nvPr/>
        </p:nvSpPr>
        <p:spPr>
          <a:xfrm>
            <a:off x="1047750" y="4403884"/>
            <a:ext cx="2319370" cy="919520"/>
          </a:xfrm>
          <a:prstGeom prst="rect">
            <a:avLst/>
          </a:prstGeom>
          <a:noFill/>
          <a:ln/>
        </p:spPr>
        <p:txBody>
          <a:bodyPr wrap="square" lIns="25400" tIns="25400" rIns="25400" bIns="25400" rtlCol="0" anchor="t">
            <a:normAutofit/>
          </a:bodyPr>
          <a:lstStyle/>
          <a:p>
            <a:pPr marL="0" indent="0" algn="l">
              <a:lnSpc>
                <a:spcPct val="128000"/>
              </a:lnSpc>
              <a:buNone/>
            </a:pPr>
            <a:r>
              <a:rPr lang="en-US" sz="1800" b="1" dirty="0">
                <a:solidFill>
                  <a:srgbClr val="15211B"/>
                </a:solidFill>
                <a:latin typeface="Calibri" pitchFamily="34" charset="0"/>
                <a:ea typeface="Calibri" pitchFamily="34" charset="-122"/>
                <a:cs typeface="Calibri" pitchFamily="34" charset="-120"/>
              </a:rPr>
              <a:t>Processing / tolling</a:t>
            </a:r>
            <a:endParaRPr lang="en-US" sz="1800" dirty="0"/>
          </a:p>
        </p:txBody>
      </p:sp>
      <p:sp>
        <p:nvSpPr>
          <p:cNvPr id="24" name="Shape 22"/>
          <p:cNvSpPr/>
          <p:nvPr/>
        </p:nvSpPr>
        <p:spPr>
          <a:xfrm>
            <a:off x="3461028" y="5332929"/>
            <a:ext cx="2904172" cy="9525"/>
          </a:xfrm>
          <a:prstGeom prst="rect">
            <a:avLst/>
          </a:prstGeom>
          <a:solidFill>
            <a:srgbClr val="DBE0DB"/>
          </a:solidFill>
          <a:ln/>
        </p:spPr>
        <p:txBody>
          <a:bodyPr/>
          <a:lstStyle/>
          <a:p>
            <a:endParaRPr lang="en-US"/>
          </a:p>
        </p:txBody>
      </p:sp>
      <p:sp>
        <p:nvSpPr>
          <p:cNvPr id="25" name="Text 23"/>
          <p:cNvSpPr/>
          <p:nvPr/>
        </p:nvSpPr>
        <p:spPr>
          <a:xfrm>
            <a:off x="3632478" y="4403884"/>
            <a:ext cx="2648398" cy="919520"/>
          </a:xfrm>
          <a:prstGeom prst="rect">
            <a:avLst/>
          </a:prstGeom>
          <a:noFill/>
          <a:ln/>
        </p:spPr>
        <p:txBody>
          <a:bodyPr wrap="square" lIns="25400" tIns="25400" rIns="25400" bIns="25400" rtlCol="0" anchor="t">
            <a:normAutofit fontScale="92500"/>
          </a:bodyPr>
          <a:lstStyle/>
          <a:p>
            <a:pPr marL="0" indent="0" algn="l">
              <a:lnSpc>
                <a:spcPct val="128000"/>
              </a:lnSpc>
              <a:buNone/>
            </a:pPr>
            <a:r>
              <a:rPr lang="en-US" sz="1800" dirty="0">
                <a:solidFill>
                  <a:srgbClr val="15211B"/>
                </a:solidFill>
                <a:latin typeface="Calibri" pitchFamily="34" charset="0"/>
                <a:ea typeface="Calibri" pitchFamily="34" charset="-122"/>
                <a:cs typeface="Calibri" pitchFamily="34" charset="-120"/>
              </a:rPr>
              <a:t>Fee per tonne + upside share; partner keeps material</a:t>
            </a:r>
            <a:endParaRPr lang="en-US" sz="1800" dirty="0"/>
          </a:p>
        </p:txBody>
      </p:sp>
      <p:sp>
        <p:nvSpPr>
          <p:cNvPr id="26" name="Shape 24"/>
          <p:cNvSpPr/>
          <p:nvPr/>
        </p:nvSpPr>
        <p:spPr>
          <a:xfrm>
            <a:off x="6365200" y="5332929"/>
            <a:ext cx="1247656" cy="9525"/>
          </a:xfrm>
          <a:prstGeom prst="rect">
            <a:avLst/>
          </a:prstGeom>
          <a:solidFill>
            <a:srgbClr val="DBE0DB"/>
          </a:solidFill>
          <a:ln/>
        </p:spPr>
        <p:txBody>
          <a:bodyPr/>
          <a:lstStyle/>
          <a:p>
            <a:endParaRPr lang="en-US"/>
          </a:p>
        </p:txBody>
      </p:sp>
      <p:sp>
        <p:nvSpPr>
          <p:cNvPr id="27" name="Shape 25"/>
          <p:cNvSpPr/>
          <p:nvPr/>
        </p:nvSpPr>
        <p:spPr>
          <a:xfrm>
            <a:off x="6836569" y="4411504"/>
            <a:ext cx="304800" cy="304800"/>
          </a:xfrm>
          <a:prstGeom prst="ellipse">
            <a:avLst/>
          </a:prstGeom>
          <a:ln w="15240">
            <a:solidFill>
              <a:srgbClr val="23543F"/>
            </a:solidFill>
            <a:prstDash val="solid"/>
          </a:ln>
        </p:spPr>
        <p:txBody>
          <a:bodyPr/>
          <a:lstStyle/>
          <a:p>
            <a:endParaRPr lang="en-US"/>
          </a:p>
        </p:txBody>
      </p:sp>
      <p:sp>
        <p:nvSpPr>
          <p:cNvPr id="28" name="Shape 26"/>
          <p:cNvSpPr/>
          <p:nvPr/>
        </p:nvSpPr>
        <p:spPr>
          <a:xfrm>
            <a:off x="7612856" y="5332929"/>
            <a:ext cx="1211461" cy="9525"/>
          </a:xfrm>
          <a:prstGeom prst="rect">
            <a:avLst/>
          </a:prstGeom>
          <a:solidFill>
            <a:srgbClr val="DBE0DB"/>
          </a:solidFill>
          <a:ln/>
        </p:spPr>
        <p:txBody>
          <a:bodyPr/>
          <a:lstStyle/>
          <a:p>
            <a:endParaRPr lang="en-US"/>
          </a:p>
        </p:txBody>
      </p:sp>
      <p:sp>
        <p:nvSpPr>
          <p:cNvPr id="29" name="Shape 27"/>
          <p:cNvSpPr/>
          <p:nvPr/>
        </p:nvSpPr>
        <p:spPr>
          <a:xfrm>
            <a:off x="8066127" y="4411504"/>
            <a:ext cx="304800" cy="304800"/>
          </a:xfrm>
          <a:prstGeom prst="ellipse">
            <a:avLst/>
          </a:prstGeom>
          <a:ln w="15240">
            <a:solidFill>
              <a:srgbClr val="23543F"/>
            </a:solidFill>
            <a:prstDash val="solid"/>
          </a:ln>
        </p:spPr>
        <p:txBody>
          <a:bodyPr/>
          <a:lstStyle/>
          <a:p>
            <a:endParaRPr lang="en-US"/>
          </a:p>
        </p:txBody>
      </p:sp>
      <p:sp>
        <p:nvSpPr>
          <p:cNvPr id="30" name="Shape 28"/>
          <p:cNvSpPr/>
          <p:nvPr/>
        </p:nvSpPr>
        <p:spPr>
          <a:xfrm>
            <a:off x="8824317" y="5332929"/>
            <a:ext cx="1005483" cy="9525"/>
          </a:xfrm>
          <a:prstGeom prst="rect">
            <a:avLst/>
          </a:prstGeom>
          <a:solidFill>
            <a:srgbClr val="DBE0DB"/>
          </a:solidFill>
          <a:ln/>
        </p:spPr>
        <p:txBody>
          <a:bodyPr/>
          <a:lstStyle/>
          <a:p>
            <a:endParaRPr lang="en-US"/>
          </a:p>
        </p:txBody>
      </p:sp>
      <p:sp>
        <p:nvSpPr>
          <p:cNvPr id="31" name="Text 29"/>
          <p:cNvSpPr/>
          <p:nvPr/>
        </p:nvSpPr>
        <p:spPr>
          <a:xfrm>
            <a:off x="8995767" y="4403884"/>
            <a:ext cx="738783" cy="919520"/>
          </a:xfrm>
          <a:prstGeom prst="rect">
            <a:avLst/>
          </a:prstGeom>
          <a:noFill/>
          <a:ln/>
        </p:spPr>
        <p:txBody>
          <a:bodyPr wrap="square" lIns="25400" tIns="25400" rIns="25400" bIns="25400" rtlCol="0" anchor="t">
            <a:normAutofit/>
          </a:bodyPr>
          <a:lstStyle/>
          <a:p>
            <a:pPr marL="0" indent="0" algn="l">
              <a:lnSpc>
                <a:spcPct val="128000"/>
              </a:lnSpc>
              <a:buNone/>
            </a:pPr>
            <a:r>
              <a:rPr lang="en-US" sz="1800" dirty="0">
                <a:solidFill>
                  <a:srgbClr val="15211B"/>
                </a:solidFill>
                <a:latin typeface="Calibri" pitchFamily="34" charset="0"/>
                <a:ea typeface="Calibri" pitchFamily="34" charset="-122"/>
                <a:cs typeface="Calibri" pitchFamily="34" charset="-120"/>
              </a:rPr>
              <a:t>Pilot</a:t>
            </a:r>
            <a:endParaRPr lang="en-US" sz="1800" dirty="0"/>
          </a:p>
        </p:txBody>
      </p:sp>
      <p:sp>
        <p:nvSpPr>
          <p:cNvPr id="32" name="Shape 30"/>
          <p:cNvSpPr/>
          <p:nvPr/>
        </p:nvSpPr>
        <p:spPr>
          <a:xfrm>
            <a:off x="876300" y="6020872"/>
            <a:ext cx="2584728" cy="9525"/>
          </a:xfrm>
          <a:prstGeom prst="rect">
            <a:avLst/>
          </a:prstGeom>
          <a:solidFill>
            <a:srgbClr val="DBE0DB"/>
          </a:solidFill>
          <a:ln/>
        </p:spPr>
        <p:txBody>
          <a:bodyPr/>
          <a:lstStyle/>
          <a:p>
            <a:endParaRPr lang="en-US"/>
          </a:p>
        </p:txBody>
      </p:sp>
      <p:sp>
        <p:nvSpPr>
          <p:cNvPr id="33" name="Text 31"/>
          <p:cNvSpPr/>
          <p:nvPr/>
        </p:nvSpPr>
        <p:spPr>
          <a:xfrm>
            <a:off x="1047750" y="5388173"/>
            <a:ext cx="2319370" cy="623173"/>
          </a:xfrm>
          <a:prstGeom prst="rect">
            <a:avLst/>
          </a:prstGeom>
          <a:noFill/>
          <a:ln/>
        </p:spPr>
        <p:txBody>
          <a:bodyPr wrap="square" lIns="25400" tIns="25400" rIns="25400" bIns="25400" rtlCol="0" anchor="t">
            <a:normAutofit/>
          </a:bodyPr>
          <a:lstStyle/>
          <a:p>
            <a:pPr marL="0" indent="0" algn="l">
              <a:lnSpc>
                <a:spcPct val="128000"/>
              </a:lnSpc>
              <a:buNone/>
            </a:pPr>
            <a:r>
              <a:rPr lang="en-US" sz="1800" b="1" dirty="0">
                <a:solidFill>
                  <a:srgbClr val="15211B"/>
                </a:solidFill>
                <a:latin typeface="Calibri" pitchFamily="34" charset="0"/>
                <a:ea typeface="Calibri" pitchFamily="34" charset="-122"/>
                <a:cs typeface="Calibri" pitchFamily="34" charset="-120"/>
              </a:rPr>
              <a:t>Intermediate product</a:t>
            </a:r>
            <a:endParaRPr lang="en-US" sz="1800" dirty="0"/>
          </a:p>
        </p:txBody>
      </p:sp>
      <p:sp>
        <p:nvSpPr>
          <p:cNvPr id="34" name="Shape 32"/>
          <p:cNvSpPr/>
          <p:nvPr/>
        </p:nvSpPr>
        <p:spPr>
          <a:xfrm>
            <a:off x="3461028" y="6020872"/>
            <a:ext cx="2904172" cy="9525"/>
          </a:xfrm>
          <a:prstGeom prst="rect">
            <a:avLst/>
          </a:prstGeom>
          <a:solidFill>
            <a:srgbClr val="DBE0DB"/>
          </a:solidFill>
          <a:ln/>
        </p:spPr>
        <p:txBody>
          <a:bodyPr/>
          <a:lstStyle/>
          <a:p>
            <a:endParaRPr lang="en-US"/>
          </a:p>
        </p:txBody>
      </p:sp>
      <p:sp>
        <p:nvSpPr>
          <p:cNvPr id="35" name="Text 33"/>
          <p:cNvSpPr/>
          <p:nvPr/>
        </p:nvSpPr>
        <p:spPr>
          <a:xfrm>
            <a:off x="3632478" y="5388173"/>
            <a:ext cx="2648398" cy="623173"/>
          </a:xfrm>
          <a:prstGeom prst="rect">
            <a:avLst/>
          </a:prstGeom>
          <a:noFill/>
          <a:ln/>
        </p:spPr>
        <p:txBody>
          <a:bodyPr wrap="square" lIns="25400" tIns="25400" rIns="25400" bIns="25400" rtlCol="0" anchor="t">
            <a:normAutofit fontScale="92500" lnSpcReduction="20000"/>
          </a:bodyPr>
          <a:lstStyle/>
          <a:p>
            <a:pPr marL="0" indent="0" algn="l">
              <a:lnSpc>
                <a:spcPct val="128000"/>
              </a:lnSpc>
              <a:buNone/>
            </a:pPr>
            <a:r>
              <a:rPr lang="en-US" sz="1800" dirty="0">
                <a:solidFill>
                  <a:srgbClr val="15211B"/>
                </a:solidFill>
                <a:latin typeface="Calibri" pitchFamily="34" charset="0"/>
                <a:ea typeface="Calibri" pitchFamily="34" charset="-122"/>
                <a:cs typeface="Calibri" pitchFamily="34" charset="-120"/>
              </a:rPr>
              <a:t>Sell REE-rich concentrate to downstream players</a:t>
            </a:r>
            <a:endParaRPr lang="en-US" sz="1800" dirty="0"/>
          </a:p>
        </p:txBody>
      </p:sp>
      <p:sp>
        <p:nvSpPr>
          <p:cNvPr id="36" name="Shape 34"/>
          <p:cNvSpPr/>
          <p:nvPr/>
        </p:nvSpPr>
        <p:spPr>
          <a:xfrm>
            <a:off x="6365200" y="6020872"/>
            <a:ext cx="1247656" cy="9525"/>
          </a:xfrm>
          <a:prstGeom prst="rect">
            <a:avLst/>
          </a:prstGeom>
          <a:solidFill>
            <a:srgbClr val="DBE0DB"/>
          </a:solidFill>
          <a:ln/>
        </p:spPr>
        <p:txBody>
          <a:bodyPr/>
          <a:lstStyle/>
          <a:p>
            <a:endParaRPr lang="en-US"/>
          </a:p>
        </p:txBody>
      </p:sp>
      <p:sp>
        <p:nvSpPr>
          <p:cNvPr id="37" name="Shape 35"/>
          <p:cNvSpPr/>
          <p:nvPr/>
        </p:nvSpPr>
        <p:spPr>
          <a:xfrm>
            <a:off x="6836569" y="5391984"/>
            <a:ext cx="304800" cy="304800"/>
          </a:xfrm>
          <a:prstGeom prst="ellipse">
            <a:avLst/>
          </a:prstGeom>
          <a:ln w="15240">
            <a:solidFill>
              <a:srgbClr val="23543F"/>
            </a:solidFill>
            <a:prstDash val="solid"/>
          </a:ln>
        </p:spPr>
        <p:txBody>
          <a:bodyPr/>
          <a:lstStyle/>
          <a:p>
            <a:endParaRPr lang="en-US"/>
          </a:p>
        </p:txBody>
      </p:sp>
      <p:sp>
        <p:nvSpPr>
          <p:cNvPr id="38" name="Shape 36"/>
          <p:cNvSpPr/>
          <p:nvPr/>
        </p:nvSpPr>
        <p:spPr>
          <a:xfrm>
            <a:off x="7612856" y="6020872"/>
            <a:ext cx="1211461" cy="9525"/>
          </a:xfrm>
          <a:prstGeom prst="rect">
            <a:avLst/>
          </a:prstGeom>
          <a:solidFill>
            <a:srgbClr val="DBE0DB"/>
          </a:solidFill>
          <a:ln/>
        </p:spPr>
        <p:txBody>
          <a:bodyPr/>
          <a:lstStyle/>
          <a:p>
            <a:endParaRPr lang="en-US"/>
          </a:p>
        </p:txBody>
      </p:sp>
      <p:sp>
        <p:nvSpPr>
          <p:cNvPr id="39" name="Shape 37"/>
          <p:cNvSpPr/>
          <p:nvPr/>
        </p:nvSpPr>
        <p:spPr>
          <a:xfrm>
            <a:off x="8066127" y="5391984"/>
            <a:ext cx="304800" cy="304800"/>
          </a:xfrm>
          <a:prstGeom prst="ellipse">
            <a:avLst/>
          </a:prstGeom>
          <a:ln w="15240">
            <a:solidFill>
              <a:srgbClr val="23543F"/>
            </a:solidFill>
            <a:prstDash val="solid"/>
          </a:ln>
        </p:spPr>
        <p:txBody>
          <a:bodyPr/>
          <a:lstStyle/>
          <a:p>
            <a:endParaRPr lang="en-US"/>
          </a:p>
        </p:txBody>
      </p:sp>
      <p:sp>
        <p:nvSpPr>
          <p:cNvPr id="40" name="Shape 38"/>
          <p:cNvSpPr/>
          <p:nvPr/>
        </p:nvSpPr>
        <p:spPr>
          <a:xfrm>
            <a:off x="8824317" y="6020872"/>
            <a:ext cx="1005483" cy="9525"/>
          </a:xfrm>
          <a:prstGeom prst="rect">
            <a:avLst/>
          </a:prstGeom>
          <a:solidFill>
            <a:srgbClr val="DBE0DB"/>
          </a:solidFill>
          <a:ln/>
        </p:spPr>
        <p:txBody>
          <a:bodyPr/>
          <a:lstStyle/>
          <a:p>
            <a:endParaRPr lang="en-US"/>
          </a:p>
        </p:txBody>
      </p:sp>
      <p:sp>
        <p:nvSpPr>
          <p:cNvPr id="41" name="Text 39"/>
          <p:cNvSpPr/>
          <p:nvPr/>
        </p:nvSpPr>
        <p:spPr>
          <a:xfrm>
            <a:off x="8995767" y="5388173"/>
            <a:ext cx="738783" cy="623173"/>
          </a:xfrm>
          <a:prstGeom prst="rect">
            <a:avLst/>
          </a:prstGeom>
          <a:noFill/>
          <a:ln/>
        </p:spPr>
        <p:txBody>
          <a:bodyPr wrap="square" lIns="25400" tIns="25400" rIns="25400" bIns="25400" rtlCol="0" anchor="t">
            <a:normAutofit/>
          </a:bodyPr>
          <a:lstStyle/>
          <a:p>
            <a:pPr marL="0" indent="0" algn="l">
              <a:lnSpc>
                <a:spcPct val="128000"/>
              </a:lnSpc>
              <a:buNone/>
            </a:pPr>
            <a:r>
              <a:rPr lang="en-US" sz="1800" dirty="0">
                <a:solidFill>
                  <a:srgbClr val="15211B"/>
                </a:solidFill>
                <a:latin typeface="Calibri" pitchFamily="34" charset="0"/>
                <a:ea typeface="Calibri" pitchFamily="34" charset="-122"/>
                <a:cs typeface="Calibri" pitchFamily="34" charset="-120"/>
              </a:rPr>
              <a:t>Demo</a:t>
            </a:r>
            <a:endParaRPr lang="en-US" sz="1800" dirty="0"/>
          </a:p>
        </p:txBody>
      </p:sp>
      <p:sp>
        <p:nvSpPr>
          <p:cNvPr id="42" name="Text 40"/>
          <p:cNvSpPr/>
          <p:nvPr/>
        </p:nvSpPr>
        <p:spPr>
          <a:xfrm>
            <a:off x="1047750" y="6076117"/>
            <a:ext cx="2319370" cy="626983"/>
          </a:xfrm>
          <a:prstGeom prst="rect">
            <a:avLst/>
          </a:prstGeom>
          <a:noFill/>
          <a:ln/>
        </p:spPr>
        <p:txBody>
          <a:bodyPr wrap="square" lIns="25400" tIns="25400" rIns="25400" bIns="25400" rtlCol="0" anchor="t">
            <a:normAutofit/>
          </a:bodyPr>
          <a:lstStyle/>
          <a:p>
            <a:pPr marL="0" indent="0" algn="l">
              <a:lnSpc>
                <a:spcPct val="128000"/>
              </a:lnSpc>
              <a:buNone/>
            </a:pPr>
            <a:r>
              <a:rPr lang="en-US" sz="1800" b="1" dirty="0">
                <a:solidFill>
                  <a:srgbClr val="15211B"/>
                </a:solidFill>
                <a:latin typeface="Calibri" pitchFamily="34" charset="0"/>
                <a:ea typeface="Calibri" pitchFamily="34" charset="-122"/>
                <a:cs typeface="Calibri" pitchFamily="34" charset="-120"/>
              </a:rPr>
              <a:t>Licensing</a:t>
            </a:r>
            <a:endParaRPr lang="en-US" sz="1800" dirty="0"/>
          </a:p>
        </p:txBody>
      </p:sp>
      <p:sp>
        <p:nvSpPr>
          <p:cNvPr id="43" name="Text 41"/>
          <p:cNvSpPr/>
          <p:nvPr/>
        </p:nvSpPr>
        <p:spPr>
          <a:xfrm>
            <a:off x="3632478" y="6076117"/>
            <a:ext cx="2648398" cy="626983"/>
          </a:xfrm>
          <a:prstGeom prst="rect">
            <a:avLst/>
          </a:prstGeom>
          <a:noFill/>
          <a:ln/>
        </p:spPr>
        <p:txBody>
          <a:bodyPr wrap="square" lIns="25400" tIns="25400" rIns="25400" bIns="25400" rtlCol="0" anchor="t">
            <a:normAutofit fontScale="92500" lnSpcReduction="20000"/>
          </a:bodyPr>
          <a:lstStyle/>
          <a:p>
            <a:pPr marL="0" indent="0" algn="l">
              <a:lnSpc>
                <a:spcPct val="128000"/>
              </a:lnSpc>
              <a:buNone/>
            </a:pPr>
            <a:r>
              <a:rPr lang="en-US" sz="1800" dirty="0">
                <a:solidFill>
                  <a:srgbClr val="15211B"/>
                </a:solidFill>
                <a:latin typeface="Calibri" pitchFamily="34" charset="0"/>
                <a:ea typeface="Calibri" pitchFamily="34" charset="-122"/>
                <a:cs typeface="Calibri" pitchFamily="34" charset="-120"/>
              </a:rPr>
              <a:t>Upfront fee + royalty on a proven process</a:t>
            </a:r>
            <a:endParaRPr lang="en-US" sz="1800" dirty="0"/>
          </a:p>
        </p:txBody>
      </p:sp>
      <p:sp>
        <p:nvSpPr>
          <p:cNvPr id="44" name="Shape 42"/>
          <p:cNvSpPr/>
          <p:nvPr/>
        </p:nvSpPr>
        <p:spPr>
          <a:xfrm>
            <a:off x="6836569" y="6079927"/>
            <a:ext cx="304800" cy="304800"/>
          </a:xfrm>
          <a:prstGeom prst="ellipse">
            <a:avLst/>
          </a:prstGeom>
          <a:ln w="15240">
            <a:solidFill>
              <a:srgbClr val="23543F"/>
            </a:solidFill>
            <a:prstDash val="solid"/>
          </a:ln>
        </p:spPr>
        <p:txBody>
          <a:bodyPr/>
          <a:lstStyle/>
          <a:p>
            <a:endParaRPr lang="en-US"/>
          </a:p>
        </p:txBody>
      </p:sp>
      <p:sp>
        <p:nvSpPr>
          <p:cNvPr id="45" name="Shape 43"/>
          <p:cNvSpPr/>
          <p:nvPr/>
        </p:nvSpPr>
        <p:spPr>
          <a:xfrm>
            <a:off x="8066127" y="6079927"/>
            <a:ext cx="304800" cy="304800"/>
          </a:xfrm>
          <a:prstGeom prst="ellipse">
            <a:avLst/>
          </a:prstGeom>
          <a:ln w="15240">
            <a:solidFill>
              <a:srgbClr val="23543F"/>
            </a:solidFill>
            <a:prstDash val="solid"/>
          </a:ln>
        </p:spPr>
        <p:txBody>
          <a:bodyPr/>
          <a:lstStyle/>
          <a:p>
            <a:endParaRPr lang="en-US"/>
          </a:p>
        </p:txBody>
      </p:sp>
      <p:sp>
        <p:nvSpPr>
          <p:cNvPr id="46" name="Text 44"/>
          <p:cNvSpPr/>
          <p:nvPr/>
        </p:nvSpPr>
        <p:spPr>
          <a:xfrm>
            <a:off x="8995767" y="6076117"/>
            <a:ext cx="738783" cy="626983"/>
          </a:xfrm>
          <a:prstGeom prst="rect">
            <a:avLst/>
          </a:prstGeom>
          <a:noFill/>
          <a:ln/>
        </p:spPr>
        <p:txBody>
          <a:bodyPr wrap="square" lIns="25400" tIns="25400" rIns="25400" bIns="25400" rtlCol="0" anchor="t">
            <a:normAutofit/>
          </a:bodyPr>
          <a:lstStyle/>
          <a:p>
            <a:pPr marL="0" indent="0" algn="l">
              <a:lnSpc>
                <a:spcPct val="128000"/>
              </a:lnSpc>
              <a:buNone/>
            </a:pPr>
            <a:r>
              <a:rPr lang="en-US" sz="1800" dirty="0">
                <a:solidFill>
                  <a:srgbClr val="15211B"/>
                </a:solidFill>
                <a:latin typeface="Calibri" pitchFamily="34" charset="0"/>
                <a:ea typeface="Calibri" pitchFamily="34" charset="-122"/>
                <a:cs typeface="Calibri" pitchFamily="34" charset="-120"/>
              </a:rPr>
              <a:t>Scale</a:t>
            </a:r>
            <a:endParaRPr lang="en-US" sz="1800" dirty="0"/>
          </a:p>
        </p:txBody>
      </p:sp>
      <p:sp>
        <p:nvSpPr>
          <p:cNvPr id="47" name="Shape 45"/>
          <p:cNvSpPr/>
          <p:nvPr/>
        </p:nvSpPr>
        <p:spPr>
          <a:xfrm>
            <a:off x="876300" y="6865025"/>
            <a:ext cx="8953500" cy="1389817"/>
          </a:xfrm>
          <a:prstGeom prst="roundRect">
            <a:avLst>
              <a:gd name="adj" fmla="val 9595"/>
            </a:avLst>
          </a:prstGeom>
          <a:solidFill>
            <a:srgbClr val="EAF0EC"/>
          </a:solidFill>
          <a:ln/>
          <a:effectLst>
            <a:outerShdw blurRad="19050" dist="9525" dir="5400000" algn="bl" rotWithShape="0">
              <a:srgbClr val="14281E">
                <a:alpha val="4000"/>
              </a:srgbClr>
            </a:outerShdw>
          </a:effectLst>
        </p:spPr>
        <p:txBody>
          <a:bodyPr/>
          <a:lstStyle/>
          <a:p>
            <a:endParaRPr lang="en-US"/>
          </a:p>
        </p:txBody>
      </p:sp>
      <p:sp>
        <p:nvSpPr>
          <p:cNvPr id="48" name="Text 46"/>
          <p:cNvSpPr/>
          <p:nvPr/>
        </p:nvSpPr>
        <p:spPr>
          <a:xfrm>
            <a:off x="1123950" y="7093625"/>
            <a:ext cx="8711946" cy="970717"/>
          </a:xfrm>
          <a:prstGeom prst="rect">
            <a:avLst/>
          </a:prstGeom>
          <a:noFill/>
          <a:ln/>
        </p:spPr>
        <p:txBody>
          <a:bodyPr wrap="square" lIns="25400" tIns="25400" rIns="25400" bIns="25400" rtlCol="0" anchor="t">
            <a:normAutofit fontScale="92500"/>
          </a:bodyPr>
          <a:lstStyle/>
          <a:p>
            <a:pPr marL="0" indent="0" algn="l">
              <a:lnSpc>
                <a:spcPct val="136000"/>
              </a:lnSpc>
              <a:buNone/>
            </a:pPr>
            <a:r>
              <a:rPr lang="en-US" sz="1800" b="1" dirty="0">
                <a:solidFill>
                  <a:srgbClr val="15211B"/>
                </a:solidFill>
                <a:latin typeface="Calibri" pitchFamily="34" charset="0"/>
                <a:ea typeface="Calibri" pitchFamily="34" charset="-122"/>
                <a:cs typeface="Calibri" pitchFamily="34" charset="-120"/>
              </a:rPr>
              <a:t>First 18 months: </a:t>
            </a:r>
            <a:r>
              <a:rPr lang="en-US" sz="1800" dirty="0">
                <a:solidFill>
                  <a:srgbClr val="15211B"/>
                </a:solidFill>
                <a:latin typeface="Calibri" pitchFamily="34" charset="0"/>
                <a:ea typeface="Calibri" pitchFamily="34" charset="-122"/>
                <a:cs typeface="Calibri" pitchFamily="34" charset="-120"/>
              </a:rPr>
              <a:t>processing service + pilot-funded development - less downstream infrastructure, and it lets us learn the economics before committing to asset-heavy manufacturing.</a:t>
            </a:r>
            <a:endParaRPr lang="en-US" sz="1800" dirty="0"/>
          </a:p>
        </p:txBody>
      </p:sp>
      <p:sp>
        <p:nvSpPr>
          <p:cNvPr id="49" name="Shape 47"/>
          <p:cNvSpPr/>
          <p:nvPr/>
        </p:nvSpPr>
        <p:spPr>
          <a:xfrm>
            <a:off x="10248900" y="3121819"/>
            <a:ext cx="4487942" cy="415290"/>
          </a:xfrm>
          <a:prstGeom prst="roundRect">
            <a:avLst>
              <a:gd name="adj" fmla="val 50000"/>
            </a:avLst>
          </a:prstGeom>
          <a:solidFill>
            <a:srgbClr val="EAF0EC"/>
          </a:solidFill>
          <a:ln/>
        </p:spPr>
        <p:txBody>
          <a:bodyPr/>
          <a:lstStyle/>
          <a:p>
            <a:endParaRPr lang="en-US"/>
          </a:p>
        </p:txBody>
      </p:sp>
      <p:sp>
        <p:nvSpPr>
          <p:cNvPr id="50" name="Text 48"/>
          <p:cNvSpPr/>
          <p:nvPr/>
        </p:nvSpPr>
        <p:spPr>
          <a:xfrm>
            <a:off x="10382250" y="3188494"/>
            <a:ext cx="4355880" cy="320040"/>
          </a:xfrm>
          <a:prstGeom prst="rect">
            <a:avLst/>
          </a:prstGeom>
          <a:noFill/>
          <a:ln/>
        </p:spPr>
        <p:txBody>
          <a:bodyPr wrap="square" lIns="25400" tIns="25400" rIns="25400" bIns="25400" rtlCol="0" anchor="ctr">
            <a:normAutofit lnSpcReduction="10000"/>
          </a:bodyPr>
          <a:lstStyle/>
          <a:p>
            <a:pPr marL="0" indent="0" algn="l">
              <a:buNone/>
            </a:pPr>
            <a:r>
              <a:rPr lang="en-US" sz="1800" kern="0" spc="108" dirty="0">
                <a:solidFill>
                  <a:srgbClr val="23543F"/>
                </a:solidFill>
                <a:latin typeface="Calibri" pitchFamily="34" charset="0"/>
                <a:ea typeface="Calibri" pitchFamily="34" charset="-122"/>
                <a:cs typeface="Calibri" pitchFamily="34" charset="-120"/>
              </a:rPr>
              <a:t>Staged capex - fund proof before plant</a:t>
            </a:r>
            <a:endParaRPr lang="en-US" sz="1800" dirty="0"/>
          </a:p>
        </p:txBody>
      </p:sp>
      <p:sp>
        <p:nvSpPr>
          <p:cNvPr id="51" name="Shape 49"/>
          <p:cNvSpPr/>
          <p:nvPr/>
        </p:nvSpPr>
        <p:spPr>
          <a:xfrm>
            <a:off x="10248900" y="3689509"/>
            <a:ext cx="7162800" cy="480060"/>
          </a:xfrm>
          <a:prstGeom prst="roundRect">
            <a:avLst>
              <a:gd name="adj" fmla="val 19841"/>
            </a:avLst>
          </a:prstGeom>
          <a:solidFill>
            <a:srgbClr val="1B4133"/>
          </a:solidFill>
          <a:ln/>
        </p:spPr>
        <p:txBody>
          <a:bodyPr/>
          <a:lstStyle/>
          <a:p>
            <a:endParaRPr lang="en-US"/>
          </a:p>
        </p:txBody>
      </p:sp>
      <p:sp>
        <p:nvSpPr>
          <p:cNvPr id="52" name="Text 50"/>
          <p:cNvSpPr/>
          <p:nvPr/>
        </p:nvSpPr>
        <p:spPr>
          <a:xfrm>
            <a:off x="10458450" y="3784759"/>
            <a:ext cx="2642526" cy="327660"/>
          </a:xfrm>
          <a:prstGeom prst="rect">
            <a:avLst/>
          </a:prstGeom>
          <a:noFill/>
          <a:ln/>
        </p:spPr>
        <p:txBody>
          <a:bodyPr wrap="square" lIns="25400" tIns="25400" rIns="25400" bIns="25400" rtlCol="0" anchor="t">
            <a:normAutofit lnSpcReduction="10000"/>
          </a:bodyPr>
          <a:lstStyle/>
          <a:p>
            <a:pPr marL="0" indent="0" algn="l">
              <a:buNone/>
            </a:pPr>
            <a:r>
              <a:rPr lang="en-US" sz="1875" b="1" dirty="0">
                <a:solidFill>
                  <a:srgbClr val="EEF3EE"/>
                </a:solidFill>
                <a:latin typeface="Calibri" pitchFamily="34" charset="0"/>
                <a:ea typeface="Calibri" pitchFamily="34" charset="-122"/>
                <a:cs typeface="Calibri" pitchFamily="34" charset="-120"/>
              </a:rPr>
              <a:t>Y1 · Bench &amp; lab upgrades</a:t>
            </a:r>
            <a:endParaRPr lang="en-US" sz="1875" dirty="0"/>
          </a:p>
        </p:txBody>
      </p:sp>
      <p:sp>
        <p:nvSpPr>
          <p:cNvPr id="53" name="Text 51"/>
          <p:cNvSpPr/>
          <p:nvPr/>
        </p:nvSpPr>
        <p:spPr>
          <a:xfrm>
            <a:off x="16605052" y="3784759"/>
            <a:ext cx="673298" cy="327660"/>
          </a:xfrm>
          <a:prstGeom prst="rect">
            <a:avLst/>
          </a:prstGeom>
          <a:noFill/>
          <a:ln/>
        </p:spPr>
        <p:txBody>
          <a:bodyPr wrap="square" lIns="25400" tIns="25400" rIns="25400" bIns="25400" rtlCol="0" anchor="t">
            <a:normAutofit lnSpcReduction="10000"/>
          </a:bodyPr>
          <a:lstStyle/>
          <a:p>
            <a:pPr marL="0" indent="0" algn="l">
              <a:buNone/>
            </a:pPr>
            <a:r>
              <a:rPr lang="en-US" sz="1875" b="1" dirty="0">
                <a:solidFill>
                  <a:srgbClr val="D9B78A"/>
                </a:solidFill>
                <a:latin typeface="Calibri" pitchFamily="34" charset="0"/>
                <a:ea typeface="Calibri" pitchFamily="34" charset="-122"/>
                <a:cs typeface="Calibri" pitchFamily="34" charset="-120"/>
              </a:rPr>
              <a:t>€150k</a:t>
            </a:r>
            <a:endParaRPr lang="en-US" sz="1875" dirty="0"/>
          </a:p>
        </p:txBody>
      </p:sp>
      <p:sp>
        <p:nvSpPr>
          <p:cNvPr id="54" name="Shape 52"/>
          <p:cNvSpPr/>
          <p:nvPr/>
        </p:nvSpPr>
        <p:spPr>
          <a:xfrm>
            <a:off x="10248900" y="4245769"/>
            <a:ext cx="7162800" cy="480060"/>
          </a:xfrm>
          <a:prstGeom prst="roundRect">
            <a:avLst>
              <a:gd name="adj" fmla="val 19841"/>
            </a:avLst>
          </a:prstGeom>
          <a:solidFill>
            <a:srgbClr val="1B4133"/>
          </a:solidFill>
          <a:ln/>
        </p:spPr>
        <p:txBody>
          <a:bodyPr/>
          <a:lstStyle/>
          <a:p>
            <a:endParaRPr lang="en-US"/>
          </a:p>
        </p:txBody>
      </p:sp>
      <p:sp>
        <p:nvSpPr>
          <p:cNvPr id="55" name="Text 53"/>
          <p:cNvSpPr/>
          <p:nvPr/>
        </p:nvSpPr>
        <p:spPr>
          <a:xfrm>
            <a:off x="10458450" y="4341019"/>
            <a:ext cx="2674288" cy="327660"/>
          </a:xfrm>
          <a:prstGeom prst="rect">
            <a:avLst/>
          </a:prstGeom>
          <a:noFill/>
          <a:ln/>
        </p:spPr>
        <p:txBody>
          <a:bodyPr wrap="square" lIns="25400" tIns="25400" rIns="25400" bIns="25400" rtlCol="0" anchor="t">
            <a:normAutofit lnSpcReduction="10000"/>
          </a:bodyPr>
          <a:lstStyle/>
          <a:p>
            <a:pPr marL="0" indent="0" algn="l">
              <a:buNone/>
            </a:pPr>
            <a:r>
              <a:rPr lang="en-US" sz="1875" b="1" dirty="0">
                <a:solidFill>
                  <a:srgbClr val="EEF3EE"/>
                </a:solidFill>
                <a:latin typeface="Calibri" pitchFamily="34" charset="0"/>
                <a:ea typeface="Calibri" pitchFamily="34" charset="-122"/>
                <a:cs typeface="Calibri" pitchFamily="34" charset="-120"/>
              </a:rPr>
              <a:t>Y2 · Pilot reactor + column</a:t>
            </a:r>
            <a:endParaRPr lang="en-US" sz="1875" dirty="0"/>
          </a:p>
        </p:txBody>
      </p:sp>
      <p:sp>
        <p:nvSpPr>
          <p:cNvPr id="56" name="Text 54"/>
          <p:cNvSpPr/>
          <p:nvPr/>
        </p:nvSpPr>
        <p:spPr>
          <a:xfrm>
            <a:off x="16605052" y="4341019"/>
            <a:ext cx="673298" cy="327660"/>
          </a:xfrm>
          <a:prstGeom prst="rect">
            <a:avLst/>
          </a:prstGeom>
          <a:noFill/>
          <a:ln/>
        </p:spPr>
        <p:txBody>
          <a:bodyPr wrap="square" lIns="25400" tIns="25400" rIns="25400" bIns="25400" rtlCol="0" anchor="t">
            <a:normAutofit lnSpcReduction="10000"/>
          </a:bodyPr>
          <a:lstStyle/>
          <a:p>
            <a:pPr marL="0" indent="0" algn="l">
              <a:buNone/>
            </a:pPr>
            <a:r>
              <a:rPr lang="en-US" sz="1875" b="1" dirty="0">
                <a:solidFill>
                  <a:srgbClr val="D9B78A"/>
                </a:solidFill>
                <a:latin typeface="Calibri" pitchFamily="34" charset="0"/>
                <a:ea typeface="Calibri" pitchFamily="34" charset="-122"/>
                <a:cs typeface="Calibri" pitchFamily="34" charset="-120"/>
              </a:rPr>
              <a:t>€500k</a:t>
            </a:r>
            <a:endParaRPr lang="en-US" sz="1875" dirty="0"/>
          </a:p>
        </p:txBody>
      </p:sp>
      <p:sp>
        <p:nvSpPr>
          <p:cNvPr id="57" name="Shape 55"/>
          <p:cNvSpPr/>
          <p:nvPr/>
        </p:nvSpPr>
        <p:spPr>
          <a:xfrm>
            <a:off x="10248900" y="4802029"/>
            <a:ext cx="7162800" cy="480060"/>
          </a:xfrm>
          <a:prstGeom prst="roundRect">
            <a:avLst>
              <a:gd name="adj" fmla="val 19841"/>
            </a:avLst>
          </a:prstGeom>
          <a:solidFill>
            <a:srgbClr val="1B4133"/>
          </a:solidFill>
          <a:ln/>
        </p:spPr>
        <p:txBody>
          <a:bodyPr/>
          <a:lstStyle/>
          <a:p>
            <a:endParaRPr lang="en-US"/>
          </a:p>
        </p:txBody>
      </p:sp>
      <p:sp>
        <p:nvSpPr>
          <p:cNvPr id="58" name="Text 56"/>
          <p:cNvSpPr/>
          <p:nvPr/>
        </p:nvSpPr>
        <p:spPr>
          <a:xfrm>
            <a:off x="10458450" y="4897279"/>
            <a:ext cx="2881540" cy="327660"/>
          </a:xfrm>
          <a:prstGeom prst="rect">
            <a:avLst/>
          </a:prstGeom>
          <a:noFill/>
          <a:ln/>
        </p:spPr>
        <p:txBody>
          <a:bodyPr wrap="square" lIns="25400" tIns="25400" rIns="25400" bIns="25400" rtlCol="0" anchor="t">
            <a:normAutofit lnSpcReduction="10000"/>
          </a:bodyPr>
          <a:lstStyle/>
          <a:p>
            <a:pPr marL="0" indent="0" algn="l">
              <a:buNone/>
            </a:pPr>
            <a:r>
              <a:rPr lang="en-US" sz="1875" b="1" dirty="0">
                <a:solidFill>
                  <a:srgbClr val="EEF3EE"/>
                </a:solidFill>
                <a:latin typeface="Calibri" pitchFamily="34" charset="0"/>
                <a:ea typeface="Calibri" pitchFamily="34" charset="-122"/>
                <a:cs typeface="Calibri" pitchFamily="34" charset="-120"/>
              </a:rPr>
              <a:t>Y3 · Demo plant engineering</a:t>
            </a:r>
            <a:endParaRPr lang="en-US" sz="1875" dirty="0"/>
          </a:p>
        </p:txBody>
      </p:sp>
      <p:sp>
        <p:nvSpPr>
          <p:cNvPr id="59" name="Text 57"/>
          <p:cNvSpPr/>
          <p:nvPr/>
        </p:nvSpPr>
        <p:spPr>
          <a:xfrm>
            <a:off x="16582668" y="4897279"/>
            <a:ext cx="695682" cy="327660"/>
          </a:xfrm>
          <a:prstGeom prst="rect">
            <a:avLst/>
          </a:prstGeom>
          <a:noFill/>
          <a:ln/>
        </p:spPr>
        <p:txBody>
          <a:bodyPr wrap="square" lIns="25400" tIns="25400" rIns="25400" bIns="25400" rtlCol="0" anchor="t">
            <a:normAutofit lnSpcReduction="10000"/>
          </a:bodyPr>
          <a:lstStyle/>
          <a:p>
            <a:pPr marL="0" indent="0" algn="l">
              <a:buNone/>
            </a:pPr>
            <a:r>
              <a:rPr lang="en-US" sz="1875" b="1" dirty="0">
                <a:solidFill>
                  <a:srgbClr val="D9B78A"/>
                </a:solidFill>
                <a:latin typeface="Calibri" pitchFamily="34" charset="0"/>
                <a:ea typeface="Calibri" pitchFamily="34" charset="-122"/>
                <a:cs typeface="Calibri" pitchFamily="34" charset="-120"/>
              </a:rPr>
              <a:t>€1.5m</a:t>
            </a:r>
            <a:endParaRPr lang="en-US" sz="1875" dirty="0"/>
          </a:p>
        </p:txBody>
      </p:sp>
      <p:sp>
        <p:nvSpPr>
          <p:cNvPr id="60" name="Shape 58"/>
          <p:cNvSpPr/>
          <p:nvPr/>
        </p:nvSpPr>
        <p:spPr>
          <a:xfrm>
            <a:off x="10248900" y="5358289"/>
            <a:ext cx="7162800" cy="480060"/>
          </a:xfrm>
          <a:prstGeom prst="roundRect">
            <a:avLst>
              <a:gd name="adj" fmla="val 19841"/>
            </a:avLst>
          </a:prstGeom>
          <a:solidFill>
            <a:srgbClr val="1B4133">
              <a:alpha val="60000"/>
            </a:srgbClr>
          </a:solidFill>
          <a:ln/>
        </p:spPr>
        <p:txBody>
          <a:bodyPr/>
          <a:lstStyle/>
          <a:p>
            <a:endParaRPr lang="en-US"/>
          </a:p>
        </p:txBody>
      </p:sp>
      <p:sp>
        <p:nvSpPr>
          <p:cNvPr id="61" name="Text 59"/>
          <p:cNvSpPr/>
          <p:nvPr/>
        </p:nvSpPr>
        <p:spPr>
          <a:xfrm>
            <a:off x="10458450" y="5453539"/>
            <a:ext cx="2328982" cy="327660"/>
          </a:xfrm>
          <a:prstGeom prst="rect">
            <a:avLst/>
          </a:prstGeom>
          <a:noFill/>
          <a:ln/>
        </p:spPr>
        <p:txBody>
          <a:bodyPr wrap="square" lIns="25400" tIns="25400" rIns="25400" bIns="25400" rtlCol="0" anchor="t">
            <a:normAutofit lnSpcReduction="10000"/>
          </a:bodyPr>
          <a:lstStyle/>
          <a:p>
            <a:pPr marL="0" indent="0" algn="l">
              <a:buNone/>
            </a:pPr>
            <a:r>
              <a:rPr lang="en-US" sz="1875" b="1" dirty="0">
                <a:solidFill>
                  <a:srgbClr val="EEF3EE"/>
                </a:solidFill>
                <a:latin typeface="Calibri" pitchFamily="34" charset="0"/>
                <a:ea typeface="Calibri" pitchFamily="34" charset="-122"/>
                <a:cs typeface="Calibri" pitchFamily="34" charset="-120"/>
              </a:rPr>
              <a:t>SPRIND grant coverage</a:t>
            </a:r>
            <a:endParaRPr lang="en-US" sz="1875" dirty="0"/>
          </a:p>
        </p:txBody>
      </p:sp>
      <p:sp>
        <p:nvSpPr>
          <p:cNvPr id="62" name="Text 60"/>
          <p:cNvSpPr/>
          <p:nvPr/>
        </p:nvSpPr>
        <p:spPr>
          <a:xfrm>
            <a:off x="16668512" y="5453539"/>
            <a:ext cx="609838" cy="327660"/>
          </a:xfrm>
          <a:prstGeom prst="rect">
            <a:avLst/>
          </a:prstGeom>
          <a:noFill/>
          <a:ln/>
        </p:spPr>
        <p:txBody>
          <a:bodyPr wrap="square" lIns="25400" tIns="25400" rIns="25400" bIns="25400" rtlCol="0" anchor="t">
            <a:normAutofit lnSpcReduction="10000"/>
          </a:bodyPr>
          <a:lstStyle/>
          <a:p>
            <a:pPr marL="0" indent="0" algn="l">
              <a:buNone/>
            </a:pPr>
            <a:r>
              <a:rPr lang="en-US" sz="1875" b="1" dirty="0">
                <a:solidFill>
                  <a:srgbClr val="D9B78A"/>
                </a:solidFill>
                <a:latin typeface="Calibri" pitchFamily="34" charset="0"/>
                <a:ea typeface="Calibri" pitchFamily="34" charset="-122"/>
                <a:cs typeface="Calibri" pitchFamily="34" charset="-120"/>
              </a:rPr>
              <a:t>~60%</a:t>
            </a:r>
            <a:endParaRPr lang="en-US" sz="1875" dirty="0"/>
          </a:p>
        </p:txBody>
      </p:sp>
      <p:sp>
        <p:nvSpPr>
          <p:cNvPr id="69" name="Shape 67"/>
          <p:cNvSpPr/>
          <p:nvPr/>
        </p:nvSpPr>
        <p:spPr>
          <a:xfrm>
            <a:off x="876300" y="8426291"/>
            <a:ext cx="16535400" cy="1234440"/>
          </a:xfrm>
          <a:prstGeom prst="roundRect">
            <a:avLst>
              <a:gd name="adj" fmla="val 10802"/>
            </a:avLst>
          </a:prstGeom>
          <a:solidFill>
            <a:srgbClr val="FFFFFF"/>
          </a:solidFill>
          <a:ln w="7620">
            <a:solidFill>
              <a:srgbClr val="DBE0DB"/>
            </a:solidFill>
            <a:prstDash val="solid"/>
          </a:ln>
          <a:effectLst>
            <a:outerShdw blurRad="19050" dist="9525" dir="5400000" algn="bl" rotWithShape="0">
              <a:srgbClr val="14281E">
                <a:alpha val="4000"/>
              </a:srgbClr>
            </a:outerShdw>
          </a:effectLst>
        </p:spPr>
        <p:txBody>
          <a:bodyPr/>
          <a:lstStyle/>
          <a:p>
            <a:endParaRPr lang="en-US"/>
          </a:p>
        </p:txBody>
      </p:sp>
      <p:sp>
        <p:nvSpPr>
          <p:cNvPr id="70" name="Text 68"/>
          <p:cNvSpPr/>
          <p:nvPr/>
        </p:nvSpPr>
        <p:spPr>
          <a:xfrm>
            <a:off x="1150620" y="8649176"/>
            <a:ext cx="1504950" cy="826770"/>
          </a:xfrm>
          <a:prstGeom prst="rect">
            <a:avLst/>
          </a:prstGeom>
          <a:noFill/>
          <a:ln/>
        </p:spPr>
        <p:txBody>
          <a:bodyPr wrap="square" lIns="25400" tIns="25400" rIns="25400" bIns="25400" rtlCol="0" anchor="t">
            <a:normAutofit fontScale="92500" lnSpcReduction="20000"/>
          </a:bodyPr>
          <a:lstStyle/>
          <a:p>
            <a:pPr marL="0" indent="0" algn="l">
              <a:lnSpc>
                <a:spcPct val="115000"/>
              </a:lnSpc>
              <a:buNone/>
            </a:pPr>
            <a:r>
              <a:rPr lang="en-US" sz="1800" kern="0" spc="144" dirty="0">
                <a:solidFill>
                  <a:srgbClr val="6C8A78"/>
                </a:solidFill>
                <a:latin typeface="Calibri" pitchFamily="34" charset="0"/>
                <a:ea typeface="Calibri" pitchFamily="34" charset="-122"/>
                <a:cs typeface="Calibri" pitchFamily="34" charset="-120"/>
              </a:rPr>
              <a:t>FIRST 18 MONTHS NEEDS</a:t>
            </a:r>
            <a:endParaRPr lang="en-US" sz="1800" dirty="0"/>
          </a:p>
        </p:txBody>
      </p:sp>
      <p:sp>
        <p:nvSpPr>
          <p:cNvPr id="71" name="Shape 69"/>
          <p:cNvSpPr/>
          <p:nvPr/>
        </p:nvSpPr>
        <p:spPr>
          <a:xfrm>
            <a:off x="2788920" y="8605361"/>
            <a:ext cx="9525" cy="876300"/>
          </a:xfrm>
          <a:prstGeom prst="rect">
            <a:avLst/>
          </a:prstGeom>
          <a:solidFill>
            <a:srgbClr val="DBE0DB"/>
          </a:solidFill>
          <a:ln/>
        </p:spPr>
        <p:txBody>
          <a:bodyPr/>
          <a:lstStyle/>
          <a:p>
            <a:endParaRPr lang="en-US"/>
          </a:p>
        </p:txBody>
      </p:sp>
      <p:sp>
        <p:nvSpPr>
          <p:cNvPr id="72" name="Text 70"/>
          <p:cNvSpPr/>
          <p:nvPr/>
        </p:nvSpPr>
        <p:spPr>
          <a:xfrm>
            <a:off x="3006090" y="8605361"/>
            <a:ext cx="3309166" cy="327660"/>
          </a:xfrm>
          <a:prstGeom prst="rect">
            <a:avLst/>
          </a:prstGeom>
          <a:noFill/>
          <a:ln/>
        </p:spPr>
        <p:txBody>
          <a:bodyPr wrap="square" lIns="25400" tIns="25400" rIns="25400" bIns="25400" rtlCol="0" anchor="t">
            <a:normAutofit lnSpcReduction="10000"/>
          </a:bodyPr>
          <a:lstStyle/>
          <a:p>
            <a:pPr marL="0" indent="0" algn="l">
              <a:buNone/>
            </a:pPr>
            <a:r>
              <a:rPr lang="en-US" sz="1875" b="1" dirty="0">
                <a:solidFill>
                  <a:srgbClr val="15211B"/>
                </a:solidFill>
                <a:latin typeface="Calibri" pitchFamily="34" charset="0"/>
                <a:ea typeface="Calibri" pitchFamily="34" charset="-122"/>
                <a:cs typeface="Calibri" pitchFamily="34" charset="-120"/>
              </a:rPr>
              <a:t>People</a:t>
            </a:r>
            <a:endParaRPr lang="en-US" sz="1875" dirty="0"/>
          </a:p>
        </p:txBody>
      </p:sp>
      <p:sp>
        <p:nvSpPr>
          <p:cNvPr id="73" name="Text 71"/>
          <p:cNvSpPr/>
          <p:nvPr/>
        </p:nvSpPr>
        <p:spPr>
          <a:xfrm>
            <a:off x="3006090" y="8933022"/>
            <a:ext cx="3309166" cy="312420"/>
          </a:xfrm>
          <a:prstGeom prst="rect">
            <a:avLst/>
          </a:prstGeom>
          <a:noFill/>
          <a:ln/>
        </p:spPr>
        <p:txBody>
          <a:bodyPr wrap="square" lIns="25400" tIns="25400" rIns="25400" bIns="25400" rtlCol="0" anchor="t">
            <a:normAutofit fontScale="92500" lnSpcReduction="20000"/>
          </a:bodyPr>
          <a:lstStyle/>
          <a:p>
            <a:pPr marL="0" indent="0" algn="l">
              <a:lnSpc>
                <a:spcPct val="120000"/>
              </a:lnSpc>
              <a:buNone/>
            </a:pPr>
            <a:r>
              <a:rPr lang="en-US" sz="1800" dirty="0">
                <a:solidFill>
                  <a:srgbClr val="586259"/>
                </a:solidFill>
                <a:latin typeface="Calibri" pitchFamily="34" charset="0"/>
                <a:ea typeface="Calibri" pitchFamily="34" charset="-122"/>
                <a:cs typeface="Calibri" pitchFamily="34" charset="-120"/>
              </a:rPr>
              <a:t>2-3 process scientists + 1 BD lead</a:t>
            </a:r>
            <a:endParaRPr lang="en-US" sz="1800" dirty="0"/>
          </a:p>
        </p:txBody>
      </p:sp>
      <p:sp>
        <p:nvSpPr>
          <p:cNvPr id="74" name="Shape 72"/>
          <p:cNvSpPr/>
          <p:nvPr/>
        </p:nvSpPr>
        <p:spPr>
          <a:xfrm>
            <a:off x="6428423" y="8605361"/>
            <a:ext cx="9525" cy="876300"/>
          </a:xfrm>
          <a:prstGeom prst="rect">
            <a:avLst/>
          </a:prstGeom>
          <a:solidFill>
            <a:srgbClr val="DBE0DB"/>
          </a:solidFill>
          <a:ln/>
        </p:spPr>
        <p:txBody>
          <a:bodyPr/>
          <a:lstStyle/>
          <a:p>
            <a:endParaRPr lang="en-US"/>
          </a:p>
        </p:txBody>
      </p:sp>
      <p:sp>
        <p:nvSpPr>
          <p:cNvPr id="75" name="Text 73"/>
          <p:cNvSpPr/>
          <p:nvPr/>
        </p:nvSpPr>
        <p:spPr>
          <a:xfrm>
            <a:off x="6645593" y="8605361"/>
            <a:ext cx="3309166" cy="327660"/>
          </a:xfrm>
          <a:prstGeom prst="rect">
            <a:avLst/>
          </a:prstGeom>
          <a:noFill/>
          <a:ln/>
        </p:spPr>
        <p:txBody>
          <a:bodyPr wrap="square" lIns="25400" tIns="25400" rIns="25400" bIns="25400" rtlCol="0" anchor="t">
            <a:normAutofit lnSpcReduction="10000"/>
          </a:bodyPr>
          <a:lstStyle/>
          <a:p>
            <a:pPr marL="0" indent="0" algn="l">
              <a:buNone/>
            </a:pPr>
            <a:r>
              <a:rPr lang="en-US" sz="1875" b="1" dirty="0">
                <a:solidFill>
                  <a:srgbClr val="15211B"/>
                </a:solidFill>
                <a:latin typeface="Calibri" pitchFamily="34" charset="0"/>
                <a:ea typeface="Calibri" pitchFamily="34" charset="-122"/>
                <a:cs typeface="Calibri" pitchFamily="34" charset="-120"/>
              </a:rPr>
              <a:t>Facilities</a:t>
            </a:r>
            <a:endParaRPr lang="en-US" sz="1875" dirty="0"/>
          </a:p>
        </p:txBody>
      </p:sp>
      <p:sp>
        <p:nvSpPr>
          <p:cNvPr id="76" name="Text 74"/>
          <p:cNvSpPr/>
          <p:nvPr/>
        </p:nvSpPr>
        <p:spPr>
          <a:xfrm>
            <a:off x="6645593" y="8933022"/>
            <a:ext cx="3309166" cy="586740"/>
          </a:xfrm>
          <a:prstGeom prst="rect">
            <a:avLst/>
          </a:prstGeom>
          <a:noFill/>
          <a:ln/>
        </p:spPr>
        <p:txBody>
          <a:bodyPr wrap="square" lIns="25400" tIns="25400" rIns="25400" bIns="25400" rtlCol="0" anchor="t">
            <a:normAutofit fontScale="92500"/>
          </a:bodyPr>
          <a:lstStyle/>
          <a:p>
            <a:pPr marL="0" indent="0" algn="l">
              <a:lnSpc>
                <a:spcPct val="120000"/>
              </a:lnSpc>
              <a:buNone/>
            </a:pPr>
            <a:r>
              <a:rPr lang="en-US" sz="1800" dirty="0">
                <a:solidFill>
                  <a:srgbClr val="586259"/>
                </a:solidFill>
                <a:latin typeface="Calibri" pitchFamily="34" charset="0"/>
                <a:ea typeface="Calibri" pitchFamily="34" charset="-122"/>
                <a:cs typeface="Calibri" pitchFamily="34" charset="-120"/>
              </a:rPr>
              <a:t>Lab capacity + access to a pilot skid</a:t>
            </a:r>
            <a:endParaRPr lang="en-US" sz="1800" dirty="0"/>
          </a:p>
        </p:txBody>
      </p:sp>
      <p:sp>
        <p:nvSpPr>
          <p:cNvPr id="77" name="Shape 75"/>
          <p:cNvSpPr/>
          <p:nvPr/>
        </p:nvSpPr>
        <p:spPr>
          <a:xfrm>
            <a:off x="10067925" y="8605361"/>
            <a:ext cx="9525" cy="876300"/>
          </a:xfrm>
          <a:prstGeom prst="rect">
            <a:avLst/>
          </a:prstGeom>
          <a:solidFill>
            <a:srgbClr val="DBE0DB"/>
          </a:solidFill>
          <a:ln/>
        </p:spPr>
        <p:txBody>
          <a:bodyPr/>
          <a:lstStyle/>
          <a:p>
            <a:endParaRPr lang="en-US"/>
          </a:p>
        </p:txBody>
      </p:sp>
      <p:sp>
        <p:nvSpPr>
          <p:cNvPr id="78" name="Text 76"/>
          <p:cNvSpPr/>
          <p:nvPr/>
        </p:nvSpPr>
        <p:spPr>
          <a:xfrm>
            <a:off x="10285095" y="8605361"/>
            <a:ext cx="3309166" cy="327660"/>
          </a:xfrm>
          <a:prstGeom prst="rect">
            <a:avLst/>
          </a:prstGeom>
          <a:noFill/>
          <a:ln/>
        </p:spPr>
        <p:txBody>
          <a:bodyPr wrap="square" lIns="25400" tIns="25400" rIns="25400" bIns="25400" rtlCol="0" anchor="t">
            <a:normAutofit lnSpcReduction="10000"/>
          </a:bodyPr>
          <a:lstStyle/>
          <a:p>
            <a:pPr marL="0" indent="0" algn="l">
              <a:buNone/>
            </a:pPr>
            <a:r>
              <a:rPr lang="en-US" sz="1875" b="1" dirty="0">
                <a:solidFill>
                  <a:srgbClr val="15211B"/>
                </a:solidFill>
                <a:latin typeface="Calibri" pitchFamily="34" charset="0"/>
                <a:ea typeface="Calibri" pitchFamily="34" charset="-122"/>
                <a:cs typeface="Calibri" pitchFamily="34" charset="-120"/>
              </a:rPr>
              <a:t>Partners</a:t>
            </a:r>
            <a:endParaRPr lang="en-US" sz="1875" dirty="0"/>
          </a:p>
        </p:txBody>
      </p:sp>
      <p:sp>
        <p:nvSpPr>
          <p:cNvPr id="79" name="Text 77"/>
          <p:cNvSpPr/>
          <p:nvPr/>
        </p:nvSpPr>
        <p:spPr>
          <a:xfrm>
            <a:off x="10285095" y="8933022"/>
            <a:ext cx="3309166" cy="312420"/>
          </a:xfrm>
          <a:prstGeom prst="rect">
            <a:avLst/>
          </a:prstGeom>
          <a:noFill/>
          <a:ln/>
        </p:spPr>
        <p:txBody>
          <a:bodyPr wrap="square" lIns="25400" tIns="25400" rIns="25400" bIns="25400" rtlCol="0" anchor="t">
            <a:normAutofit fontScale="92500" lnSpcReduction="20000"/>
          </a:bodyPr>
          <a:lstStyle/>
          <a:p>
            <a:pPr marL="0" indent="0" algn="l">
              <a:lnSpc>
                <a:spcPct val="120000"/>
              </a:lnSpc>
              <a:buNone/>
            </a:pPr>
            <a:r>
              <a:rPr lang="en-US" sz="1800" dirty="0">
                <a:solidFill>
                  <a:srgbClr val="586259"/>
                </a:solidFill>
                <a:latin typeface="Calibri" pitchFamily="34" charset="0"/>
                <a:ea typeface="Calibri" pitchFamily="34" charset="-122"/>
                <a:cs typeface="Calibri" pitchFamily="34" charset="-120"/>
              </a:rPr>
              <a:t>1–2 feedstock MoUs + 1 refiner</a:t>
            </a:r>
            <a:endParaRPr lang="en-US" sz="1800" dirty="0"/>
          </a:p>
        </p:txBody>
      </p:sp>
      <p:sp>
        <p:nvSpPr>
          <p:cNvPr id="80" name="Shape 78"/>
          <p:cNvSpPr/>
          <p:nvPr/>
        </p:nvSpPr>
        <p:spPr>
          <a:xfrm>
            <a:off x="13707427" y="8605361"/>
            <a:ext cx="9525" cy="876300"/>
          </a:xfrm>
          <a:prstGeom prst="rect">
            <a:avLst/>
          </a:prstGeom>
          <a:solidFill>
            <a:srgbClr val="BF7D36"/>
          </a:solidFill>
          <a:ln/>
        </p:spPr>
        <p:txBody>
          <a:bodyPr/>
          <a:lstStyle/>
          <a:p>
            <a:endParaRPr lang="en-US"/>
          </a:p>
        </p:txBody>
      </p:sp>
      <p:sp>
        <p:nvSpPr>
          <p:cNvPr id="81" name="Text 79"/>
          <p:cNvSpPr/>
          <p:nvPr/>
        </p:nvSpPr>
        <p:spPr>
          <a:xfrm>
            <a:off x="13924598" y="8605361"/>
            <a:ext cx="3309166" cy="327660"/>
          </a:xfrm>
          <a:prstGeom prst="rect">
            <a:avLst/>
          </a:prstGeom>
          <a:noFill/>
          <a:ln/>
        </p:spPr>
        <p:txBody>
          <a:bodyPr wrap="square" lIns="25400" tIns="25400" rIns="25400" bIns="25400" rtlCol="0" anchor="t">
            <a:normAutofit lnSpcReduction="10000"/>
          </a:bodyPr>
          <a:lstStyle/>
          <a:p>
            <a:pPr marL="0" indent="0" algn="l">
              <a:buNone/>
            </a:pPr>
            <a:r>
              <a:rPr lang="en-US" sz="1875" b="1" dirty="0">
                <a:solidFill>
                  <a:srgbClr val="BF7D36"/>
                </a:solidFill>
                <a:latin typeface="Calibri" pitchFamily="34" charset="0"/>
                <a:ea typeface="Calibri" pitchFamily="34" charset="-122"/>
                <a:cs typeface="Calibri" pitchFamily="34" charset="-120"/>
              </a:rPr>
              <a:t>Capital</a:t>
            </a:r>
            <a:endParaRPr lang="en-US" sz="1875" dirty="0"/>
          </a:p>
        </p:txBody>
      </p:sp>
      <p:sp>
        <p:nvSpPr>
          <p:cNvPr id="82" name="Text 80"/>
          <p:cNvSpPr/>
          <p:nvPr/>
        </p:nvSpPr>
        <p:spPr>
          <a:xfrm>
            <a:off x="13924598" y="8933022"/>
            <a:ext cx="3309166" cy="312420"/>
          </a:xfrm>
          <a:prstGeom prst="rect">
            <a:avLst/>
          </a:prstGeom>
          <a:noFill/>
          <a:ln/>
        </p:spPr>
        <p:txBody>
          <a:bodyPr wrap="square" lIns="25400" tIns="25400" rIns="25400" bIns="25400" rtlCol="0" anchor="t">
            <a:normAutofit fontScale="92500" lnSpcReduction="20000"/>
          </a:bodyPr>
          <a:lstStyle/>
          <a:p>
            <a:pPr marL="0" indent="0" algn="l">
              <a:lnSpc>
                <a:spcPct val="120000"/>
              </a:lnSpc>
              <a:buNone/>
            </a:pPr>
            <a:r>
              <a:rPr lang="en-US" sz="1800" dirty="0">
                <a:solidFill>
                  <a:srgbClr val="586259"/>
                </a:solidFill>
                <a:latin typeface="Calibri" pitchFamily="34" charset="0"/>
                <a:ea typeface="Calibri" pitchFamily="34" charset="-122"/>
                <a:cs typeface="Calibri" pitchFamily="34" charset="-120"/>
              </a:rPr>
              <a:t>~€1.5–2m, largely grant-backed</a:t>
            </a:r>
            <a:endParaRPr lang="en-US" sz="1800" dirty="0"/>
          </a:p>
        </p:txBody>
      </p:sp>
      <p:sp>
        <p:nvSpPr>
          <p:cNvPr id="83" name="Shape 81"/>
          <p:cNvSpPr/>
          <p:nvPr/>
        </p:nvSpPr>
        <p:spPr>
          <a:xfrm>
            <a:off x="876300" y="9559290"/>
            <a:ext cx="16535400" cy="9525"/>
          </a:xfrm>
          <a:prstGeom prst="rect">
            <a:avLst/>
          </a:prstGeom>
          <a:solidFill>
            <a:srgbClr val="DBE0DB">
              <a:alpha val="62000"/>
            </a:srgbClr>
          </a:solidFill>
          <a:ln/>
        </p:spPr>
        <p:txBody>
          <a:bodyPr/>
          <a:lstStyle/>
          <a:p>
            <a:endParaRPr lang="en-US"/>
          </a:p>
        </p:txBody>
      </p:sp>
      <p:sp>
        <p:nvSpPr>
          <p:cNvPr id="84" name="Text 82"/>
          <p:cNvSpPr/>
          <p:nvPr/>
        </p:nvSpPr>
        <p:spPr>
          <a:xfrm>
            <a:off x="876300" y="9681210"/>
            <a:ext cx="5479427" cy="320040"/>
          </a:xfrm>
          <a:prstGeom prst="rect">
            <a:avLst/>
          </a:prstGeom>
          <a:noFill/>
          <a:ln/>
        </p:spPr>
        <p:txBody>
          <a:bodyPr wrap="square" lIns="25400" tIns="25400" rIns="25400" bIns="25400" rtlCol="0" anchor="t">
            <a:normAutofit lnSpcReduction="10000"/>
          </a:bodyPr>
          <a:lstStyle/>
          <a:p>
            <a:pPr marL="0" indent="0" algn="l">
              <a:buNone/>
            </a:pPr>
            <a:r>
              <a:rPr lang="en-US" sz="1800" kern="0" spc="108" dirty="0">
                <a:solidFill>
                  <a:srgbClr val="586259"/>
                </a:solidFill>
                <a:latin typeface="Calibri" pitchFamily="34" charset="0"/>
                <a:ea typeface="Calibri" pitchFamily="34" charset="-122"/>
                <a:cs typeface="Calibri" pitchFamily="34" charset="-120"/>
              </a:rPr>
              <a:t>BIOWEG × BIOPEPLEACH · Strategic Business Plan</a:t>
            </a:r>
            <a:endParaRPr lang="en-US" sz="1800" dirty="0"/>
          </a:p>
        </p:txBody>
      </p:sp>
      <p:sp>
        <p:nvSpPr>
          <p:cNvPr id="85" name="Text 83"/>
          <p:cNvSpPr/>
          <p:nvPr/>
        </p:nvSpPr>
        <p:spPr>
          <a:xfrm>
            <a:off x="16660535" y="9681210"/>
            <a:ext cx="827365" cy="320040"/>
          </a:xfrm>
          <a:prstGeom prst="rect">
            <a:avLst/>
          </a:prstGeom>
          <a:noFill/>
          <a:ln/>
        </p:spPr>
        <p:txBody>
          <a:bodyPr wrap="square" lIns="25400" tIns="25400" rIns="25400" bIns="25400" rtlCol="0" anchor="t">
            <a:normAutofit lnSpcReduction="10000"/>
          </a:bodyPr>
          <a:lstStyle/>
          <a:p>
            <a:pPr marL="0" indent="0" algn="l">
              <a:buNone/>
            </a:pPr>
            <a:r>
              <a:rPr lang="en-US" sz="1800" b="1" kern="0" spc="108" dirty="0">
                <a:solidFill>
                  <a:srgbClr val="BF7D36"/>
                </a:solidFill>
                <a:latin typeface="Calibri" pitchFamily="34" charset="0"/>
                <a:ea typeface="Calibri" pitchFamily="34" charset="-122"/>
                <a:cs typeface="Calibri" pitchFamily="34" charset="-120"/>
              </a:rPr>
              <a:t>10 </a:t>
            </a:r>
            <a:r>
              <a:rPr lang="en-US" sz="1800" kern="0" spc="108" dirty="0">
                <a:solidFill>
                  <a:srgbClr val="586259"/>
                </a:solidFill>
                <a:latin typeface="Calibri" pitchFamily="34" charset="0"/>
                <a:ea typeface="Calibri" pitchFamily="34" charset="-122"/>
                <a:cs typeface="Calibri" pitchFamily="34" charset="-120"/>
              </a:rPr>
              <a:t>/ 12</a:t>
            </a:r>
            <a:endParaRPr lang="en-US" sz="1800" dirty="0"/>
          </a:p>
        </p:txBody>
      </p:sp>
      <p:sp>
        <p:nvSpPr>
          <p:cNvPr id="301" name="Y1 Revenue Note"/>
          <p:cNvSpPr/>
          <p:nvPr/>
        </p:nvSpPr>
        <p:spPr>
          <a:xfrm>
            <a:off x="10248900" y="6100000"/>
            <a:ext cx="7162800" cy="1300000"/>
          </a:xfrm>
          <a:prstGeom prst="roundRect">
            <a:avLst>
              <a:gd name="adj" fmla="val 6000"/>
            </a:avLst>
          </a:prstGeom>
          <a:solidFill>
            <a:srgbClr val="1B4133"/>
          </a:solidFill>
          <a:ln/>
        </p:spPr>
        <p:txBody>
          <a:bodyPr wrap="square" lIns="180000" tIns="140000" rIns="180000" bIns="140000" anchor="ctr">
            <a:normAutofit/>
          </a:bodyPr>
          <a:lstStyle/>
          <a:p>
            <a:pPr algn="l">
              <a:lnSpc>
                <a:spcPct val="124000"/>
              </a:lnSpc>
            </a:pPr>
            <a:r>
              <a:rPr lang="en-US" sz="1400" b="1" dirty="0">
                <a:solidFill>
                  <a:srgbClr val="D9B78A"/>
                </a:solidFill>
                <a:latin typeface="Calibri" pitchFamily="34" charset="0"/>
                <a:ea typeface="Calibri" pitchFamily="34" charset="-122"/>
                <a:cs typeface="Calibri" pitchFamily="34" charset="-120"/>
              </a:rPr>
              <a:t>Y1 revenue (~€63k):  </a:t>
            </a:r>
            <a:r>
              <a:rPr lang="en-US" sz="1400" dirty="0">
                <a:solidFill>
                  <a:srgbClr val="EEF3EE"/>
                </a:solidFill>
                <a:latin typeface="Calibri" pitchFamily="34" charset="0"/>
                <a:ea typeface="Calibri" pitchFamily="34" charset="-122"/>
                <a:cs typeface="Calibri" pitchFamily="34" charset="-120"/>
              </a:rPr>
              <a:t>1–2 paid tolling runs post-proof - not grant-funded pilots. Grant-funded runs generate no revenue; partner keeps metal, BIOWEG keeps data.</a:t>
            </a:r>
          </a:p>
        </p:txBody>
      </p:sp>
      <p:sp>
        <p:nvSpPr>
          <p:cNvPr id="63" name="Partial Circle 62">
            <a:extLst>
              <a:ext uri="{FF2B5EF4-FFF2-40B4-BE49-F238E27FC236}">
                <a16:creationId xmlns:a16="http://schemas.microsoft.com/office/drawing/2014/main" id="{8EC0E33D-6E25-ED4A-0485-8B694ACB10DE}"/>
              </a:ext>
            </a:extLst>
          </p:cNvPr>
          <p:cNvSpPr/>
          <p:nvPr>
            <p:custDataLst>
              <p:tags r:id="rId1"/>
            </p:custDataLst>
          </p:nvPr>
        </p:nvSpPr>
        <p:spPr>
          <a:xfrm>
            <a:off x="8026241" y="6068376"/>
            <a:ext cx="344686" cy="304801"/>
          </a:xfrm>
          <a:prstGeom prst="pie">
            <a:avLst>
              <a:gd name="adj1" fmla="val 0"/>
              <a:gd name="adj2" fmla="val 5675496"/>
            </a:avLst>
          </a:prstGeom>
          <a:solidFill>
            <a:srgbClr val="2F574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64" name="Partial Circle 63">
            <a:extLst>
              <a:ext uri="{FF2B5EF4-FFF2-40B4-BE49-F238E27FC236}">
                <a16:creationId xmlns:a16="http://schemas.microsoft.com/office/drawing/2014/main" id="{EEA9CA1D-CFD7-229F-AEC8-CC09B2E3DC28}"/>
              </a:ext>
            </a:extLst>
          </p:cNvPr>
          <p:cNvSpPr/>
          <p:nvPr>
            <p:custDataLst>
              <p:tags r:id="rId2"/>
            </p:custDataLst>
          </p:nvPr>
        </p:nvSpPr>
        <p:spPr>
          <a:xfrm>
            <a:off x="6836569" y="6087876"/>
            <a:ext cx="304801" cy="325456"/>
          </a:xfrm>
          <a:prstGeom prst="pie">
            <a:avLst>
              <a:gd name="adj1" fmla="val 0"/>
              <a:gd name="adj2" fmla="val 21590521"/>
            </a:avLst>
          </a:prstGeom>
          <a:solidFill>
            <a:srgbClr val="2F574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65" name="Partial Circle 64">
            <a:extLst>
              <a:ext uri="{FF2B5EF4-FFF2-40B4-BE49-F238E27FC236}">
                <a16:creationId xmlns:a16="http://schemas.microsoft.com/office/drawing/2014/main" id="{90AA056B-194D-3765-894F-B98DE3A9D842}"/>
              </a:ext>
            </a:extLst>
          </p:cNvPr>
          <p:cNvSpPr/>
          <p:nvPr>
            <p:custDataLst>
              <p:tags r:id="rId3"/>
            </p:custDataLst>
          </p:nvPr>
        </p:nvSpPr>
        <p:spPr>
          <a:xfrm>
            <a:off x="6824706" y="4405614"/>
            <a:ext cx="304800" cy="300992"/>
          </a:xfrm>
          <a:prstGeom prst="pie">
            <a:avLst>
              <a:gd name="adj1" fmla="val 16391022"/>
              <a:gd name="adj2" fmla="val 5335200"/>
            </a:avLst>
          </a:prstGeom>
          <a:solidFill>
            <a:schemeClr val="accent6">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66" name="Partial Circle 65">
            <a:extLst>
              <a:ext uri="{FF2B5EF4-FFF2-40B4-BE49-F238E27FC236}">
                <a16:creationId xmlns:a16="http://schemas.microsoft.com/office/drawing/2014/main" id="{1A2C3030-F4C2-37BA-79C0-B509BED74956}"/>
              </a:ext>
            </a:extLst>
          </p:cNvPr>
          <p:cNvSpPr/>
          <p:nvPr>
            <p:custDataLst>
              <p:tags r:id="rId4"/>
            </p:custDataLst>
          </p:nvPr>
        </p:nvSpPr>
        <p:spPr>
          <a:xfrm>
            <a:off x="6849269" y="5398178"/>
            <a:ext cx="279082" cy="294795"/>
          </a:xfrm>
          <a:prstGeom prst="pie">
            <a:avLst>
              <a:gd name="adj1" fmla="val 0"/>
              <a:gd name="adj2" fmla="val 16659094"/>
            </a:avLst>
          </a:prstGeom>
          <a:solidFill>
            <a:srgbClr val="2F574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67" name="Partial Circle 66">
            <a:extLst>
              <a:ext uri="{FF2B5EF4-FFF2-40B4-BE49-F238E27FC236}">
                <a16:creationId xmlns:a16="http://schemas.microsoft.com/office/drawing/2014/main" id="{211D1BE5-36A9-79F5-F065-BFF8EFB62D78}"/>
              </a:ext>
            </a:extLst>
          </p:cNvPr>
          <p:cNvSpPr/>
          <p:nvPr>
            <p:custDataLst>
              <p:tags r:id="rId5"/>
            </p:custDataLst>
          </p:nvPr>
        </p:nvSpPr>
        <p:spPr>
          <a:xfrm>
            <a:off x="8065824" y="5391983"/>
            <a:ext cx="287536" cy="293965"/>
          </a:xfrm>
          <a:prstGeom prst="pie">
            <a:avLst>
              <a:gd name="adj1" fmla="val 16391022"/>
              <a:gd name="adj2" fmla="val 5335200"/>
            </a:avLst>
          </a:prstGeom>
          <a:solidFill>
            <a:srgbClr val="2F574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68" name="Partial Circle 67">
            <a:extLst>
              <a:ext uri="{FF2B5EF4-FFF2-40B4-BE49-F238E27FC236}">
                <a16:creationId xmlns:a16="http://schemas.microsoft.com/office/drawing/2014/main" id="{9F006BCA-0806-A12C-A46B-3884C138F2BD}"/>
              </a:ext>
            </a:extLst>
          </p:cNvPr>
          <p:cNvSpPr/>
          <p:nvPr>
            <p:custDataLst>
              <p:tags r:id="rId6"/>
            </p:custDataLst>
          </p:nvPr>
        </p:nvSpPr>
        <p:spPr>
          <a:xfrm>
            <a:off x="8066811" y="4359811"/>
            <a:ext cx="293403" cy="357906"/>
          </a:xfrm>
          <a:prstGeom prst="pie">
            <a:avLst>
              <a:gd name="adj1" fmla="val 0"/>
              <a:gd name="adj2" fmla="val 5675496"/>
            </a:avLst>
          </a:prstGeom>
          <a:solidFill>
            <a:srgbClr val="2F574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876300" y="1028700"/>
            <a:ext cx="16535400" cy="15240"/>
          </a:xfrm>
          <a:prstGeom prst="rect">
            <a:avLst/>
          </a:prstGeom>
          <a:solidFill>
            <a:srgbClr val="DBE0DB"/>
          </a:solidFill>
          <a:ln/>
        </p:spPr>
        <p:txBody>
          <a:bodyPr/>
          <a:lstStyle/>
          <a:p>
            <a:endParaRPr lang="en-US"/>
          </a:p>
        </p:txBody>
      </p:sp>
      <p:sp>
        <p:nvSpPr>
          <p:cNvPr id="3" name="Text 1"/>
          <p:cNvSpPr/>
          <p:nvPr/>
        </p:nvSpPr>
        <p:spPr>
          <a:xfrm>
            <a:off x="876300" y="571500"/>
            <a:ext cx="376833" cy="342900"/>
          </a:xfrm>
          <a:prstGeom prst="rect">
            <a:avLst/>
          </a:prstGeom>
          <a:noFill/>
          <a:ln/>
        </p:spPr>
        <p:txBody>
          <a:bodyPr wrap="square" lIns="25400" tIns="25400" rIns="25400" bIns="25400" rtlCol="0" anchor="t">
            <a:normAutofit lnSpcReduction="10000"/>
          </a:bodyPr>
          <a:lstStyle/>
          <a:p>
            <a:pPr marL="0" indent="0" algn="l">
              <a:buNone/>
            </a:pPr>
            <a:r>
              <a:rPr lang="en-US" sz="1950" b="1" kern="0" spc="195" dirty="0">
                <a:solidFill>
                  <a:srgbClr val="BF7D36"/>
                </a:solidFill>
                <a:latin typeface="Calibri" pitchFamily="34" charset="0"/>
                <a:ea typeface="Calibri" pitchFamily="34" charset="-122"/>
                <a:cs typeface="Calibri" pitchFamily="34" charset="-120"/>
              </a:rPr>
              <a:t>10</a:t>
            </a:r>
            <a:endParaRPr lang="en-US" sz="1950" dirty="0"/>
          </a:p>
        </p:txBody>
      </p:sp>
      <p:sp>
        <p:nvSpPr>
          <p:cNvPr id="4" name="Text 2"/>
          <p:cNvSpPr/>
          <p:nvPr/>
        </p:nvSpPr>
        <p:spPr>
          <a:xfrm>
            <a:off x="1310283" y="571500"/>
            <a:ext cx="2479477" cy="342900"/>
          </a:xfrm>
          <a:prstGeom prst="rect">
            <a:avLst/>
          </a:prstGeom>
          <a:noFill/>
          <a:ln/>
        </p:spPr>
        <p:txBody>
          <a:bodyPr wrap="square" lIns="0" tIns="0" rIns="0" bIns="0" rtlCol="0" anchor="t">
            <a:normAutofit/>
          </a:bodyPr>
          <a:lstStyle/>
          <a:p>
            <a:pPr marL="0" indent="0" algn="l">
              <a:buNone/>
            </a:pPr>
            <a:r>
              <a:rPr lang="en-US" sz="1950" b="1" kern="0" spc="195" dirty="0">
                <a:solidFill>
                  <a:srgbClr val="23543F"/>
                </a:solidFill>
                <a:latin typeface="Calibri" pitchFamily="34" charset="0"/>
                <a:ea typeface="Calibri" pitchFamily="34" charset="-122"/>
                <a:cs typeface="Calibri" pitchFamily="34" charset="-120"/>
              </a:rPr>
              <a:t>/ UNIT ECONOMICS</a:t>
            </a:r>
            <a:endParaRPr lang="en-US" sz="1950" dirty="0"/>
          </a:p>
        </p:txBody>
      </p:sp>
      <p:sp>
        <p:nvSpPr>
          <p:cNvPr id="5" name="Shape 3"/>
          <p:cNvSpPr/>
          <p:nvPr/>
        </p:nvSpPr>
        <p:spPr>
          <a:xfrm>
            <a:off x="14032468" y="681038"/>
            <a:ext cx="85725" cy="85725"/>
          </a:xfrm>
          <a:prstGeom prst="ellipse">
            <a:avLst/>
          </a:prstGeom>
          <a:solidFill>
            <a:srgbClr val="BF7D36"/>
          </a:solidFill>
          <a:ln/>
        </p:spPr>
        <p:txBody>
          <a:bodyPr/>
          <a:lstStyle/>
          <a:p>
            <a:endParaRPr lang="en-US"/>
          </a:p>
        </p:txBody>
      </p:sp>
      <p:sp>
        <p:nvSpPr>
          <p:cNvPr id="6" name="Text 4"/>
          <p:cNvSpPr/>
          <p:nvPr/>
        </p:nvSpPr>
        <p:spPr>
          <a:xfrm>
            <a:off x="14232493" y="582930"/>
            <a:ext cx="3274583" cy="320040"/>
          </a:xfrm>
          <a:prstGeom prst="rect">
            <a:avLst/>
          </a:prstGeom>
          <a:noFill/>
          <a:ln/>
        </p:spPr>
        <p:txBody>
          <a:bodyPr wrap="square" lIns="0" tIns="0" rIns="0" bIns="0" rtlCol="0" anchor="t">
            <a:normAutofit/>
          </a:bodyPr>
          <a:lstStyle/>
          <a:p>
            <a:pPr marL="0" indent="0" algn="l">
              <a:buNone/>
            </a:pPr>
            <a:r>
              <a:rPr lang="en-US" sz="1800" kern="0" spc="252" dirty="0">
                <a:solidFill>
                  <a:srgbClr val="23543F"/>
                </a:solidFill>
                <a:latin typeface="Calibri" pitchFamily="34" charset="0"/>
                <a:ea typeface="Calibri" pitchFamily="34" charset="-122"/>
                <a:cs typeface="Calibri" pitchFamily="34" charset="-120"/>
              </a:rPr>
              <a:t>PART IV · THE ECONOMICS</a:t>
            </a:r>
            <a:endParaRPr lang="en-US" sz="1800" dirty="0"/>
          </a:p>
        </p:txBody>
      </p:sp>
      <p:sp>
        <p:nvSpPr>
          <p:cNvPr id="7" name="Text 5"/>
          <p:cNvSpPr/>
          <p:nvPr/>
        </p:nvSpPr>
        <p:spPr>
          <a:xfrm>
            <a:off x="876300" y="1291590"/>
            <a:ext cx="15893415" cy="976789"/>
          </a:xfrm>
          <a:prstGeom prst="rect">
            <a:avLst/>
          </a:prstGeom>
          <a:noFill/>
          <a:ln/>
        </p:spPr>
        <p:txBody>
          <a:bodyPr wrap="square" lIns="25400" tIns="25400" rIns="25400" bIns="25400" rtlCol="0" anchor="t">
            <a:normAutofit fontScale="92500" lnSpcReduction="20000"/>
          </a:bodyPr>
          <a:lstStyle/>
          <a:p>
            <a:pPr marL="0" indent="0" algn="l">
              <a:lnSpc>
                <a:spcPct val="112000"/>
              </a:lnSpc>
              <a:buNone/>
            </a:pPr>
            <a:r>
              <a:rPr lang="en-US" sz="3300" b="1" kern="0" spc="-33" dirty="0">
                <a:solidFill>
                  <a:srgbClr val="15211B"/>
                </a:solidFill>
                <a:latin typeface="Calibri" pitchFamily="34" charset="0"/>
                <a:ea typeface="Calibri" pitchFamily="34" charset="-122"/>
                <a:cs typeface="Calibri" pitchFamily="34" charset="-120"/>
              </a:rPr>
              <a:t>A tonne of magnet feed holds </a:t>
            </a:r>
            <a:r>
              <a:rPr lang="en-US" sz="3300" b="1" kern="0" spc="-33" dirty="0">
                <a:solidFill>
                  <a:srgbClr val="BF7D36"/>
                </a:solidFill>
                <a:latin typeface="Calibri" pitchFamily="34" charset="0"/>
                <a:ea typeface="Calibri" pitchFamily="34" charset="-122"/>
                <a:cs typeface="Calibri" pitchFamily="34" charset="-120"/>
              </a:rPr>
              <a:t>~€35k of metal </a:t>
            </a:r>
            <a:r>
              <a:rPr lang="en-US" sz="3300" b="1" kern="0" spc="-33" dirty="0">
                <a:solidFill>
                  <a:srgbClr val="15211B"/>
                </a:solidFill>
                <a:latin typeface="Calibri" pitchFamily="34" charset="0"/>
                <a:ea typeface="Calibri" pitchFamily="34" charset="-122"/>
                <a:cs typeface="Calibri" pitchFamily="34" charset="-120"/>
              </a:rPr>
              <a:t>; at corrected 2026 prices the base case clears a ~72% gross margin and stays positive deep into the downside.</a:t>
            </a:r>
            <a:endParaRPr lang="en-US" sz="3300" dirty="0"/>
          </a:p>
        </p:txBody>
      </p:sp>
      <p:sp>
        <p:nvSpPr>
          <p:cNvPr id="8" name="Shape 6"/>
          <p:cNvSpPr/>
          <p:nvPr/>
        </p:nvSpPr>
        <p:spPr>
          <a:xfrm>
            <a:off x="876300" y="2344579"/>
            <a:ext cx="22860" cy="643890"/>
          </a:xfrm>
          <a:prstGeom prst="rect">
            <a:avLst/>
          </a:prstGeom>
          <a:solidFill>
            <a:srgbClr val="BF7D36"/>
          </a:solidFill>
          <a:ln/>
        </p:spPr>
        <p:txBody>
          <a:bodyPr/>
          <a:lstStyle/>
          <a:p>
            <a:endParaRPr lang="en-US"/>
          </a:p>
        </p:txBody>
      </p:sp>
      <p:sp>
        <p:nvSpPr>
          <p:cNvPr id="9" name="Text 7"/>
          <p:cNvSpPr/>
          <p:nvPr/>
        </p:nvSpPr>
        <p:spPr>
          <a:xfrm>
            <a:off x="1089660" y="2344579"/>
            <a:ext cx="11951970" cy="681990"/>
          </a:xfrm>
          <a:prstGeom prst="rect">
            <a:avLst/>
          </a:prstGeom>
          <a:noFill/>
          <a:ln/>
        </p:spPr>
        <p:txBody>
          <a:bodyPr wrap="square" lIns="25400" tIns="25400" rIns="25400" bIns="25400" rtlCol="0" anchor="t">
            <a:normAutofit fontScale="92500" lnSpcReduction="20000"/>
          </a:bodyPr>
          <a:lstStyle/>
          <a:p>
            <a:pPr marL="0" indent="0" algn="l">
              <a:lnSpc>
                <a:spcPct val="130000"/>
              </a:lnSpc>
              <a:buNone/>
            </a:pPr>
            <a:r>
              <a:rPr lang="en-US" sz="1950" dirty="0">
                <a:solidFill>
                  <a:srgbClr val="586259"/>
                </a:solidFill>
                <a:latin typeface="Calibri" pitchFamily="34" charset="0"/>
                <a:ea typeface="Calibri" pitchFamily="34" charset="-122"/>
                <a:cs typeface="Calibri" pitchFamily="34" charset="-120"/>
              </a:rPr>
              <a:t>This is the slide that decides everything - one tonne of feed, all the way down to margin. With 2026 prices the headroom is large; the swing factor is commercial, not chemistry.</a:t>
            </a:r>
            <a:endParaRPr lang="en-US" sz="1950" dirty="0"/>
          </a:p>
        </p:txBody>
      </p:sp>
      <p:sp>
        <p:nvSpPr>
          <p:cNvPr id="10" name="Shape 8"/>
          <p:cNvSpPr/>
          <p:nvPr/>
        </p:nvSpPr>
        <p:spPr>
          <a:xfrm>
            <a:off x="876300" y="3121819"/>
            <a:ext cx="7932420" cy="415290"/>
          </a:xfrm>
          <a:prstGeom prst="roundRect">
            <a:avLst>
              <a:gd name="adj" fmla="val 50000"/>
            </a:avLst>
          </a:prstGeom>
          <a:solidFill>
            <a:srgbClr val="EAF0EC"/>
          </a:solidFill>
          <a:ln/>
        </p:spPr>
        <p:txBody>
          <a:bodyPr/>
          <a:lstStyle/>
          <a:p>
            <a:endParaRPr lang="en-US"/>
          </a:p>
        </p:txBody>
      </p:sp>
      <p:sp>
        <p:nvSpPr>
          <p:cNvPr id="11" name="Text 9"/>
          <p:cNvSpPr/>
          <p:nvPr/>
        </p:nvSpPr>
        <p:spPr>
          <a:xfrm>
            <a:off x="1009650" y="3188494"/>
            <a:ext cx="7903692" cy="320040"/>
          </a:xfrm>
          <a:prstGeom prst="rect">
            <a:avLst/>
          </a:prstGeom>
          <a:noFill/>
          <a:ln/>
        </p:spPr>
        <p:txBody>
          <a:bodyPr wrap="square" lIns="25400" tIns="25400" rIns="25400" bIns="25400" rtlCol="0" anchor="ctr">
            <a:normAutofit lnSpcReduction="10000"/>
          </a:bodyPr>
          <a:lstStyle/>
          <a:p>
            <a:pPr marL="0" indent="0" algn="l">
              <a:buNone/>
            </a:pPr>
            <a:r>
              <a:rPr lang="en-US" sz="1800" kern="0" spc="108" dirty="0">
                <a:solidFill>
                  <a:srgbClr val="23543F"/>
                </a:solidFill>
                <a:latin typeface="Calibri" pitchFamily="34" charset="0"/>
                <a:ea typeface="Calibri" pitchFamily="34" charset="-122"/>
                <a:cs typeface="Calibri" pitchFamily="34" charset="-120"/>
              </a:rPr>
              <a:t>Base case · per tonne · Nd €120 · Pr €50 · Dy €550 /kg (2026 oxide basis)</a:t>
            </a:r>
            <a:endParaRPr lang="en-US" sz="1800" dirty="0"/>
          </a:p>
        </p:txBody>
      </p:sp>
      <p:sp>
        <p:nvSpPr>
          <p:cNvPr id="12" name="Shape 10"/>
          <p:cNvSpPr/>
          <p:nvPr/>
        </p:nvSpPr>
        <p:spPr>
          <a:xfrm>
            <a:off x="876300" y="4078129"/>
            <a:ext cx="4778097" cy="15240"/>
          </a:xfrm>
          <a:prstGeom prst="rect">
            <a:avLst/>
          </a:prstGeom>
          <a:solidFill>
            <a:srgbClr val="23543F"/>
          </a:solidFill>
          <a:ln/>
        </p:spPr>
        <p:txBody>
          <a:bodyPr/>
          <a:lstStyle/>
          <a:p>
            <a:endParaRPr lang="en-US"/>
          </a:p>
        </p:txBody>
      </p:sp>
      <p:sp>
        <p:nvSpPr>
          <p:cNvPr id="13" name="Text 11"/>
          <p:cNvSpPr/>
          <p:nvPr/>
        </p:nvSpPr>
        <p:spPr>
          <a:xfrm>
            <a:off x="1047750" y="3756184"/>
            <a:ext cx="4578540" cy="312420"/>
          </a:xfrm>
          <a:prstGeom prst="rect">
            <a:avLst/>
          </a:prstGeom>
          <a:noFill/>
          <a:ln/>
        </p:spPr>
        <p:txBody>
          <a:bodyPr wrap="square" lIns="25400" tIns="25400" rIns="25400" bIns="25400" rtlCol="0" anchor="ctr">
            <a:normAutofit lnSpcReduction="10000"/>
          </a:bodyPr>
          <a:lstStyle/>
          <a:p>
            <a:pPr marL="0" indent="0" algn="l">
              <a:buNone/>
            </a:pPr>
            <a:r>
              <a:rPr lang="en-US" sz="1800" b="1" kern="0" spc="108" dirty="0">
                <a:solidFill>
                  <a:srgbClr val="23543F"/>
                </a:solidFill>
                <a:latin typeface="Calibri" pitchFamily="34" charset="0"/>
                <a:ea typeface="Calibri" pitchFamily="34" charset="-122"/>
                <a:cs typeface="Calibri" pitchFamily="34" charset="-120"/>
              </a:rPr>
              <a:t>STEP</a:t>
            </a:r>
            <a:endParaRPr lang="en-US" sz="1800" dirty="0"/>
          </a:p>
        </p:txBody>
      </p:sp>
      <p:sp>
        <p:nvSpPr>
          <p:cNvPr id="14" name="Shape 12"/>
          <p:cNvSpPr/>
          <p:nvPr/>
        </p:nvSpPr>
        <p:spPr>
          <a:xfrm>
            <a:off x="5654397" y="4078129"/>
            <a:ext cx="1631633" cy="15240"/>
          </a:xfrm>
          <a:prstGeom prst="rect">
            <a:avLst/>
          </a:prstGeom>
          <a:solidFill>
            <a:srgbClr val="23543F"/>
          </a:solidFill>
          <a:ln/>
        </p:spPr>
        <p:txBody>
          <a:bodyPr/>
          <a:lstStyle/>
          <a:p>
            <a:endParaRPr lang="en-US"/>
          </a:p>
        </p:txBody>
      </p:sp>
      <p:sp>
        <p:nvSpPr>
          <p:cNvPr id="15" name="Text 13"/>
          <p:cNvSpPr/>
          <p:nvPr/>
        </p:nvSpPr>
        <p:spPr>
          <a:xfrm>
            <a:off x="5825847" y="3756184"/>
            <a:ext cx="1364933" cy="312420"/>
          </a:xfrm>
          <a:prstGeom prst="rect">
            <a:avLst/>
          </a:prstGeom>
          <a:noFill/>
          <a:ln/>
        </p:spPr>
        <p:txBody>
          <a:bodyPr wrap="square" lIns="25400" tIns="25400" rIns="25400" bIns="25400" rtlCol="0" anchor="ctr">
            <a:normAutofit lnSpcReduction="10000"/>
          </a:bodyPr>
          <a:lstStyle/>
          <a:p>
            <a:pPr marL="0" indent="0" algn="l">
              <a:buNone/>
            </a:pPr>
            <a:r>
              <a:rPr lang="en-US" sz="1800" b="1" kern="0" spc="108" dirty="0">
                <a:solidFill>
                  <a:srgbClr val="23543F"/>
                </a:solidFill>
                <a:latin typeface="Calibri" pitchFamily="34" charset="0"/>
                <a:ea typeface="Calibri" pitchFamily="34" charset="-122"/>
                <a:cs typeface="Calibri" pitchFamily="34" charset="-120"/>
              </a:rPr>
              <a:t>€ / TONNE</a:t>
            </a:r>
            <a:endParaRPr lang="en-US" sz="1800" dirty="0"/>
          </a:p>
        </p:txBody>
      </p:sp>
      <p:sp>
        <p:nvSpPr>
          <p:cNvPr id="16" name="Shape 14"/>
          <p:cNvSpPr/>
          <p:nvPr/>
        </p:nvSpPr>
        <p:spPr>
          <a:xfrm>
            <a:off x="7286030" y="4078129"/>
            <a:ext cx="1958340" cy="15240"/>
          </a:xfrm>
          <a:prstGeom prst="rect">
            <a:avLst/>
          </a:prstGeom>
          <a:solidFill>
            <a:srgbClr val="23543F"/>
          </a:solidFill>
          <a:ln/>
        </p:spPr>
        <p:txBody>
          <a:bodyPr/>
          <a:lstStyle/>
          <a:p>
            <a:endParaRPr lang="en-US"/>
          </a:p>
        </p:txBody>
      </p:sp>
      <p:sp>
        <p:nvSpPr>
          <p:cNvPr id="17" name="Text 15"/>
          <p:cNvSpPr/>
          <p:nvPr/>
        </p:nvSpPr>
        <p:spPr>
          <a:xfrm>
            <a:off x="7457480" y="3756184"/>
            <a:ext cx="1691640" cy="312420"/>
          </a:xfrm>
          <a:prstGeom prst="rect">
            <a:avLst/>
          </a:prstGeom>
          <a:noFill/>
          <a:ln/>
        </p:spPr>
        <p:txBody>
          <a:bodyPr wrap="square" lIns="25400" tIns="25400" rIns="25400" bIns="25400" rtlCol="0" anchor="ctr">
            <a:normAutofit lnSpcReduction="10000"/>
          </a:bodyPr>
          <a:lstStyle/>
          <a:p>
            <a:pPr marL="0" indent="0" algn="l">
              <a:buNone/>
            </a:pPr>
            <a:r>
              <a:rPr lang="en-US" sz="1800" b="1" kern="0" spc="108" dirty="0">
                <a:solidFill>
                  <a:srgbClr val="23543F"/>
                </a:solidFill>
                <a:latin typeface="Calibri" pitchFamily="34" charset="0"/>
                <a:ea typeface="Calibri" pitchFamily="34" charset="-122"/>
                <a:cs typeface="Calibri" pitchFamily="34" charset="-120"/>
              </a:rPr>
              <a:t>% OF IN-SITU</a:t>
            </a:r>
            <a:endParaRPr lang="en-US" sz="1800" dirty="0"/>
          </a:p>
        </p:txBody>
      </p:sp>
      <p:sp>
        <p:nvSpPr>
          <p:cNvPr id="18" name="Shape 16"/>
          <p:cNvSpPr/>
          <p:nvPr/>
        </p:nvSpPr>
        <p:spPr>
          <a:xfrm>
            <a:off x="876300" y="4484965"/>
            <a:ext cx="4778097" cy="9525"/>
          </a:xfrm>
          <a:prstGeom prst="rect">
            <a:avLst/>
          </a:prstGeom>
          <a:solidFill>
            <a:srgbClr val="DBE0DB"/>
          </a:solidFill>
          <a:ln/>
        </p:spPr>
        <p:txBody>
          <a:bodyPr/>
          <a:lstStyle/>
          <a:p>
            <a:endParaRPr lang="en-US"/>
          </a:p>
        </p:txBody>
      </p:sp>
      <p:sp>
        <p:nvSpPr>
          <p:cNvPr id="19" name="Text 17"/>
          <p:cNvSpPr/>
          <p:nvPr/>
        </p:nvSpPr>
        <p:spPr>
          <a:xfrm>
            <a:off x="1047750" y="4140994"/>
            <a:ext cx="4578540" cy="334447"/>
          </a:xfrm>
          <a:prstGeom prst="rect">
            <a:avLst/>
          </a:prstGeom>
          <a:noFill/>
          <a:ln/>
        </p:spPr>
        <p:txBody>
          <a:bodyPr wrap="square" lIns="25400" tIns="25400" rIns="25400" bIns="25400" rtlCol="0" anchor="t">
            <a:normAutofit fontScale="92500" lnSpcReduction="20000"/>
          </a:bodyPr>
          <a:lstStyle/>
          <a:p>
            <a:pPr marL="0" indent="0" algn="l">
              <a:lnSpc>
                <a:spcPct val="128000"/>
              </a:lnSpc>
              <a:buNone/>
            </a:pPr>
            <a:r>
              <a:rPr lang="en-US" sz="1800" dirty="0">
                <a:solidFill>
                  <a:srgbClr val="15211B"/>
                </a:solidFill>
                <a:latin typeface="Calibri" pitchFamily="34" charset="0"/>
                <a:ea typeface="Calibri" pitchFamily="34" charset="-122"/>
                <a:cs typeface="Calibri" pitchFamily="34" charset="-120"/>
              </a:rPr>
              <a:t>In-situ metal value</a:t>
            </a:r>
            <a:endParaRPr lang="en-US" sz="1800" dirty="0"/>
          </a:p>
        </p:txBody>
      </p:sp>
      <p:sp>
        <p:nvSpPr>
          <p:cNvPr id="20" name="Shape 18"/>
          <p:cNvSpPr/>
          <p:nvPr/>
        </p:nvSpPr>
        <p:spPr>
          <a:xfrm>
            <a:off x="5654397" y="4484965"/>
            <a:ext cx="1631633" cy="9525"/>
          </a:xfrm>
          <a:prstGeom prst="rect">
            <a:avLst/>
          </a:prstGeom>
          <a:solidFill>
            <a:srgbClr val="DBE0DB"/>
          </a:solidFill>
          <a:ln/>
        </p:spPr>
        <p:txBody>
          <a:bodyPr/>
          <a:lstStyle/>
          <a:p>
            <a:endParaRPr lang="en-US"/>
          </a:p>
        </p:txBody>
      </p:sp>
      <p:sp>
        <p:nvSpPr>
          <p:cNvPr id="21" name="Text 19"/>
          <p:cNvSpPr/>
          <p:nvPr/>
        </p:nvSpPr>
        <p:spPr>
          <a:xfrm>
            <a:off x="5749647" y="4140994"/>
            <a:ext cx="1364933" cy="334447"/>
          </a:xfrm>
          <a:prstGeom prst="rect">
            <a:avLst/>
          </a:prstGeom>
          <a:noFill/>
          <a:ln/>
        </p:spPr>
        <p:txBody>
          <a:bodyPr wrap="square" lIns="25400" tIns="25400" rIns="25400" bIns="25400" rtlCol="0" anchor="t">
            <a:normAutofit fontScale="92500" lnSpcReduction="20000"/>
          </a:bodyPr>
          <a:lstStyle/>
          <a:p>
            <a:pPr marL="0" indent="0" algn="r">
              <a:lnSpc>
                <a:spcPct val="128000"/>
              </a:lnSpc>
              <a:buNone/>
            </a:pPr>
            <a:r>
              <a:rPr lang="en-US" sz="1800" b="1" dirty="0">
                <a:solidFill>
                  <a:srgbClr val="15211B"/>
                </a:solidFill>
                <a:latin typeface="Calibri" pitchFamily="34" charset="0"/>
                <a:ea typeface="Calibri" pitchFamily="34" charset="-122"/>
                <a:cs typeface="Calibri" pitchFamily="34" charset="-120"/>
              </a:rPr>
              <a:t>€35,300</a:t>
            </a:r>
            <a:endParaRPr lang="en-US" sz="1800" dirty="0"/>
          </a:p>
        </p:txBody>
      </p:sp>
      <p:sp>
        <p:nvSpPr>
          <p:cNvPr id="22" name="Shape 20"/>
          <p:cNvSpPr/>
          <p:nvPr/>
        </p:nvSpPr>
        <p:spPr>
          <a:xfrm>
            <a:off x="7286030" y="4484965"/>
            <a:ext cx="1958340" cy="9525"/>
          </a:xfrm>
          <a:prstGeom prst="rect">
            <a:avLst/>
          </a:prstGeom>
          <a:solidFill>
            <a:srgbClr val="DBE0DB"/>
          </a:solidFill>
          <a:ln/>
        </p:spPr>
        <p:txBody>
          <a:bodyPr/>
          <a:lstStyle/>
          <a:p>
            <a:endParaRPr lang="en-US"/>
          </a:p>
        </p:txBody>
      </p:sp>
      <p:sp>
        <p:nvSpPr>
          <p:cNvPr id="23" name="Text 21"/>
          <p:cNvSpPr/>
          <p:nvPr/>
        </p:nvSpPr>
        <p:spPr>
          <a:xfrm>
            <a:off x="7381280" y="4140994"/>
            <a:ext cx="1691640" cy="334447"/>
          </a:xfrm>
          <a:prstGeom prst="rect">
            <a:avLst/>
          </a:prstGeom>
          <a:noFill/>
          <a:ln/>
        </p:spPr>
        <p:txBody>
          <a:bodyPr wrap="square" lIns="25400" tIns="25400" rIns="25400" bIns="25400" rtlCol="0" anchor="t">
            <a:normAutofit fontScale="92500" lnSpcReduction="20000"/>
          </a:bodyPr>
          <a:lstStyle/>
          <a:p>
            <a:pPr marL="0" indent="0" algn="r">
              <a:lnSpc>
                <a:spcPct val="128000"/>
              </a:lnSpc>
              <a:buNone/>
            </a:pPr>
            <a:r>
              <a:rPr lang="en-US" sz="1800" b="1" dirty="0">
                <a:solidFill>
                  <a:srgbClr val="15211B"/>
                </a:solidFill>
                <a:latin typeface="Calibri" pitchFamily="34" charset="0"/>
                <a:ea typeface="Calibri" pitchFamily="34" charset="-122"/>
                <a:cs typeface="Calibri" pitchFamily="34" charset="-120"/>
              </a:rPr>
              <a:t>100%</a:t>
            </a:r>
            <a:endParaRPr lang="en-US" sz="1800" dirty="0"/>
          </a:p>
        </p:txBody>
      </p:sp>
      <p:sp>
        <p:nvSpPr>
          <p:cNvPr id="24" name="Shape 22"/>
          <p:cNvSpPr/>
          <p:nvPr/>
        </p:nvSpPr>
        <p:spPr>
          <a:xfrm>
            <a:off x="876300" y="4880372"/>
            <a:ext cx="4778097" cy="9525"/>
          </a:xfrm>
          <a:prstGeom prst="rect">
            <a:avLst/>
          </a:prstGeom>
          <a:solidFill>
            <a:srgbClr val="DBE0DB"/>
          </a:solidFill>
          <a:ln/>
        </p:spPr>
        <p:txBody>
          <a:bodyPr/>
          <a:lstStyle/>
          <a:p>
            <a:endParaRPr lang="en-US"/>
          </a:p>
        </p:txBody>
      </p:sp>
      <p:sp>
        <p:nvSpPr>
          <p:cNvPr id="25" name="Text 23"/>
          <p:cNvSpPr/>
          <p:nvPr/>
        </p:nvSpPr>
        <p:spPr>
          <a:xfrm>
            <a:off x="1047750" y="4540210"/>
            <a:ext cx="4578540" cy="330637"/>
          </a:xfrm>
          <a:prstGeom prst="rect">
            <a:avLst/>
          </a:prstGeom>
          <a:noFill/>
          <a:ln/>
        </p:spPr>
        <p:txBody>
          <a:bodyPr wrap="square" lIns="25400" tIns="25400" rIns="25400" bIns="25400" rtlCol="0" anchor="t">
            <a:normAutofit fontScale="92500" lnSpcReduction="20000"/>
          </a:bodyPr>
          <a:lstStyle/>
          <a:p>
            <a:pPr marL="0" indent="0" algn="l">
              <a:lnSpc>
                <a:spcPct val="128000"/>
              </a:lnSpc>
              <a:buNone/>
            </a:pPr>
            <a:r>
              <a:rPr lang="en-US" sz="1800" dirty="0">
                <a:solidFill>
                  <a:srgbClr val="15211B"/>
                </a:solidFill>
                <a:latin typeface="Calibri" pitchFamily="34" charset="0"/>
                <a:ea typeface="Calibri" pitchFamily="34" charset="-122"/>
                <a:cs typeface="Calibri" pitchFamily="34" charset="-120"/>
              </a:rPr>
              <a:t>− Recovery (80%) &amp; price realisation (85%)</a:t>
            </a:r>
            <a:endParaRPr lang="en-US" sz="1800" dirty="0"/>
          </a:p>
        </p:txBody>
      </p:sp>
      <p:sp>
        <p:nvSpPr>
          <p:cNvPr id="26" name="Shape 24"/>
          <p:cNvSpPr/>
          <p:nvPr/>
        </p:nvSpPr>
        <p:spPr>
          <a:xfrm>
            <a:off x="5654397" y="4880372"/>
            <a:ext cx="1631633" cy="9525"/>
          </a:xfrm>
          <a:prstGeom prst="rect">
            <a:avLst/>
          </a:prstGeom>
          <a:solidFill>
            <a:srgbClr val="DBE0DB"/>
          </a:solidFill>
          <a:ln/>
        </p:spPr>
        <p:txBody>
          <a:bodyPr/>
          <a:lstStyle/>
          <a:p>
            <a:endParaRPr lang="en-US"/>
          </a:p>
        </p:txBody>
      </p:sp>
      <p:sp>
        <p:nvSpPr>
          <p:cNvPr id="27" name="Text 25"/>
          <p:cNvSpPr/>
          <p:nvPr/>
        </p:nvSpPr>
        <p:spPr>
          <a:xfrm>
            <a:off x="5749647" y="4540210"/>
            <a:ext cx="1364933" cy="330637"/>
          </a:xfrm>
          <a:prstGeom prst="rect">
            <a:avLst/>
          </a:prstGeom>
          <a:noFill/>
          <a:ln/>
        </p:spPr>
        <p:txBody>
          <a:bodyPr wrap="square" lIns="25400" tIns="25400" rIns="25400" bIns="25400" rtlCol="0" anchor="t">
            <a:normAutofit fontScale="92500" lnSpcReduction="20000"/>
          </a:bodyPr>
          <a:lstStyle/>
          <a:p>
            <a:pPr marL="0" indent="0" algn="r">
              <a:lnSpc>
                <a:spcPct val="128000"/>
              </a:lnSpc>
              <a:buNone/>
            </a:pPr>
            <a:r>
              <a:rPr lang="en-US" sz="1800" b="1" dirty="0">
                <a:solidFill>
                  <a:srgbClr val="15211B"/>
                </a:solidFill>
                <a:latin typeface="Calibri" pitchFamily="34" charset="0"/>
                <a:ea typeface="Calibri" pitchFamily="34" charset="-122"/>
                <a:cs typeface="Calibri" pitchFamily="34" charset="-120"/>
              </a:rPr>
              <a:t>−€11,296</a:t>
            </a:r>
            <a:endParaRPr lang="en-US" sz="1800" dirty="0"/>
          </a:p>
        </p:txBody>
      </p:sp>
      <p:sp>
        <p:nvSpPr>
          <p:cNvPr id="28" name="Shape 26"/>
          <p:cNvSpPr/>
          <p:nvPr/>
        </p:nvSpPr>
        <p:spPr>
          <a:xfrm>
            <a:off x="7286030" y="4880372"/>
            <a:ext cx="1958340" cy="9525"/>
          </a:xfrm>
          <a:prstGeom prst="rect">
            <a:avLst/>
          </a:prstGeom>
          <a:solidFill>
            <a:srgbClr val="DBE0DB"/>
          </a:solidFill>
          <a:ln/>
        </p:spPr>
        <p:txBody>
          <a:bodyPr/>
          <a:lstStyle/>
          <a:p>
            <a:endParaRPr lang="en-US"/>
          </a:p>
        </p:txBody>
      </p:sp>
      <p:sp>
        <p:nvSpPr>
          <p:cNvPr id="29" name="Text 27"/>
          <p:cNvSpPr/>
          <p:nvPr/>
        </p:nvSpPr>
        <p:spPr>
          <a:xfrm>
            <a:off x="7381280" y="4540210"/>
            <a:ext cx="1691640" cy="330637"/>
          </a:xfrm>
          <a:prstGeom prst="rect">
            <a:avLst/>
          </a:prstGeom>
          <a:noFill/>
          <a:ln/>
        </p:spPr>
        <p:txBody>
          <a:bodyPr wrap="square" lIns="25400" tIns="25400" rIns="25400" bIns="25400" rtlCol="0" anchor="t">
            <a:normAutofit fontScale="92500" lnSpcReduction="20000"/>
          </a:bodyPr>
          <a:lstStyle/>
          <a:p>
            <a:pPr marL="0" indent="0" algn="r">
              <a:lnSpc>
                <a:spcPct val="128000"/>
              </a:lnSpc>
              <a:buNone/>
            </a:pPr>
            <a:r>
              <a:rPr lang="en-US" sz="1800" b="1" dirty="0">
                <a:solidFill>
                  <a:srgbClr val="15211B"/>
                </a:solidFill>
                <a:latin typeface="Calibri" pitchFamily="34" charset="0"/>
                <a:ea typeface="Calibri" pitchFamily="34" charset="-122"/>
                <a:cs typeface="Calibri" pitchFamily="34" charset="-120"/>
              </a:rPr>
              <a:t>−32%</a:t>
            </a:r>
            <a:endParaRPr lang="en-US" sz="1800" dirty="0"/>
          </a:p>
        </p:txBody>
      </p:sp>
      <p:sp>
        <p:nvSpPr>
          <p:cNvPr id="30" name="Shape 28"/>
          <p:cNvSpPr/>
          <p:nvPr/>
        </p:nvSpPr>
        <p:spPr>
          <a:xfrm>
            <a:off x="876300" y="5275778"/>
            <a:ext cx="4778097" cy="9525"/>
          </a:xfrm>
          <a:prstGeom prst="rect">
            <a:avLst/>
          </a:prstGeom>
          <a:solidFill>
            <a:srgbClr val="DBE0DB"/>
          </a:solidFill>
          <a:ln/>
        </p:spPr>
        <p:txBody>
          <a:bodyPr/>
          <a:lstStyle/>
          <a:p>
            <a:endParaRPr lang="en-US"/>
          </a:p>
        </p:txBody>
      </p:sp>
      <p:sp>
        <p:nvSpPr>
          <p:cNvPr id="31" name="Text 29"/>
          <p:cNvSpPr/>
          <p:nvPr/>
        </p:nvSpPr>
        <p:spPr>
          <a:xfrm>
            <a:off x="1047750" y="4935617"/>
            <a:ext cx="4578540" cy="330637"/>
          </a:xfrm>
          <a:prstGeom prst="rect">
            <a:avLst/>
          </a:prstGeom>
          <a:noFill/>
          <a:ln/>
        </p:spPr>
        <p:txBody>
          <a:bodyPr wrap="square" lIns="25400" tIns="25400" rIns="25400" bIns="25400" rtlCol="0" anchor="t">
            <a:normAutofit fontScale="92500" lnSpcReduction="20000"/>
          </a:bodyPr>
          <a:lstStyle/>
          <a:p>
            <a:pPr marL="0" indent="0" algn="l">
              <a:lnSpc>
                <a:spcPct val="128000"/>
              </a:lnSpc>
              <a:buNone/>
            </a:pPr>
            <a:r>
              <a:rPr lang="en-US" sz="1800" dirty="0">
                <a:solidFill>
                  <a:srgbClr val="15211B"/>
                </a:solidFill>
                <a:latin typeface="Calibri" pitchFamily="34" charset="0"/>
                <a:ea typeface="Calibri" pitchFamily="34" charset="-122"/>
                <a:cs typeface="Calibri" pitchFamily="34" charset="-120"/>
              </a:rPr>
              <a:t>= Net revenue</a:t>
            </a:r>
            <a:endParaRPr lang="en-US" sz="1800" dirty="0"/>
          </a:p>
        </p:txBody>
      </p:sp>
      <p:sp>
        <p:nvSpPr>
          <p:cNvPr id="32" name="Shape 30"/>
          <p:cNvSpPr/>
          <p:nvPr/>
        </p:nvSpPr>
        <p:spPr>
          <a:xfrm>
            <a:off x="5654397" y="5275778"/>
            <a:ext cx="1631633" cy="9525"/>
          </a:xfrm>
          <a:prstGeom prst="rect">
            <a:avLst/>
          </a:prstGeom>
          <a:solidFill>
            <a:srgbClr val="DBE0DB"/>
          </a:solidFill>
          <a:ln/>
        </p:spPr>
        <p:txBody>
          <a:bodyPr/>
          <a:lstStyle/>
          <a:p>
            <a:endParaRPr lang="en-US"/>
          </a:p>
        </p:txBody>
      </p:sp>
      <p:sp>
        <p:nvSpPr>
          <p:cNvPr id="33" name="Text 31"/>
          <p:cNvSpPr/>
          <p:nvPr/>
        </p:nvSpPr>
        <p:spPr>
          <a:xfrm>
            <a:off x="5749647" y="4935617"/>
            <a:ext cx="1364933" cy="330637"/>
          </a:xfrm>
          <a:prstGeom prst="rect">
            <a:avLst/>
          </a:prstGeom>
          <a:noFill/>
          <a:ln/>
        </p:spPr>
        <p:txBody>
          <a:bodyPr wrap="square" lIns="25400" tIns="25400" rIns="25400" bIns="25400" rtlCol="0" anchor="t">
            <a:normAutofit fontScale="92500" lnSpcReduction="20000"/>
          </a:bodyPr>
          <a:lstStyle/>
          <a:p>
            <a:pPr marL="0" indent="0" algn="r">
              <a:lnSpc>
                <a:spcPct val="128000"/>
              </a:lnSpc>
              <a:buNone/>
            </a:pPr>
            <a:r>
              <a:rPr lang="en-US" sz="1800" b="1" dirty="0">
                <a:solidFill>
                  <a:srgbClr val="15211B"/>
                </a:solidFill>
                <a:latin typeface="Calibri" pitchFamily="34" charset="0"/>
                <a:ea typeface="Calibri" pitchFamily="34" charset="-122"/>
                <a:cs typeface="Calibri" pitchFamily="34" charset="-120"/>
              </a:rPr>
              <a:t>€24,004</a:t>
            </a:r>
            <a:endParaRPr lang="en-US" sz="1800" dirty="0"/>
          </a:p>
        </p:txBody>
      </p:sp>
      <p:sp>
        <p:nvSpPr>
          <p:cNvPr id="34" name="Shape 32"/>
          <p:cNvSpPr/>
          <p:nvPr/>
        </p:nvSpPr>
        <p:spPr>
          <a:xfrm>
            <a:off x="7286030" y="5275778"/>
            <a:ext cx="1958340" cy="9525"/>
          </a:xfrm>
          <a:prstGeom prst="rect">
            <a:avLst/>
          </a:prstGeom>
          <a:solidFill>
            <a:srgbClr val="DBE0DB"/>
          </a:solidFill>
          <a:ln/>
        </p:spPr>
        <p:txBody>
          <a:bodyPr/>
          <a:lstStyle/>
          <a:p>
            <a:endParaRPr lang="en-US"/>
          </a:p>
        </p:txBody>
      </p:sp>
      <p:sp>
        <p:nvSpPr>
          <p:cNvPr id="35" name="Text 33"/>
          <p:cNvSpPr/>
          <p:nvPr/>
        </p:nvSpPr>
        <p:spPr>
          <a:xfrm>
            <a:off x="7381280" y="4935617"/>
            <a:ext cx="1691640" cy="330637"/>
          </a:xfrm>
          <a:prstGeom prst="rect">
            <a:avLst/>
          </a:prstGeom>
          <a:noFill/>
          <a:ln/>
        </p:spPr>
        <p:txBody>
          <a:bodyPr wrap="square" lIns="25400" tIns="25400" rIns="25400" bIns="25400" rtlCol="0" anchor="t">
            <a:normAutofit fontScale="92500" lnSpcReduction="20000"/>
          </a:bodyPr>
          <a:lstStyle/>
          <a:p>
            <a:pPr marL="0" indent="0" algn="r">
              <a:lnSpc>
                <a:spcPct val="128000"/>
              </a:lnSpc>
              <a:buNone/>
            </a:pPr>
            <a:r>
              <a:rPr lang="en-US" sz="1800" b="1" dirty="0">
                <a:solidFill>
                  <a:srgbClr val="15211B"/>
                </a:solidFill>
                <a:latin typeface="Calibri" pitchFamily="34" charset="0"/>
                <a:ea typeface="Calibri" pitchFamily="34" charset="-122"/>
                <a:cs typeface="Calibri" pitchFamily="34" charset="-120"/>
              </a:rPr>
              <a:t>68%</a:t>
            </a:r>
            <a:endParaRPr lang="en-US" sz="1800" dirty="0"/>
          </a:p>
        </p:txBody>
      </p:sp>
      <p:sp>
        <p:nvSpPr>
          <p:cNvPr id="36" name="Shape 34"/>
          <p:cNvSpPr/>
          <p:nvPr/>
        </p:nvSpPr>
        <p:spPr>
          <a:xfrm>
            <a:off x="876300" y="5671185"/>
            <a:ext cx="4778097" cy="9525"/>
          </a:xfrm>
          <a:prstGeom prst="rect">
            <a:avLst/>
          </a:prstGeom>
          <a:solidFill>
            <a:srgbClr val="DBE0DB"/>
          </a:solidFill>
          <a:ln/>
        </p:spPr>
        <p:txBody>
          <a:bodyPr/>
          <a:lstStyle/>
          <a:p>
            <a:endParaRPr lang="en-US"/>
          </a:p>
        </p:txBody>
      </p:sp>
      <p:sp>
        <p:nvSpPr>
          <p:cNvPr id="37" name="Text 35"/>
          <p:cNvSpPr/>
          <p:nvPr/>
        </p:nvSpPr>
        <p:spPr>
          <a:xfrm>
            <a:off x="1047750" y="5331023"/>
            <a:ext cx="4578540" cy="330637"/>
          </a:xfrm>
          <a:prstGeom prst="rect">
            <a:avLst/>
          </a:prstGeom>
          <a:noFill/>
          <a:ln/>
        </p:spPr>
        <p:txBody>
          <a:bodyPr wrap="square" lIns="25400" tIns="25400" rIns="25400" bIns="25400" rtlCol="0" anchor="t">
            <a:normAutofit fontScale="92500" lnSpcReduction="20000"/>
          </a:bodyPr>
          <a:lstStyle/>
          <a:p>
            <a:pPr marL="0" indent="0" algn="l">
              <a:lnSpc>
                <a:spcPct val="128000"/>
              </a:lnSpc>
              <a:buNone/>
            </a:pPr>
            <a:r>
              <a:rPr lang="en-US" sz="1800" dirty="0">
                <a:solidFill>
                  <a:srgbClr val="15211B"/>
                </a:solidFill>
                <a:latin typeface="Calibri" pitchFamily="34" charset="0"/>
                <a:ea typeface="Calibri" pitchFamily="34" charset="-122"/>
                <a:cs typeface="Calibri" pitchFamily="34" charset="-120"/>
              </a:rPr>
              <a:t>− Total processing cost</a:t>
            </a:r>
            <a:endParaRPr lang="en-US" sz="1800" dirty="0"/>
          </a:p>
        </p:txBody>
      </p:sp>
      <p:sp>
        <p:nvSpPr>
          <p:cNvPr id="38" name="Shape 36"/>
          <p:cNvSpPr/>
          <p:nvPr/>
        </p:nvSpPr>
        <p:spPr>
          <a:xfrm>
            <a:off x="5654397" y="5671185"/>
            <a:ext cx="1631633" cy="9525"/>
          </a:xfrm>
          <a:prstGeom prst="rect">
            <a:avLst/>
          </a:prstGeom>
          <a:solidFill>
            <a:srgbClr val="DBE0DB"/>
          </a:solidFill>
          <a:ln/>
        </p:spPr>
        <p:txBody>
          <a:bodyPr/>
          <a:lstStyle/>
          <a:p>
            <a:endParaRPr lang="en-US"/>
          </a:p>
        </p:txBody>
      </p:sp>
      <p:sp>
        <p:nvSpPr>
          <p:cNvPr id="39" name="Text 37"/>
          <p:cNvSpPr/>
          <p:nvPr/>
        </p:nvSpPr>
        <p:spPr>
          <a:xfrm>
            <a:off x="5749647" y="5331023"/>
            <a:ext cx="1364933" cy="330637"/>
          </a:xfrm>
          <a:prstGeom prst="rect">
            <a:avLst/>
          </a:prstGeom>
          <a:noFill/>
          <a:ln/>
        </p:spPr>
        <p:txBody>
          <a:bodyPr wrap="square" lIns="25400" tIns="25400" rIns="25400" bIns="25400" rtlCol="0" anchor="t">
            <a:normAutofit fontScale="92500" lnSpcReduction="20000"/>
          </a:bodyPr>
          <a:lstStyle/>
          <a:p>
            <a:pPr marL="0" indent="0" algn="r">
              <a:lnSpc>
                <a:spcPct val="128000"/>
              </a:lnSpc>
              <a:buNone/>
            </a:pPr>
            <a:r>
              <a:rPr lang="en-US" sz="1800" b="1" dirty="0">
                <a:solidFill>
                  <a:srgbClr val="15211B"/>
                </a:solidFill>
                <a:latin typeface="Calibri" pitchFamily="34" charset="0"/>
                <a:ea typeface="Calibri" pitchFamily="34" charset="-122"/>
                <a:cs typeface="Calibri" pitchFamily="34" charset="-120"/>
              </a:rPr>
              <a:t>−€6,700</a:t>
            </a:r>
            <a:endParaRPr lang="en-US" sz="1800" dirty="0"/>
          </a:p>
        </p:txBody>
      </p:sp>
      <p:sp>
        <p:nvSpPr>
          <p:cNvPr id="40" name="Shape 38"/>
          <p:cNvSpPr/>
          <p:nvPr/>
        </p:nvSpPr>
        <p:spPr>
          <a:xfrm>
            <a:off x="7286030" y="5671185"/>
            <a:ext cx="1958340" cy="9525"/>
          </a:xfrm>
          <a:prstGeom prst="rect">
            <a:avLst/>
          </a:prstGeom>
          <a:solidFill>
            <a:srgbClr val="DBE0DB"/>
          </a:solidFill>
          <a:ln/>
        </p:spPr>
        <p:txBody>
          <a:bodyPr/>
          <a:lstStyle/>
          <a:p>
            <a:endParaRPr lang="en-US"/>
          </a:p>
        </p:txBody>
      </p:sp>
      <p:sp>
        <p:nvSpPr>
          <p:cNvPr id="41" name="Text 39"/>
          <p:cNvSpPr/>
          <p:nvPr/>
        </p:nvSpPr>
        <p:spPr>
          <a:xfrm>
            <a:off x="7381280" y="5331023"/>
            <a:ext cx="1691640" cy="330637"/>
          </a:xfrm>
          <a:prstGeom prst="rect">
            <a:avLst/>
          </a:prstGeom>
          <a:noFill/>
          <a:ln/>
        </p:spPr>
        <p:txBody>
          <a:bodyPr wrap="square" lIns="25400" tIns="25400" rIns="25400" bIns="25400" rtlCol="0" anchor="t">
            <a:normAutofit fontScale="92500" lnSpcReduction="20000"/>
          </a:bodyPr>
          <a:lstStyle/>
          <a:p>
            <a:pPr marL="0" indent="0" algn="r">
              <a:lnSpc>
                <a:spcPct val="128000"/>
              </a:lnSpc>
              <a:buNone/>
            </a:pPr>
            <a:r>
              <a:rPr lang="en-US" sz="1800" b="1" dirty="0">
                <a:solidFill>
                  <a:srgbClr val="15211B"/>
                </a:solidFill>
                <a:latin typeface="Calibri" pitchFamily="34" charset="0"/>
                <a:ea typeface="Calibri" pitchFamily="34" charset="-122"/>
                <a:cs typeface="Calibri" pitchFamily="34" charset="-120"/>
              </a:rPr>
              <a:t>−19%</a:t>
            </a:r>
            <a:endParaRPr lang="en-US" sz="1800" dirty="0"/>
          </a:p>
        </p:txBody>
      </p:sp>
      <p:sp>
        <p:nvSpPr>
          <p:cNvPr id="42" name="Shape 40"/>
          <p:cNvSpPr/>
          <p:nvPr/>
        </p:nvSpPr>
        <p:spPr>
          <a:xfrm>
            <a:off x="876300" y="5678805"/>
            <a:ext cx="4778097" cy="391597"/>
          </a:xfrm>
          <a:prstGeom prst="rect">
            <a:avLst/>
          </a:prstGeom>
          <a:solidFill>
            <a:srgbClr val="EAF0EC"/>
          </a:solidFill>
          <a:ln/>
        </p:spPr>
        <p:txBody>
          <a:bodyPr/>
          <a:lstStyle/>
          <a:p>
            <a:endParaRPr lang="en-US"/>
          </a:p>
        </p:txBody>
      </p:sp>
      <p:sp>
        <p:nvSpPr>
          <p:cNvPr id="43" name="Text 41"/>
          <p:cNvSpPr/>
          <p:nvPr/>
        </p:nvSpPr>
        <p:spPr>
          <a:xfrm>
            <a:off x="1047750" y="5726430"/>
            <a:ext cx="4578540" cy="334447"/>
          </a:xfrm>
          <a:prstGeom prst="rect">
            <a:avLst/>
          </a:prstGeom>
          <a:noFill/>
          <a:ln/>
        </p:spPr>
        <p:txBody>
          <a:bodyPr wrap="square" lIns="25400" tIns="25400" rIns="25400" bIns="25400" rtlCol="0" anchor="t">
            <a:normAutofit fontScale="92500" lnSpcReduction="20000"/>
          </a:bodyPr>
          <a:lstStyle/>
          <a:p>
            <a:pPr marL="0" indent="0" algn="l">
              <a:lnSpc>
                <a:spcPct val="128000"/>
              </a:lnSpc>
              <a:buNone/>
            </a:pPr>
            <a:r>
              <a:rPr lang="en-US" sz="1800" b="1" dirty="0">
                <a:solidFill>
                  <a:srgbClr val="15211B"/>
                </a:solidFill>
                <a:latin typeface="Calibri" pitchFamily="34" charset="0"/>
                <a:ea typeface="Calibri" pitchFamily="34" charset="-122"/>
                <a:cs typeface="Calibri" pitchFamily="34" charset="-120"/>
              </a:rPr>
              <a:t>= Gross profit / tonne</a:t>
            </a:r>
            <a:endParaRPr lang="en-US" sz="1800" dirty="0"/>
          </a:p>
        </p:txBody>
      </p:sp>
      <p:sp>
        <p:nvSpPr>
          <p:cNvPr id="44" name="Shape 42"/>
          <p:cNvSpPr/>
          <p:nvPr/>
        </p:nvSpPr>
        <p:spPr>
          <a:xfrm>
            <a:off x="5654397" y="5678805"/>
            <a:ext cx="1631633" cy="391597"/>
          </a:xfrm>
          <a:prstGeom prst="rect">
            <a:avLst/>
          </a:prstGeom>
          <a:solidFill>
            <a:srgbClr val="EAF0EC"/>
          </a:solidFill>
          <a:ln/>
        </p:spPr>
        <p:txBody>
          <a:bodyPr/>
          <a:lstStyle/>
          <a:p>
            <a:endParaRPr lang="en-US"/>
          </a:p>
        </p:txBody>
      </p:sp>
      <p:sp>
        <p:nvSpPr>
          <p:cNvPr id="45" name="Text 43"/>
          <p:cNvSpPr/>
          <p:nvPr/>
        </p:nvSpPr>
        <p:spPr>
          <a:xfrm>
            <a:off x="5749647" y="5726430"/>
            <a:ext cx="1364933" cy="334447"/>
          </a:xfrm>
          <a:prstGeom prst="rect">
            <a:avLst/>
          </a:prstGeom>
          <a:noFill/>
          <a:ln/>
        </p:spPr>
        <p:txBody>
          <a:bodyPr wrap="square" lIns="25400" tIns="25400" rIns="25400" bIns="25400" rtlCol="0" anchor="t">
            <a:normAutofit fontScale="92500" lnSpcReduction="20000"/>
          </a:bodyPr>
          <a:lstStyle/>
          <a:p>
            <a:pPr marL="0" indent="0" algn="r">
              <a:lnSpc>
                <a:spcPct val="128000"/>
              </a:lnSpc>
              <a:buNone/>
            </a:pPr>
            <a:r>
              <a:rPr lang="en-US" sz="1800" b="1" dirty="0">
                <a:solidFill>
                  <a:srgbClr val="BF7D36"/>
                </a:solidFill>
                <a:latin typeface="Calibri" pitchFamily="34" charset="0"/>
                <a:ea typeface="Calibri" pitchFamily="34" charset="-122"/>
                <a:cs typeface="Calibri" pitchFamily="34" charset="-120"/>
              </a:rPr>
              <a:t>€17,304</a:t>
            </a:r>
            <a:endParaRPr lang="en-US" sz="1800" dirty="0"/>
          </a:p>
        </p:txBody>
      </p:sp>
      <p:sp>
        <p:nvSpPr>
          <p:cNvPr id="46" name="Shape 44"/>
          <p:cNvSpPr/>
          <p:nvPr/>
        </p:nvSpPr>
        <p:spPr>
          <a:xfrm>
            <a:off x="7286030" y="5678805"/>
            <a:ext cx="1958340" cy="391597"/>
          </a:xfrm>
          <a:prstGeom prst="rect">
            <a:avLst/>
          </a:prstGeom>
          <a:solidFill>
            <a:srgbClr val="EAF0EC"/>
          </a:solidFill>
          <a:ln/>
        </p:spPr>
        <p:txBody>
          <a:bodyPr/>
          <a:lstStyle/>
          <a:p>
            <a:endParaRPr lang="en-US"/>
          </a:p>
        </p:txBody>
      </p:sp>
      <p:sp>
        <p:nvSpPr>
          <p:cNvPr id="47" name="Text 45"/>
          <p:cNvSpPr/>
          <p:nvPr/>
        </p:nvSpPr>
        <p:spPr>
          <a:xfrm>
            <a:off x="7381280" y="5726430"/>
            <a:ext cx="1691640" cy="334447"/>
          </a:xfrm>
          <a:prstGeom prst="rect">
            <a:avLst/>
          </a:prstGeom>
          <a:noFill/>
          <a:ln/>
        </p:spPr>
        <p:txBody>
          <a:bodyPr wrap="square" lIns="25400" tIns="25400" rIns="25400" bIns="25400" rtlCol="0" anchor="t">
            <a:normAutofit fontScale="92500" lnSpcReduction="20000"/>
          </a:bodyPr>
          <a:lstStyle/>
          <a:p>
            <a:pPr marL="0" indent="0" algn="r">
              <a:lnSpc>
                <a:spcPct val="128000"/>
              </a:lnSpc>
              <a:buNone/>
            </a:pPr>
            <a:r>
              <a:rPr lang="en-US" sz="1800" b="1" dirty="0">
                <a:solidFill>
                  <a:srgbClr val="BF7D36"/>
                </a:solidFill>
                <a:latin typeface="Calibri" pitchFamily="34" charset="0"/>
                <a:ea typeface="Calibri" pitchFamily="34" charset="-122"/>
                <a:cs typeface="Calibri" pitchFamily="34" charset="-120"/>
              </a:rPr>
              <a:t>49%</a:t>
            </a:r>
            <a:endParaRPr lang="en-US" sz="1800" dirty="0"/>
          </a:p>
        </p:txBody>
      </p:sp>
      <p:sp>
        <p:nvSpPr>
          <p:cNvPr id="48" name="Shape 46"/>
          <p:cNvSpPr/>
          <p:nvPr/>
        </p:nvSpPr>
        <p:spPr>
          <a:xfrm>
            <a:off x="876300" y="6260902"/>
            <a:ext cx="3735586" cy="415290"/>
          </a:xfrm>
          <a:prstGeom prst="roundRect">
            <a:avLst>
              <a:gd name="adj" fmla="val 50000"/>
            </a:avLst>
          </a:prstGeom>
          <a:solidFill>
            <a:srgbClr val="EAF0EC"/>
          </a:solidFill>
          <a:ln/>
        </p:spPr>
        <p:txBody>
          <a:bodyPr/>
          <a:lstStyle/>
          <a:p>
            <a:endParaRPr lang="en-US"/>
          </a:p>
        </p:txBody>
      </p:sp>
      <p:sp>
        <p:nvSpPr>
          <p:cNvPr id="49" name="Text 47"/>
          <p:cNvSpPr/>
          <p:nvPr/>
        </p:nvSpPr>
        <p:spPr>
          <a:xfrm>
            <a:off x="1009650" y="6327577"/>
            <a:ext cx="3580954" cy="320040"/>
          </a:xfrm>
          <a:prstGeom prst="rect">
            <a:avLst/>
          </a:prstGeom>
          <a:noFill/>
          <a:ln/>
        </p:spPr>
        <p:txBody>
          <a:bodyPr wrap="square" lIns="25400" tIns="25400" rIns="25400" bIns="25400" rtlCol="0" anchor="ctr">
            <a:normAutofit lnSpcReduction="10000"/>
          </a:bodyPr>
          <a:lstStyle/>
          <a:p>
            <a:pPr marL="0" indent="0" algn="l">
              <a:buNone/>
            </a:pPr>
            <a:r>
              <a:rPr lang="en-US" sz="1800" kern="0" spc="108" dirty="0">
                <a:solidFill>
                  <a:srgbClr val="23543F"/>
                </a:solidFill>
                <a:latin typeface="Calibri" pitchFamily="34" charset="0"/>
                <a:ea typeface="Calibri" pitchFamily="34" charset="-122"/>
                <a:cs typeface="Calibri" pitchFamily="34" charset="-120"/>
              </a:rPr>
              <a:t>Processing cost stack · €6,700 / t</a:t>
            </a:r>
            <a:endParaRPr lang="en-US" sz="1800" dirty="0"/>
          </a:p>
        </p:txBody>
      </p:sp>
      <p:sp>
        <p:nvSpPr>
          <p:cNvPr id="50" name="Shape 48"/>
          <p:cNvSpPr/>
          <p:nvPr/>
        </p:nvSpPr>
        <p:spPr>
          <a:xfrm>
            <a:off x="876300" y="7174468"/>
            <a:ext cx="5241250" cy="9525"/>
          </a:xfrm>
          <a:prstGeom prst="rect">
            <a:avLst/>
          </a:prstGeom>
          <a:solidFill>
            <a:srgbClr val="DBE0DB"/>
          </a:solidFill>
          <a:ln/>
        </p:spPr>
        <p:txBody>
          <a:bodyPr/>
          <a:lstStyle/>
          <a:p>
            <a:endParaRPr lang="en-US"/>
          </a:p>
        </p:txBody>
      </p:sp>
      <p:sp>
        <p:nvSpPr>
          <p:cNvPr id="51" name="Text 49"/>
          <p:cNvSpPr/>
          <p:nvPr/>
        </p:nvSpPr>
        <p:spPr>
          <a:xfrm>
            <a:off x="1047750" y="6838117"/>
            <a:ext cx="5055588" cy="326827"/>
          </a:xfrm>
          <a:prstGeom prst="rect">
            <a:avLst/>
          </a:prstGeom>
          <a:noFill/>
          <a:ln/>
        </p:spPr>
        <p:txBody>
          <a:bodyPr wrap="square" lIns="25400" tIns="25400" rIns="25400" bIns="25400" rtlCol="0" anchor="t">
            <a:normAutofit fontScale="92500" lnSpcReduction="20000"/>
          </a:bodyPr>
          <a:lstStyle/>
          <a:p>
            <a:pPr marL="0" indent="0" algn="l">
              <a:lnSpc>
                <a:spcPct val="128000"/>
              </a:lnSpc>
              <a:buNone/>
            </a:pPr>
            <a:r>
              <a:rPr lang="en-US" sz="1800" dirty="0">
                <a:solidFill>
                  <a:srgbClr val="15211B"/>
                </a:solidFill>
                <a:latin typeface="Calibri" pitchFamily="34" charset="0"/>
                <a:ea typeface="Calibri" pitchFamily="34" charset="-122"/>
                <a:cs typeface="Calibri" pitchFamily="34" charset="-120"/>
              </a:rPr>
              <a:t>Pre-treatment / liberation</a:t>
            </a:r>
            <a:endParaRPr lang="en-US" sz="1800" dirty="0"/>
          </a:p>
        </p:txBody>
      </p:sp>
      <p:sp>
        <p:nvSpPr>
          <p:cNvPr id="52" name="Shape 50"/>
          <p:cNvSpPr/>
          <p:nvPr/>
        </p:nvSpPr>
        <p:spPr>
          <a:xfrm>
            <a:off x="6117550" y="7174468"/>
            <a:ext cx="1615202" cy="9525"/>
          </a:xfrm>
          <a:prstGeom prst="rect">
            <a:avLst/>
          </a:prstGeom>
          <a:solidFill>
            <a:srgbClr val="DBE0DB"/>
          </a:solidFill>
          <a:ln/>
        </p:spPr>
        <p:txBody>
          <a:bodyPr/>
          <a:lstStyle/>
          <a:p>
            <a:endParaRPr lang="en-US"/>
          </a:p>
        </p:txBody>
      </p:sp>
      <p:sp>
        <p:nvSpPr>
          <p:cNvPr id="53" name="Text 51"/>
          <p:cNvSpPr/>
          <p:nvPr/>
        </p:nvSpPr>
        <p:spPr>
          <a:xfrm>
            <a:off x="6212800" y="6838117"/>
            <a:ext cx="1348502" cy="326827"/>
          </a:xfrm>
          <a:prstGeom prst="rect">
            <a:avLst/>
          </a:prstGeom>
          <a:noFill/>
          <a:ln/>
        </p:spPr>
        <p:txBody>
          <a:bodyPr wrap="square" lIns="25400" tIns="25400" rIns="25400" bIns="25400" rtlCol="0" anchor="t">
            <a:normAutofit fontScale="92500" lnSpcReduction="20000"/>
          </a:bodyPr>
          <a:lstStyle/>
          <a:p>
            <a:pPr marL="0" indent="0" algn="r">
              <a:lnSpc>
                <a:spcPct val="128000"/>
              </a:lnSpc>
              <a:buNone/>
            </a:pPr>
            <a:r>
              <a:rPr lang="en-US" sz="1800" b="1" dirty="0">
                <a:solidFill>
                  <a:srgbClr val="15211B"/>
                </a:solidFill>
                <a:latin typeface="Calibri" pitchFamily="34" charset="0"/>
                <a:ea typeface="Calibri" pitchFamily="34" charset="-122"/>
                <a:cs typeface="Calibri" pitchFamily="34" charset="-120"/>
              </a:rPr>
              <a:t>€1,500</a:t>
            </a:r>
            <a:endParaRPr lang="en-US" sz="1800" dirty="0"/>
          </a:p>
        </p:txBody>
      </p:sp>
      <p:sp>
        <p:nvSpPr>
          <p:cNvPr id="54" name="Shape 52"/>
          <p:cNvSpPr/>
          <p:nvPr/>
        </p:nvSpPr>
        <p:spPr>
          <a:xfrm>
            <a:off x="7732752" y="7174468"/>
            <a:ext cx="1511617" cy="9525"/>
          </a:xfrm>
          <a:prstGeom prst="rect">
            <a:avLst/>
          </a:prstGeom>
          <a:solidFill>
            <a:srgbClr val="DBE0DB"/>
          </a:solidFill>
          <a:ln/>
        </p:spPr>
        <p:txBody>
          <a:bodyPr/>
          <a:lstStyle/>
          <a:p>
            <a:endParaRPr lang="en-US"/>
          </a:p>
        </p:txBody>
      </p:sp>
      <p:sp>
        <p:nvSpPr>
          <p:cNvPr id="55" name="Text 53"/>
          <p:cNvSpPr/>
          <p:nvPr/>
        </p:nvSpPr>
        <p:spPr>
          <a:xfrm>
            <a:off x="7828002" y="6838117"/>
            <a:ext cx="1244917" cy="326827"/>
          </a:xfrm>
          <a:prstGeom prst="rect">
            <a:avLst/>
          </a:prstGeom>
          <a:noFill/>
          <a:ln/>
        </p:spPr>
        <p:txBody>
          <a:bodyPr wrap="square" lIns="25400" tIns="25400" rIns="25400" bIns="25400" rtlCol="0" anchor="t">
            <a:normAutofit fontScale="92500" lnSpcReduction="20000"/>
          </a:bodyPr>
          <a:lstStyle/>
          <a:p>
            <a:pPr marL="0" indent="0" algn="r">
              <a:lnSpc>
                <a:spcPct val="128000"/>
              </a:lnSpc>
              <a:buNone/>
            </a:pPr>
            <a:r>
              <a:rPr lang="en-US" sz="1800" b="1" dirty="0">
                <a:solidFill>
                  <a:srgbClr val="586259"/>
                </a:solidFill>
                <a:latin typeface="Calibri" pitchFamily="34" charset="0"/>
                <a:ea typeface="Calibri" pitchFamily="34" charset="-122"/>
                <a:cs typeface="Calibri" pitchFamily="34" charset="-120"/>
              </a:rPr>
              <a:t>22.4%</a:t>
            </a:r>
            <a:endParaRPr lang="en-US" sz="1800" dirty="0"/>
          </a:p>
        </p:txBody>
      </p:sp>
      <p:sp>
        <p:nvSpPr>
          <p:cNvPr id="56" name="Shape 54"/>
          <p:cNvSpPr/>
          <p:nvPr/>
        </p:nvSpPr>
        <p:spPr>
          <a:xfrm>
            <a:off x="876300" y="7569875"/>
            <a:ext cx="5241250" cy="9525"/>
          </a:xfrm>
          <a:prstGeom prst="rect">
            <a:avLst/>
          </a:prstGeom>
          <a:solidFill>
            <a:srgbClr val="DBE0DB"/>
          </a:solidFill>
          <a:ln/>
        </p:spPr>
        <p:txBody>
          <a:bodyPr/>
          <a:lstStyle/>
          <a:p>
            <a:endParaRPr lang="en-US"/>
          </a:p>
        </p:txBody>
      </p:sp>
      <p:sp>
        <p:nvSpPr>
          <p:cNvPr id="57" name="Text 55"/>
          <p:cNvSpPr/>
          <p:nvPr/>
        </p:nvSpPr>
        <p:spPr>
          <a:xfrm>
            <a:off x="1047750" y="7229713"/>
            <a:ext cx="5055588" cy="330637"/>
          </a:xfrm>
          <a:prstGeom prst="rect">
            <a:avLst/>
          </a:prstGeom>
          <a:noFill/>
          <a:ln/>
        </p:spPr>
        <p:txBody>
          <a:bodyPr wrap="square" lIns="25400" tIns="25400" rIns="25400" bIns="25400" rtlCol="0" anchor="t">
            <a:normAutofit fontScale="92500" lnSpcReduction="20000"/>
          </a:bodyPr>
          <a:lstStyle/>
          <a:p>
            <a:pPr marL="0" indent="0" algn="l">
              <a:lnSpc>
                <a:spcPct val="128000"/>
              </a:lnSpc>
              <a:buNone/>
            </a:pPr>
            <a:r>
              <a:rPr lang="en-US" sz="1800" dirty="0">
                <a:solidFill>
                  <a:srgbClr val="15211B"/>
                </a:solidFill>
                <a:latin typeface="Calibri" pitchFamily="34" charset="0"/>
                <a:ea typeface="Calibri" pitchFamily="34" charset="-122"/>
                <a:cs typeface="Calibri" pitchFamily="34" charset="-120"/>
              </a:rPr>
              <a:t>Bioleaching OPEX</a:t>
            </a:r>
            <a:endParaRPr lang="en-US" sz="1800" dirty="0"/>
          </a:p>
        </p:txBody>
      </p:sp>
      <p:sp>
        <p:nvSpPr>
          <p:cNvPr id="58" name="Shape 56"/>
          <p:cNvSpPr/>
          <p:nvPr/>
        </p:nvSpPr>
        <p:spPr>
          <a:xfrm>
            <a:off x="6117550" y="7569875"/>
            <a:ext cx="1615202" cy="9525"/>
          </a:xfrm>
          <a:prstGeom prst="rect">
            <a:avLst/>
          </a:prstGeom>
          <a:solidFill>
            <a:srgbClr val="DBE0DB"/>
          </a:solidFill>
          <a:ln/>
        </p:spPr>
        <p:txBody>
          <a:bodyPr/>
          <a:lstStyle/>
          <a:p>
            <a:endParaRPr lang="en-US"/>
          </a:p>
        </p:txBody>
      </p:sp>
      <p:sp>
        <p:nvSpPr>
          <p:cNvPr id="59" name="Text 57"/>
          <p:cNvSpPr/>
          <p:nvPr/>
        </p:nvSpPr>
        <p:spPr>
          <a:xfrm>
            <a:off x="6212800" y="7229713"/>
            <a:ext cx="1348502" cy="330637"/>
          </a:xfrm>
          <a:prstGeom prst="rect">
            <a:avLst/>
          </a:prstGeom>
          <a:noFill/>
          <a:ln/>
        </p:spPr>
        <p:txBody>
          <a:bodyPr wrap="square" lIns="25400" tIns="25400" rIns="25400" bIns="25400" rtlCol="0" anchor="t">
            <a:normAutofit fontScale="92500" lnSpcReduction="20000"/>
          </a:bodyPr>
          <a:lstStyle/>
          <a:p>
            <a:pPr marL="0" indent="0" algn="r">
              <a:lnSpc>
                <a:spcPct val="128000"/>
              </a:lnSpc>
              <a:buNone/>
            </a:pPr>
            <a:r>
              <a:rPr lang="en-US" sz="1800" b="1" dirty="0">
                <a:solidFill>
                  <a:srgbClr val="15211B"/>
                </a:solidFill>
                <a:latin typeface="Calibri" pitchFamily="34" charset="0"/>
                <a:ea typeface="Calibri" pitchFamily="34" charset="-122"/>
                <a:cs typeface="Calibri" pitchFamily="34" charset="-120"/>
              </a:rPr>
              <a:t>€1,200</a:t>
            </a:r>
            <a:endParaRPr lang="en-US" sz="1800" dirty="0"/>
          </a:p>
        </p:txBody>
      </p:sp>
      <p:sp>
        <p:nvSpPr>
          <p:cNvPr id="60" name="Shape 58"/>
          <p:cNvSpPr/>
          <p:nvPr/>
        </p:nvSpPr>
        <p:spPr>
          <a:xfrm>
            <a:off x="7732752" y="7569875"/>
            <a:ext cx="1511617" cy="9525"/>
          </a:xfrm>
          <a:prstGeom prst="rect">
            <a:avLst/>
          </a:prstGeom>
          <a:solidFill>
            <a:srgbClr val="DBE0DB"/>
          </a:solidFill>
          <a:ln/>
        </p:spPr>
        <p:txBody>
          <a:bodyPr/>
          <a:lstStyle/>
          <a:p>
            <a:endParaRPr lang="en-US"/>
          </a:p>
        </p:txBody>
      </p:sp>
      <p:sp>
        <p:nvSpPr>
          <p:cNvPr id="61" name="Text 59"/>
          <p:cNvSpPr/>
          <p:nvPr/>
        </p:nvSpPr>
        <p:spPr>
          <a:xfrm>
            <a:off x="7828002" y="7229713"/>
            <a:ext cx="1244917" cy="330637"/>
          </a:xfrm>
          <a:prstGeom prst="rect">
            <a:avLst/>
          </a:prstGeom>
          <a:noFill/>
          <a:ln/>
        </p:spPr>
        <p:txBody>
          <a:bodyPr wrap="square" lIns="25400" tIns="25400" rIns="25400" bIns="25400" rtlCol="0" anchor="t">
            <a:normAutofit fontScale="92500" lnSpcReduction="20000"/>
          </a:bodyPr>
          <a:lstStyle/>
          <a:p>
            <a:pPr marL="0" indent="0" algn="r">
              <a:lnSpc>
                <a:spcPct val="128000"/>
              </a:lnSpc>
              <a:buNone/>
            </a:pPr>
            <a:r>
              <a:rPr lang="en-US" sz="1800" b="1" dirty="0">
                <a:solidFill>
                  <a:srgbClr val="586259"/>
                </a:solidFill>
                <a:latin typeface="Calibri" pitchFamily="34" charset="0"/>
                <a:ea typeface="Calibri" pitchFamily="34" charset="-122"/>
                <a:cs typeface="Calibri" pitchFamily="34" charset="-120"/>
              </a:rPr>
              <a:t>17.9%</a:t>
            </a:r>
            <a:endParaRPr lang="en-US" sz="1800" dirty="0"/>
          </a:p>
        </p:txBody>
      </p:sp>
      <p:sp>
        <p:nvSpPr>
          <p:cNvPr id="62" name="Shape 60"/>
          <p:cNvSpPr/>
          <p:nvPr/>
        </p:nvSpPr>
        <p:spPr>
          <a:xfrm>
            <a:off x="876300" y="7965282"/>
            <a:ext cx="5241250" cy="9525"/>
          </a:xfrm>
          <a:prstGeom prst="rect">
            <a:avLst/>
          </a:prstGeom>
          <a:solidFill>
            <a:srgbClr val="DBE0DB"/>
          </a:solidFill>
          <a:ln/>
        </p:spPr>
        <p:txBody>
          <a:bodyPr/>
          <a:lstStyle/>
          <a:p>
            <a:endParaRPr lang="en-US"/>
          </a:p>
        </p:txBody>
      </p:sp>
      <p:sp>
        <p:nvSpPr>
          <p:cNvPr id="63" name="Text 61"/>
          <p:cNvSpPr/>
          <p:nvPr/>
        </p:nvSpPr>
        <p:spPr>
          <a:xfrm>
            <a:off x="1047750" y="7625120"/>
            <a:ext cx="5055588" cy="330637"/>
          </a:xfrm>
          <a:prstGeom prst="rect">
            <a:avLst/>
          </a:prstGeom>
          <a:noFill/>
          <a:ln/>
        </p:spPr>
        <p:txBody>
          <a:bodyPr wrap="square" lIns="25400" tIns="25400" rIns="25400" bIns="25400" rtlCol="0" anchor="t">
            <a:normAutofit fontScale="92500" lnSpcReduction="20000"/>
          </a:bodyPr>
          <a:lstStyle/>
          <a:p>
            <a:pPr marL="0" indent="0" algn="l">
              <a:lnSpc>
                <a:spcPct val="128000"/>
              </a:lnSpc>
              <a:buNone/>
            </a:pPr>
            <a:r>
              <a:rPr lang="en-US" sz="1800" dirty="0">
                <a:solidFill>
                  <a:srgbClr val="15211B"/>
                </a:solidFill>
                <a:latin typeface="Calibri" pitchFamily="34" charset="0"/>
                <a:ea typeface="Calibri" pitchFamily="34" charset="-122"/>
                <a:cs typeface="Calibri" pitchFamily="34" charset="-120"/>
              </a:rPr>
              <a:t>Peptide column + replacement</a:t>
            </a:r>
            <a:endParaRPr lang="en-US" sz="1800" dirty="0"/>
          </a:p>
        </p:txBody>
      </p:sp>
      <p:sp>
        <p:nvSpPr>
          <p:cNvPr id="64" name="Shape 62"/>
          <p:cNvSpPr/>
          <p:nvPr/>
        </p:nvSpPr>
        <p:spPr>
          <a:xfrm>
            <a:off x="6117550" y="7965282"/>
            <a:ext cx="1615202" cy="9525"/>
          </a:xfrm>
          <a:prstGeom prst="rect">
            <a:avLst/>
          </a:prstGeom>
          <a:solidFill>
            <a:srgbClr val="DBE0DB"/>
          </a:solidFill>
          <a:ln/>
        </p:spPr>
        <p:txBody>
          <a:bodyPr/>
          <a:lstStyle/>
          <a:p>
            <a:endParaRPr lang="en-US"/>
          </a:p>
        </p:txBody>
      </p:sp>
      <p:sp>
        <p:nvSpPr>
          <p:cNvPr id="65" name="Text 63"/>
          <p:cNvSpPr/>
          <p:nvPr/>
        </p:nvSpPr>
        <p:spPr>
          <a:xfrm>
            <a:off x="6212800" y="7625120"/>
            <a:ext cx="1348502" cy="330637"/>
          </a:xfrm>
          <a:prstGeom prst="rect">
            <a:avLst/>
          </a:prstGeom>
          <a:noFill/>
          <a:ln/>
        </p:spPr>
        <p:txBody>
          <a:bodyPr wrap="square" lIns="25400" tIns="25400" rIns="25400" bIns="25400" rtlCol="0" anchor="t">
            <a:normAutofit fontScale="92500" lnSpcReduction="20000"/>
          </a:bodyPr>
          <a:lstStyle/>
          <a:p>
            <a:pPr marL="0" indent="0" algn="r">
              <a:lnSpc>
                <a:spcPct val="128000"/>
              </a:lnSpc>
              <a:buNone/>
            </a:pPr>
            <a:r>
              <a:rPr lang="en-US" sz="1800" b="1" dirty="0">
                <a:solidFill>
                  <a:srgbClr val="15211B"/>
                </a:solidFill>
                <a:latin typeface="Calibri" pitchFamily="34" charset="0"/>
                <a:ea typeface="Calibri" pitchFamily="34" charset="-122"/>
                <a:cs typeface="Calibri" pitchFamily="34" charset="-120"/>
              </a:rPr>
              <a:t>€1,200</a:t>
            </a:r>
            <a:endParaRPr lang="en-US" sz="1800" dirty="0"/>
          </a:p>
        </p:txBody>
      </p:sp>
      <p:sp>
        <p:nvSpPr>
          <p:cNvPr id="66" name="Shape 64"/>
          <p:cNvSpPr/>
          <p:nvPr/>
        </p:nvSpPr>
        <p:spPr>
          <a:xfrm>
            <a:off x="7732752" y="7965282"/>
            <a:ext cx="1511617" cy="9525"/>
          </a:xfrm>
          <a:prstGeom prst="rect">
            <a:avLst/>
          </a:prstGeom>
          <a:solidFill>
            <a:srgbClr val="DBE0DB"/>
          </a:solidFill>
          <a:ln/>
        </p:spPr>
        <p:txBody>
          <a:bodyPr/>
          <a:lstStyle/>
          <a:p>
            <a:endParaRPr lang="en-US"/>
          </a:p>
        </p:txBody>
      </p:sp>
      <p:sp>
        <p:nvSpPr>
          <p:cNvPr id="67" name="Text 65"/>
          <p:cNvSpPr/>
          <p:nvPr/>
        </p:nvSpPr>
        <p:spPr>
          <a:xfrm>
            <a:off x="7828002" y="7625120"/>
            <a:ext cx="1244917" cy="330637"/>
          </a:xfrm>
          <a:prstGeom prst="rect">
            <a:avLst/>
          </a:prstGeom>
          <a:noFill/>
          <a:ln/>
        </p:spPr>
        <p:txBody>
          <a:bodyPr wrap="square" lIns="25400" tIns="25400" rIns="25400" bIns="25400" rtlCol="0" anchor="t">
            <a:normAutofit fontScale="92500" lnSpcReduction="20000"/>
          </a:bodyPr>
          <a:lstStyle/>
          <a:p>
            <a:pPr marL="0" indent="0" algn="r">
              <a:lnSpc>
                <a:spcPct val="128000"/>
              </a:lnSpc>
              <a:buNone/>
            </a:pPr>
            <a:r>
              <a:rPr lang="en-US" sz="1800" b="1" dirty="0">
                <a:solidFill>
                  <a:srgbClr val="586259"/>
                </a:solidFill>
                <a:latin typeface="Calibri" pitchFamily="34" charset="0"/>
                <a:ea typeface="Calibri" pitchFamily="34" charset="-122"/>
                <a:cs typeface="Calibri" pitchFamily="34" charset="-120"/>
              </a:rPr>
              <a:t>17.9%</a:t>
            </a:r>
            <a:endParaRPr lang="en-US" sz="1800" dirty="0"/>
          </a:p>
        </p:txBody>
      </p:sp>
      <p:sp>
        <p:nvSpPr>
          <p:cNvPr id="68" name="Shape 66"/>
          <p:cNvSpPr/>
          <p:nvPr/>
        </p:nvSpPr>
        <p:spPr>
          <a:xfrm>
            <a:off x="876300" y="8360688"/>
            <a:ext cx="5241250" cy="9525"/>
          </a:xfrm>
          <a:prstGeom prst="rect">
            <a:avLst/>
          </a:prstGeom>
          <a:solidFill>
            <a:srgbClr val="DBE0DB"/>
          </a:solidFill>
          <a:ln/>
        </p:spPr>
        <p:txBody>
          <a:bodyPr/>
          <a:lstStyle/>
          <a:p>
            <a:endParaRPr lang="en-US"/>
          </a:p>
        </p:txBody>
      </p:sp>
      <p:sp>
        <p:nvSpPr>
          <p:cNvPr id="69" name="Text 67"/>
          <p:cNvSpPr/>
          <p:nvPr/>
        </p:nvSpPr>
        <p:spPr>
          <a:xfrm>
            <a:off x="1047750" y="8020526"/>
            <a:ext cx="5055588" cy="330637"/>
          </a:xfrm>
          <a:prstGeom prst="rect">
            <a:avLst/>
          </a:prstGeom>
          <a:noFill/>
          <a:ln/>
        </p:spPr>
        <p:txBody>
          <a:bodyPr wrap="square" lIns="25400" tIns="25400" rIns="25400" bIns="25400" rtlCol="0" anchor="t">
            <a:normAutofit fontScale="92500" lnSpcReduction="20000"/>
          </a:bodyPr>
          <a:lstStyle/>
          <a:p>
            <a:pPr marL="0" indent="0" algn="l">
              <a:lnSpc>
                <a:spcPct val="128000"/>
              </a:lnSpc>
              <a:buNone/>
            </a:pPr>
            <a:r>
              <a:rPr lang="en-US" sz="1800" dirty="0">
                <a:solidFill>
                  <a:srgbClr val="15211B"/>
                </a:solidFill>
                <a:latin typeface="Calibri" pitchFamily="34" charset="0"/>
                <a:ea typeface="Calibri" pitchFamily="34" charset="-122"/>
                <a:cs typeface="Calibri" pitchFamily="34" charset="-120"/>
              </a:rPr>
              <a:t>Labour &amp; analytics</a:t>
            </a:r>
            <a:endParaRPr lang="en-US" sz="1800" dirty="0"/>
          </a:p>
        </p:txBody>
      </p:sp>
      <p:sp>
        <p:nvSpPr>
          <p:cNvPr id="70" name="Shape 68"/>
          <p:cNvSpPr/>
          <p:nvPr/>
        </p:nvSpPr>
        <p:spPr>
          <a:xfrm>
            <a:off x="6117550" y="8360688"/>
            <a:ext cx="1615202" cy="9525"/>
          </a:xfrm>
          <a:prstGeom prst="rect">
            <a:avLst/>
          </a:prstGeom>
          <a:solidFill>
            <a:srgbClr val="DBE0DB"/>
          </a:solidFill>
          <a:ln/>
        </p:spPr>
        <p:txBody>
          <a:bodyPr/>
          <a:lstStyle/>
          <a:p>
            <a:endParaRPr lang="en-US"/>
          </a:p>
        </p:txBody>
      </p:sp>
      <p:sp>
        <p:nvSpPr>
          <p:cNvPr id="71" name="Text 69"/>
          <p:cNvSpPr/>
          <p:nvPr/>
        </p:nvSpPr>
        <p:spPr>
          <a:xfrm>
            <a:off x="6212800" y="8020526"/>
            <a:ext cx="1348502" cy="330637"/>
          </a:xfrm>
          <a:prstGeom prst="rect">
            <a:avLst/>
          </a:prstGeom>
          <a:noFill/>
          <a:ln/>
        </p:spPr>
        <p:txBody>
          <a:bodyPr wrap="square" lIns="25400" tIns="25400" rIns="25400" bIns="25400" rtlCol="0" anchor="t">
            <a:normAutofit fontScale="92500" lnSpcReduction="20000"/>
          </a:bodyPr>
          <a:lstStyle/>
          <a:p>
            <a:pPr marL="0" indent="0" algn="r">
              <a:lnSpc>
                <a:spcPct val="128000"/>
              </a:lnSpc>
              <a:buNone/>
            </a:pPr>
            <a:r>
              <a:rPr lang="en-US" sz="1800" b="1" dirty="0">
                <a:solidFill>
                  <a:srgbClr val="15211B"/>
                </a:solidFill>
                <a:latin typeface="Calibri" pitchFamily="34" charset="0"/>
                <a:ea typeface="Calibri" pitchFamily="34" charset="-122"/>
                <a:cs typeface="Calibri" pitchFamily="34" charset="-120"/>
              </a:rPr>
              <a:t>€900</a:t>
            </a:r>
            <a:endParaRPr lang="en-US" sz="1800" dirty="0"/>
          </a:p>
        </p:txBody>
      </p:sp>
      <p:sp>
        <p:nvSpPr>
          <p:cNvPr id="72" name="Shape 70"/>
          <p:cNvSpPr/>
          <p:nvPr/>
        </p:nvSpPr>
        <p:spPr>
          <a:xfrm>
            <a:off x="7732752" y="8360688"/>
            <a:ext cx="1511617" cy="9525"/>
          </a:xfrm>
          <a:prstGeom prst="rect">
            <a:avLst/>
          </a:prstGeom>
          <a:solidFill>
            <a:srgbClr val="DBE0DB"/>
          </a:solidFill>
          <a:ln/>
        </p:spPr>
        <p:txBody>
          <a:bodyPr/>
          <a:lstStyle/>
          <a:p>
            <a:endParaRPr lang="en-US"/>
          </a:p>
        </p:txBody>
      </p:sp>
      <p:sp>
        <p:nvSpPr>
          <p:cNvPr id="73" name="Text 71"/>
          <p:cNvSpPr/>
          <p:nvPr/>
        </p:nvSpPr>
        <p:spPr>
          <a:xfrm>
            <a:off x="7828002" y="8020526"/>
            <a:ext cx="1244917" cy="330637"/>
          </a:xfrm>
          <a:prstGeom prst="rect">
            <a:avLst/>
          </a:prstGeom>
          <a:noFill/>
          <a:ln/>
        </p:spPr>
        <p:txBody>
          <a:bodyPr wrap="square" lIns="25400" tIns="25400" rIns="25400" bIns="25400" rtlCol="0" anchor="t">
            <a:normAutofit fontScale="92500" lnSpcReduction="20000"/>
          </a:bodyPr>
          <a:lstStyle/>
          <a:p>
            <a:pPr marL="0" indent="0" algn="r">
              <a:lnSpc>
                <a:spcPct val="128000"/>
              </a:lnSpc>
              <a:buNone/>
            </a:pPr>
            <a:r>
              <a:rPr lang="en-US" sz="1800" b="1" dirty="0">
                <a:solidFill>
                  <a:srgbClr val="586259"/>
                </a:solidFill>
                <a:latin typeface="Calibri" pitchFamily="34" charset="0"/>
                <a:ea typeface="Calibri" pitchFamily="34" charset="-122"/>
                <a:cs typeface="Calibri" pitchFamily="34" charset="-120"/>
              </a:rPr>
              <a:t>13.4%</a:t>
            </a:r>
            <a:endParaRPr lang="en-US" sz="1800" dirty="0"/>
          </a:p>
        </p:txBody>
      </p:sp>
      <p:sp>
        <p:nvSpPr>
          <p:cNvPr id="74" name="Shape 72"/>
          <p:cNvSpPr/>
          <p:nvPr/>
        </p:nvSpPr>
        <p:spPr>
          <a:xfrm>
            <a:off x="876300" y="8756094"/>
            <a:ext cx="5241250" cy="9525"/>
          </a:xfrm>
          <a:prstGeom prst="rect">
            <a:avLst/>
          </a:prstGeom>
          <a:solidFill>
            <a:srgbClr val="DBE0DB"/>
          </a:solidFill>
          <a:ln/>
        </p:spPr>
        <p:txBody>
          <a:bodyPr/>
          <a:lstStyle/>
          <a:p>
            <a:endParaRPr lang="en-US"/>
          </a:p>
        </p:txBody>
      </p:sp>
      <p:sp>
        <p:nvSpPr>
          <p:cNvPr id="75" name="Text 73"/>
          <p:cNvSpPr/>
          <p:nvPr/>
        </p:nvSpPr>
        <p:spPr>
          <a:xfrm>
            <a:off x="1047750" y="8415933"/>
            <a:ext cx="5055588" cy="330637"/>
          </a:xfrm>
          <a:prstGeom prst="rect">
            <a:avLst/>
          </a:prstGeom>
          <a:noFill/>
          <a:ln/>
        </p:spPr>
        <p:txBody>
          <a:bodyPr wrap="square" lIns="25400" tIns="25400" rIns="25400" bIns="25400" rtlCol="0" anchor="t">
            <a:normAutofit fontScale="92500" lnSpcReduction="20000"/>
          </a:bodyPr>
          <a:lstStyle/>
          <a:p>
            <a:pPr marL="0" indent="0" algn="l">
              <a:lnSpc>
                <a:spcPct val="128000"/>
              </a:lnSpc>
              <a:buNone/>
            </a:pPr>
            <a:r>
              <a:rPr lang="en-US" sz="1800" dirty="0">
                <a:solidFill>
                  <a:srgbClr val="15211B"/>
                </a:solidFill>
                <a:latin typeface="Calibri" pitchFamily="34" charset="0"/>
                <a:ea typeface="Calibri" pitchFamily="34" charset="-122"/>
                <a:cs typeface="Calibri" pitchFamily="34" charset="-120"/>
              </a:rPr>
              <a:t>Toll refining / finishing</a:t>
            </a:r>
            <a:endParaRPr lang="en-US" sz="1800" dirty="0"/>
          </a:p>
        </p:txBody>
      </p:sp>
      <p:sp>
        <p:nvSpPr>
          <p:cNvPr id="76" name="Shape 74"/>
          <p:cNvSpPr/>
          <p:nvPr/>
        </p:nvSpPr>
        <p:spPr>
          <a:xfrm>
            <a:off x="6117550" y="8756094"/>
            <a:ext cx="1615202" cy="9525"/>
          </a:xfrm>
          <a:prstGeom prst="rect">
            <a:avLst/>
          </a:prstGeom>
          <a:solidFill>
            <a:srgbClr val="DBE0DB"/>
          </a:solidFill>
          <a:ln/>
        </p:spPr>
        <p:txBody>
          <a:bodyPr/>
          <a:lstStyle/>
          <a:p>
            <a:endParaRPr lang="en-US"/>
          </a:p>
        </p:txBody>
      </p:sp>
      <p:sp>
        <p:nvSpPr>
          <p:cNvPr id="77" name="Text 75"/>
          <p:cNvSpPr/>
          <p:nvPr/>
        </p:nvSpPr>
        <p:spPr>
          <a:xfrm>
            <a:off x="6212800" y="8415933"/>
            <a:ext cx="1348502" cy="330637"/>
          </a:xfrm>
          <a:prstGeom prst="rect">
            <a:avLst/>
          </a:prstGeom>
          <a:noFill/>
          <a:ln/>
        </p:spPr>
        <p:txBody>
          <a:bodyPr wrap="square" lIns="25400" tIns="25400" rIns="25400" bIns="25400" rtlCol="0" anchor="t">
            <a:normAutofit fontScale="92500" lnSpcReduction="20000"/>
          </a:bodyPr>
          <a:lstStyle/>
          <a:p>
            <a:pPr marL="0" indent="0" algn="r">
              <a:lnSpc>
                <a:spcPct val="128000"/>
              </a:lnSpc>
              <a:buNone/>
            </a:pPr>
            <a:r>
              <a:rPr lang="en-US" sz="1800" b="1" dirty="0">
                <a:solidFill>
                  <a:srgbClr val="15211B"/>
                </a:solidFill>
                <a:latin typeface="Calibri" pitchFamily="34" charset="0"/>
                <a:ea typeface="Calibri" pitchFamily="34" charset="-122"/>
                <a:cs typeface="Calibri" pitchFamily="34" charset="-120"/>
              </a:rPr>
              <a:t>€800</a:t>
            </a:r>
            <a:endParaRPr lang="en-US" sz="1800" dirty="0"/>
          </a:p>
        </p:txBody>
      </p:sp>
      <p:sp>
        <p:nvSpPr>
          <p:cNvPr id="78" name="Shape 76"/>
          <p:cNvSpPr/>
          <p:nvPr/>
        </p:nvSpPr>
        <p:spPr>
          <a:xfrm>
            <a:off x="7732752" y="8756094"/>
            <a:ext cx="1511617" cy="9525"/>
          </a:xfrm>
          <a:prstGeom prst="rect">
            <a:avLst/>
          </a:prstGeom>
          <a:solidFill>
            <a:srgbClr val="DBE0DB"/>
          </a:solidFill>
          <a:ln/>
        </p:spPr>
        <p:txBody>
          <a:bodyPr/>
          <a:lstStyle/>
          <a:p>
            <a:endParaRPr lang="en-US"/>
          </a:p>
        </p:txBody>
      </p:sp>
      <p:sp>
        <p:nvSpPr>
          <p:cNvPr id="79" name="Text 77"/>
          <p:cNvSpPr/>
          <p:nvPr/>
        </p:nvSpPr>
        <p:spPr>
          <a:xfrm>
            <a:off x="7828002" y="8415933"/>
            <a:ext cx="1244917" cy="330637"/>
          </a:xfrm>
          <a:prstGeom prst="rect">
            <a:avLst/>
          </a:prstGeom>
          <a:noFill/>
          <a:ln/>
        </p:spPr>
        <p:txBody>
          <a:bodyPr wrap="square" lIns="25400" tIns="25400" rIns="25400" bIns="25400" rtlCol="0" anchor="t">
            <a:normAutofit fontScale="92500" lnSpcReduction="20000"/>
          </a:bodyPr>
          <a:lstStyle/>
          <a:p>
            <a:pPr marL="0" indent="0" algn="r">
              <a:lnSpc>
                <a:spcPct val="128000"/>
              </a:lnSpc>
              <a:buNone/>
            </a:pPr>
            <a:r>
              <a:rPr lang="en-US" sz="1800" b="1" dirty="0">
                <a:solidFill>
                  <a:srgbClr val="586259"/>
                </a:solidFill>
                <a:latin typeface="Calibri" pitchFamily="34" charset="0"/>
                <a:ea typeface="Calibri" pitchFamily="34" charset="-122"/>
                <a:cs typeface="Calibri" pitchFamily="34" charset="-120"/>
              </a:rPr>
              <a:t>11.9%</a:t>
            </a:r>
            <a:endParaRPr lang="en-US" sz="1800" dirty="0"/>
          </a:p>
        </p:txBody>
      </p:sp>
      <p:sp>
        <p:nvSpPr>
          <p:cNvPr id="80" name="Shape 78"/>
          <p:cNvSpPr/>
          <p:nvPr/>
        </p:nvSpPr>
        <p:spPr>
          <a:xfrm>
            <a:off x="876300" y="9151501"/>
            <a:ext cx="5241250" cy="9525"/>
          </a:xfrm>
          <a:prstGeom prst="rect">
            <a:avLst/>
          </a:prstGeom>
          <a:solidFill>
            <a:srgbClr val="DBE0DB"/>
          </a:solidFill>
          <a:ln/>
        </p:spPr>
        <p:txBody>
          <a:bodyPr/>
          <a:lstStyle/>
          <a:p>
            <a:endParaRPr lang="en-US"/>
          </a:p>
        </p:txBody>
      </p:sp>
      <p:sp>
        <p:nvSpPr>
          <p:cNvPr id="81" name="Text 79"/>
          <p:cNvSpPr/>
          <p:nvPr/>
        </p:nvSpPr>
        <p:spPr>
          <a:xfrm>
            <a:off x="1047750" y="8811339"/>
            <a:ext cx="5055588" cy="330637"/>
          </a:xfrm>
          <a:prstGeom prst="rect">
            <a:avLst/>
          </a:prstGeom>
          <a:noFill/>
          <a:ln/>
        </p:spPr>
        <p:txBody>
          <a:bodyPr wrap="square" lIns="25400" tIns="25400" rIns="25400" bIns="25400" rtlCol="0" anchor="t">
            <a:normAutofit fontScale="92500" lnSpcReduction="20000"/>
          </a:bodyPr>
          <a:lstStyle/>
          <a:p>
            <a:pPr marL="0" indent="0" algn="l">
              <a:lnSpc>
                <a:spcPct val="128000"/>
              </a:lnSpc>
              <a:buNone/>
            </a:pPr>
            <a:r>
              <a:rPr lang="en-US" sz="1800" dirty="0">
                <a:solidFill>
                  <a:srgbClr val="15211B"/>
                </a:solidFill>
                <a:latin typeface="Calibri" pitchFamily="34" charset="0"/>
                <a:ea typeface="Calibri" pitchFamily="34" charset="-122"/>
                <a:cs typeface="Calibri" pitchFamily="34" charset="-120"/>
              </a:rPr>
              <a:t>Utilities &amp; waste handling</a:t>
            </a:r>
            <a:endParaRPr lang="en-US" sz="1800" dirty="0"/>
          </a:p>
        </p:txBody>
      </p:sp>
      <p:sp>
        <p:nvSpPr>
          <p:cNvPr id="82" name="Shape 80"/>
          <p:cNvSpPr/>
          <p:nvPr/>
        </p:nvSpPr>
        <p:spPr>
          <a:xfrm>
            <a:off x="6117550" y="9151501"/>
            <a:ext cx="1615202" cy="9525"/>
          </a:xfrm>
          <a:prstGeom prst="rect">
            <a:avLst/>
          </a:prstGeom>
          <a:solidFill>
            <a:srgbClr val="DBE0DB"/>
          </a:solidFill>
          <a:ln/>
        </p:spPr>
        <p:txBody>
          <a:bodyPr/>
          <a:lstStyle/>
          <a:p>
            <a:endParaRPr lang="en-US"/>
          </a:p>
        </p:txBody>
      </p:sp>
      <p:sp>
        <p:nvSpPr>
          <p:cNvPr id="83" name="Text 81"/>
          <p:cNvSpPr/>
          <p:nvPr/>
        </p:nvSpPr>
        <p:spPr>
          <a:xfrm>
            <a:off x="6212800" y="8811339"/>
            <a:ext cx="1348502" cy="330637"/>
          </a:xfrm>
          <a:prstGeom prst="rect">
            <a:avLst/>
          </a:prstGeom>
          <a:noFill/>
          <a:ln/>
        </p:spPr>
        <p:txBody>
          <a:bodyPr wrap="square" lIns="25400" tIns="25400" rIns="25400" bIns="25400" rtlCol="0" anchor="t">
            <a:normAutofit fontScale="92500" lnSpcReduction="20000"/>
          </a:bodyPr>
          <a:lstStyle/>
          <a:p>
            <a:pPr marL="0" indent="0" algn="r">
              <a:lnSpc>
                <a:spcPct val="128000"/>
              </a:lnSpc>
              <a:buNone/>
            </a:pPr>
            <a:r>
              <a:rPr lang="en-US" sz="1800" b="1" dirty="0">
                <a:solidFill>
                  <a:srgbClr val="15211B"/>
                </a:solidFill>
                <a:latin typeface="Calibri" pitchFamily="34" charset="0"/>
                <a:ea typeface="Calibri" pitchFamily="34" charset="-122"/>
                <a:cs typeface="Calibri" pitchFamily="34" charset="-120"/>
              </a:rPr>
              <a:t>€500</a:t>
            </a:r>
            <a:endParaRPr lang="en-US" sz="1800" dirty="0"/>
          </a:p>
        </p:txBody>
      </p:sp>
      <p:sp>
        <p:nvSpPr>
          <p:cNvPr id="84" name="Shape 82"/>
          <p:cNvSpPr/>
          <p:nvPr/>
        </p:nvSpPr>
        <p:spPr>
          <a:xfrm>
            <a:off x="7732752" y="9151501"/>
            <a:ext cx="1511617" cy="9525"/>
          </a:xfrm>
          <a:prstGeom prst="rect">
            <a:avLst/>
          </a:prstGeom>
          <a:solidFill>
            <a:srgbClr val="DBE0DB"/>
          </a:solidFill>
          <a:ln/>
        </p:spPr>
        <p:txBody>
          <a:bodyPr/>
          <a:lstStyle/>
          <a:p>
            <a:endParaRPr lang="en-US"/>
          </a:p>
        </p:txBody>
      </p:sp>
      <p:sp>
        <p:nvSpPr>
          <p:cNvPr id="85" name="Text 83"/>
          <p:cNvSpPr/>
          <p:nvPr/>
        </p:nvSpPr>
        <p:spPr>
          <a:xfrm>
            <a:off x="7828002" y="8811339"/>
            <a:ext cx="1244917" cy="330637"/>
          </a:xfrm>
          <a:prstGeom prst="rect">
            <a:avLst/>
          </a:prstGeom>
          <a:noFill/>
          <a:ln/>
        </p:spPr>
        <p:txBody>
          <a:bodyPr wrap="square" lIns="25400" tIns="25400" rIns="25400" bIns="25400" rtlCol="0" anchor="t">
            <a:normAutofit fontScale="92500" lnSpcReduction="20000"/>
          </a:bodyPr>
          <a:lstStyle/>
          <a:p>
            <a:pPr marL="0" indent="0" algn="r">
              <a:lnSpc>
                <a:spcPct val="128000"/>
              </a:lnSpc>
              <a:buNone/>
            </a:pPr>
            <a:r>
              <a:rPr lang="en-US" sz="1800" b="1" dirty="0">
                <a:solidFill>
                  <a:srgbClr val="586259"/>
                </a:solidFill>
                <a:latin typeface="Calibri" pitchFamily="34" charset="0"/>
                <a:ea typeface="Calibri" pitchFamily="34" charset="-122"/>
                <a:cs typeface="Calibri" pitchFamily="34" charset="-120"/>
              </a:rPr>
              <a:t>7.5%</a:t>
            </a:r>
            <a:endParaRPr lang="en-US" sz="1800" dirty="0"/>
          </a:p>
        </p:txBody>
      </p:sp>
      <p:sp>
        <p:nvSpPr>
          <p:cNvPr id="86" name="Text 84"/>
          <p:cNvSpPr/>
          <p:nvPr/>
        </p:nvSpPr>
        <p:spPr>
          <a:xfrm>
            <a:off x="1047750" y="9206746"/>
            <a:ext cx="5055588" cy="334447"/>
          </a:xfrm>
          <a:prstGeom prst="rect">
            <a:avLst/>
          </a:prstGeom>
          <a:noFill/>
          <a:ln/>
        </p:spPr>
        <p:txBody>
          <a:bodyPr wrap="square" lIns="25400" tIns="25400" rIns="25400" bIns="25400" rtlCol="0" anchor="t">
            <a:normAutofit fontScale="92500" lnSpcReduction="20000"/>
          </a:bodyPr>
          <a:lstStyle/>
          <a:p>
            <a:pPr marL="0" indent="0" algn="l">
              <a:lnSpc>
                <a:spcPct val="128000"/>
              </a:lnSpc>
              <a:buNone/>
            </a:pPr>
            <a:r>
              <a:rPr lang="en-US" sz="1800" dirty="0">
                <a:solidFill>
                  <a:srgbClr val="15211B"/>
                </a:solidFill>
                <a:latin typeface="Calibri" pitchFamily="34" charset="0"/>
                <a:ea typeface="Calibri" pitchFamily="34" charset="-122"/>
                <a:cs typeface="Calibri" pitchFamily="34" charset="-120"/>
              </a:rPr>
              <a:t>SG&amp;A allocation</a:t>
            </a:r>
            <a:endParaRPr lang="en-US" sz="1800" dirty="0"/>
          </a:p>
        </p:txBody>
      </p:sp>
      <p:sp>
        <p:nvSpPr>
          <p:cNvPr id="87" name="Text 85"/>
          <p:cNvSpPr/>
          <p:nvPr/>
        </p:nvSpPr>
        <p:spPr>
          <a:xfrm>
            <a:off x="6212800" y="9206746"/>
            <a:ext cx="1348502" cy="334447"/>
          </a:xfrm>
          <a:prstGeom prst="rect">
            <a:avLst/>
          </a:prstGeom>
          <a:noFill/>
          <a:ln/>
        </p:spPr>
        <p:txBody>
          <a:bodyPr wrap="square" lIns="25400" tIns="25400" rIns="25400" bIns="25400" rtlCol="0" anchor="t">
            <a:normAutofit fontScale="92500" lnSpcReduction="20000"/>
          </a:bodyPr>
          <a:lstStyle/>
          <a:p>
            <a:pPr marL="0" indent="0" algn="r">
              <a:lnSpc>
                <a:spcPct val="128000"/>
              </a:lnSpc>
              <a:buNone/>
            </a:pPr>
            <a:r>
              <a:rPr lang="en-US" sz="1800" b="1" dirty="0">
                <a:solidFill>
                  <a:srgbClr val="15211B"/>
                </a:solidFill>
                <a:latin typeface="Calibri" pitchFamily="34" charset="0"/>
                <a:ea typeface="Calibri" pitchFamily="34" charset="-122"/>
                <a:cs typeface="Calibri" pitchFamily="34" charset="-120"/>
              </a:rPr>
              <a:t>€600</a:t>
            </a:r>
            <a:endParaRPr lang="en-US" sz="1800" dirty="0"/>
          </a:p>
        </p:txBody>
      </p:sp>
      <p:sp>
        <p:nvSpPr>
          <p:cNvPr id="88" name="Text 86"/>
          <p:cNvSpPr/>
          <p:nvPr/>
        </p:nvSpPr>
        <p:spPr>
          <a:xfrm>
            <a:off x="7828002" y="9206746"/>
            <a:ext cx="1244917" cy="334447"/>
          </a:xfrm>
          <a:prstGeom prst="rect">
            <a:avLst/>
          </a:prstGeom>
          <a:noFill/>
          <a:ln/>
        </p:spPr>
        <p:txBody>
          <a:bodyPr wrap="square" lIns="25400" tIns="25400" rIns="25400" bIns="25400" rtlCol="0" anchor="t">
            <a:normAutofit fontScale="92500" lnSpcReduction="20000"/>
          </a:bodyPr>
          <a:lstStyle/>
          <a:p>
            <a:pPr marL="0" indent="0" algn="r">
              <a:lnSpc>
                <a:spcPct val="128000"/>
              </a:lnSpc>
              <a:buNone/>
            </a:pPr>
            <a:r>
              <a:rPr lang="en-US" sz="1800" b="1" dirty="0">
                <a:solidFill>
                  <a:srgbClr val="586259"/>
                </a:solidFill>
                <a:latin typeface="Calibri" pitchFamily="34" charset="0"/>
                <a:ea typeface="Calibri" pitchFamily="34" charset="-122"/>
                <a:cs typeface="Calibri" pitchFamily="34" charset="-120"/>
              </a:rPr>
              <a:t>9.0%</a:t>
            </a:r>
            <a:endParaRPr lang="en-US" sz="1800" dirty="0"/>
          </a:p>
        </p:txBody>
      </p:sp>
      <p:sp>
        <p:nvSpPr>
          <p:cNvPr id="89" name="Shape 87"/>
          <p:cNvSpPr/>
          <p:nvPr/>
        </p:nvSpPr>
        <p:spPr>
          <a:xfrm>
            <a:off x="9663470" y="3121819"/>
            <a:ext cx="1931432" cy="415290"/>
          </a:xfrm>
          <a:prstGeom prst="roundRect">
            <a:avLst>
              <a:gd name="adj" fmla="val 50000"/>
            </a:avLst>
          </a:prstGeom>
          <a:solidFill>
            <a:srgbClr val="EAF0EC"/>
          </a:solidFill>
          <a:ln/>
        </p:spPr>
        <p:txBody>
          <a:bodyPr/>
          <a:lstStyle/>
          <a:p>
            <a:endParaRPr lang="en-US"/>
          </a:p>
        </p:txBody>
      </p:sp>
      <p:sp>
        <p:nvSpPr>
          <p:cNvPr id="90" name="Text 88"/>
          <p:cNvSpPr/>
          <p:nvPr/>
        </p:nvSpPr>
        <p:spPr>
          <a:xfrm>
            <a:off x="9796820" y="3188494"/>
            <a:ext cx="1740932" cy="320040"/>
          </a:xfrm>
          <a:prstGeom prst="rect">
            <a:avLst/>
          </a:prstGeom>
          <a:noFill/>
          <a:ln/>
        </p:spPr>
        <p:txBody>
          <a:bodyPr wrap="square" lIns="25400" tIns="25400" rIns="25400" bIns="25400" rtlCol="0" anchor="ctr">
            <a:normAutofit lnSpcReduction="10000"/>
          </a:bodyPr>
          <a:lstStyle/>
          <a:p>
            <a:pPr marL="0" indent="0" algn="l">
              <a:buNone/>
            </a:pPr>
            <a:r>
              <a:rPr lang="en-US" sz="1800" kern="0" spc="108" dirty="0">
                <a:solidFill>
                  <a:srgbClr val="23543F"/>
                </a:solidFill>
                <a:latin typeface="Calibri" pitchFamily="34" charset="0"/>
                <a:ea typeface="Calibri" pitchFamily="34" charset="-122"/>
                <a:cs typeface="Calibri" pitchFamily="34" charset="-120"/>
              </a:rPr>
              <a:t>Three scenarios</a:t>
            </a:r>
            <a:endParaRPr lang="en-US" sz="1800" dirty="0"/>
          </a:p>
        </p:txBody>
      </p:sp>
      <p:sp>
        <p:nvSpPr>
          <p:cNvPr id="91" name="Shape 89"/>
          <p:cNvSpPr/>
          <p:nvPr/>
        </p:nvSpPr>
        <p:spPr>
          <a:xfrm>
            <a:off x="9663470" y="4268629"/>
            <a:ext cx="2588181" cy="15240"/>
          </a:xfrm>
          <a:prstGeom prst="rect">
            <a:avLst/>
          </a:prstGeom>
          <a:solidFill>
            <a:srgbClr val="23543F"/>
          </a:solidFill>
          <a:ln/>
        </p:spPr>
        <p:txBody>
          <a:bodyPr/>
          <a:lstStyle/>
          <a:p>
            <a:endParaRPr lang="en-US"/>
          </a:p>
        </p:txBody>
      </p:sp>
      <p:sp>
        <p:nvSpPr>
          <p:cNvPr id="92" name="Text 90"/>
          <p:cNvSpPr/>
          <p:nvPr/>
        </p:nvSpPr>
        <p:spPr>
          <a:xfrm>
            <a:off x="9834920" y="3860959"/>
            <a:ext cx="2322926" cy="312420"/>
          </a:xfrm>
          <a:prstGeom prst="rect">
            <a:avLst/>
          </a:prstGeom>
          <a:noFill/>
          <a:ln/>
        </p:spPr>
        <p:txBody>
          <a:bodyPr wrap="square" lIns="25400" tIns="25400" rIns="25400" bIns="25400" rtlCol="0" anchor="ctr">
            <a:normAutofit lnSpcReduction="10000"/>
          </a:bodyPr>
          <a:lstStyle/>
          <a:p>
            <a:pPr marL="0" indent="0" algn="l">
              <a:buNone/>
            </a:pPr>
            <a:r>
              <a:rPr lang="en-US" sz="1800" b="1" kern="0" spc="108" dirty="0">
                <a:solidFill>
                  <a:srgbClr val="23543F"/>
                </a:solidFill>
                <a:latin typeface="Calibri" pitchFamily="34" charset="0"/>
                <a:ea typeface="Calibri" pitchFamily="34" charset="-122"/>
                <a:cs typeface="Calibri" pitchFamily="34" charset="-120"/>
              </a:rPr>
              <a:t>SCENARIO</a:t>
            </a:r>
            <a:endParaRPr lang="en-US" sz="1800" dirty="0"/>
          </a:p>
        </p:txBody>
      </p:sp>
      <p:sp>
        <p:nvSpPr>
          <p:cNvPr id="93" name="Shape 91"/>
          <p:cNvSpPr/>
          <p:nvPr/>
        </p:nvSpPr>
        <p:spPr>
          <a:xfrm>
            <a:off x="12251651" y="4268629"/>
            <a:ext cx="1946077" cy="15240"/>
          </a:xfrm>
          <a:prstGeom prst="rect">
            <a:avLst/>
          </a:prstGeom>
          <a:solidFill>
            <a:srgbClr val="23543F"/>
          </a:solidFill>
          <a:ln/>
        </p:spPr>
        <p:txBody>
          <a:bodyPr/>
          <a:lstStyle/>
          <a:p>
            <a:endParaRPr lang="en-US"/>
          </a:p>
        </p:txBody>
      </p:sp>
      <p:sp>
        <p:nvSpPr>
          <p:cNvPr id="94" name="Text 92"/>
          <p:cNvSpPr/>
          <p:nvPr/>
        </p:nvSpPr>
        <p:spPr>
          <a:xfrm>
            <a:off x="12423101" y="3860959"/>
            <a:ext cx="1679377" cy="312420"/>
          </a:xfrm>
          <a:prstGeom prst="rect">
            <a:avLst/>
          </a:prstGeom>
          <a:noFill/>
          <a:ln/>
        </p:spPr>
        <p:txBody>
          <a:bodyPr wrap="square" lIns="25400" tIns="25400" rIns="25400" bIns="25400" rtlCol="0" anchor="ctr">
            <a:normAutofit lnSpcReduction="10000"/>
          </a:bodyPr>
          <a:lstStyle/>
          <a:p>
            <a:pPr marL="0" indent="0" algn="l">
              <a:buNone/>
            </a:pPr>
            <a:r>
              <a:rPr lang="en-US" sz="1800" b="1" kern="0" spc="108" dirty="0">
                <a:solidFill>
                  <a:srgbClr val="23543F"/>
                </a:solidFill>
                <a:latin typeface="Calibri" pitchFamily="34" charset="0"/>
                <a:ea typeface="Calibri" pitchFamily="34" charset="-122"/>
                <a:cs typeface="Calibri" pitchFamily="34" charset="-120"/>
              </a:rPr>
              <a:t>REVENUE/T</a:t>
            </a:r>
            <a:endParaRPr lang="en-US" sz="1800" dirty="0"/>
          </a:p>
        </p:txBody>
      </p:sp>
      <p:sp>
        <p:nvSpPr>
          <p:cNvPr id="95" name="Shape 93"/>
          <p:cNvSpPr/>
          <p:nvPr/>
        </p:nvSpPr>
        <p:spPr>
          <a:xfrm>
            <a:off x="14197728" y="4268629"/>
            <a:ext cx="1378267" cy="15240"/>
          </a:xfrm>
          <a:prstGeom prst="rect">
            <a:avLst/>
          </a:prstGeom>
          <a:solidFill>
            <a:srgbClr val="23543F"/>
          </a:solidFill>
          <a:ln/>
        </p:spPr>
        <p:txBody>
          <a:bodyPr/>
          <a:lstStyle/>
          <a:p>
            <a:endParaRPr lang="en-US"/>
          </a:p>
        </p:txBody>
      </p:sp>
      <p:sp>
        <p:nvSpPr>
          <p:cNvPr id="96" name="Text 94"/>
          <p:cNvSpPr/>
          <p:nvPr/>
        </p:nvSpPr>
        <p:spPr>
          <a:xfrm>
            <a:off x="14369178" y="3860959"/>
            <a:ext cx="1111567" cy="312420"/>
          </a:xfrm>
          <a:prstGeom prst="rect">
            <a:avLst/>
          </a:prstGeom>
          <a:noFill/>
          <a:ln/>
        </p:spPr>
        <p:txBody>
          <a:bodyPr wrap="square" lIns="25400" tIns="25400" rIns="25400" bIns="25400" rtlCol="0" anchor="ctr">
            <a:normAutofit lnSpcReduction="10000"/>
          </a:bodyPr>
          <a:lstStyle/>
          <a:p>
            <a:pPr marL="0" indent="0" algn="l">
              <a:buNone/>
            </a:pPr>
            <a:r>
              <a:rPr lang="en-US" sz="1800" b="1" kern="0" spc="108" dirty="0">
                <a:solidFill>
                  <a:srgbClr val="23543F"/>
                </a:solidFill>
                <a:latin typeface="Calibri" pitchFamily="34" charset="0"/>
                <a:ea typeface="Calibri" pitchFamily="34" charset="-122"/>
                <a:cs typeface="Calibri" pitchFamily="34" charset="-120"/>
              </a:rPr>
              <a:t>COST/T</a:t>
            </a:r>
            <a:endParaRPr lang="en-US" sz="1800" dirty="0"/>
          </a:p>
        </p:txBody>
      </p:sp>
      <p:sp>
        <p:nvSpPr>
          <p:cNvPr id="97" name="Shape 95"/>
          <p:cNvSpPr/>
          <p:nvPr/>
        </p:nvSpPr>
        <p:spPr>
          <a:xfrm>
            <a:off x="15575995" y="4268629"/>
            <a:ext cx="1835706" cy="15240"/>
          </a:xfrm>
          <a:prstGeom prst="rect">
            <a:avLst/>
          </a:prstGeom>
          <a:solidFill>
            <a:srgbClr val="23543F"/>
          </a:solidFill>
          <a:ln/>
        </p:spPr>
        <p:txBody>
          <a:bodyPr/>
          <a:lstStyle/>
          <a:p>
            <a:endParaRPr lang="en-US"/>
          </a:p>
        </p:txBody>
      </p:sp>
      <p:sp>
        <p:nvSpPr>
          <p:cNvPr id="98" name="Text 96"/>
          <p:cNvSpPr/>
          <p:nvPr/>
        </p:nvSpPr>
        <p:spPr>
          <a:xfrm>
            <a:off x="15747445" y="3860959"/>
            <a:ext cx="1569006" cy="312420"/>
          </a:xfrm>
          <a:prstGeom prst="rect">
            <a:avLst/>
          </a:prstGeom>
          <a:noFill/>
          <a:ln/>
        </p:spPr>
        <p:txBody>
          <a:bodyPr wrap="square" lIns="25400" tIns="25400" rIns="25400" bIns="25400" rtlCol="0" anchor="ctr">
            <a:normAutofit lnSpcReduction="10000"/>
          </a:bodyPr>
          <a:lstStyle/>
          <a:p>
            <a:pPr marL="0" indent="0" algn="l">
              <a:buNone/>
            </a:pPr>
            <a:r>
              <a:rPr lang="en-US" sz="1800" b="1" kern="0" spc="108" dirty="0">
                <a:solidFill>
                  <a:srgbClr val="23543F"/>
                </a:solidFill>
                <a:latin typeface="Calibri" pitchFamily="34" charset="0"/>
                <a:ea typeface="Calibri" pitchFamily="34" charset="-122"/>
                <a:cs typeface="Calibri" pitchFamily="34" charset="-120"/>
              </a:rPr>
              <a:t>MARGIN/T</a:t>
            </a:r>
            <a:endParaRPr lang="en-US" sz="1800" dirty="0"/>
          </a:p>
        </p:txBody>
      </p:sp>
      <p:sp>
        <p:nvSpPr>
          <p:cNvPr id="99" name="Shape 97"/>
          <p:cNvSpPr/>
          <p:nvPr/>
        </p:nvSpPr>
        <p:spPr>
          <a:xfrm>
            <a:off x="9663470" y="4885015"/>
            <a:ext cx="2588181" cy="9525"/>
          </a:xfrm>
          <a:prstGeom prst="rect">
            <a:avLst/>
          </a:prstGeom>
          <a:solidFill>
            <a:srgbClr val="DBE0DB"/>
          </a:solidFill>
          <a:ln/>
        </p:spPr>
        <p:txBody>
          <a:bodyPr/>
          <a:lstStyle/>
          <a:p>
            <a:endParaRPr lang="en-US"/>
          </a:p>
        </p:txBody>
      </p:sp>
      <p:sp>
        <p:nvSpPr>
          <p:cNvPr id="100" name="Text 98"/>
          <p:cNvSpPr/>
          <p:nvPr/>
        </p:nvSpPr>
        <p:spPr>
          <a:xfrm>
            <a:off x="9834920" y="4436269"/>
            <a:ext cx="2322926" cy="334447"/>
          </a:xfrm>
          <a:prstGeom prst="rect">
            <a:avLst/>
          </a:prstGeom>
          <a:noFill/>
          <a:ln/>
        </p:spPr>
        <p:txBody>
          <a:bodyPr wrap="square" lIns="25400" tIns="25400" rIns="25400" bIns="25400" rtlCol="0" anchor="t">
            <a:normAutofit fontScale="92500" lnSpcReduction="20000"/>
          </a:bodyPr>
          <a:lstStyle/>
          <a:p>
            <a:pPr marL="0" indent="0" algn="l">
              <a:lnSpc>
                <a:spcPct val="128000"/>
              </a:lnSpc>
              <a:buNone/>
            </a:pPr>
            <a:r>
              <a:rPr lang="en-US" sz="1800" dirty="0">
                <a:solidFill>
                  <a:srgbClr val="15211B"/>
                </a:solidFill>
                <a:latin typeface="Calibri" pitchFamily="34" charset="0"/>
                <a:ea typeface="Calibri" pitchFamily="34" charset="-122"/>
                <a:cs typeface="Calibri" pitchFamily="34" charset="-120"/>
              </a:rPr>
              <a:t>Conservative </a:t>
            </a:r>
            <a:r>
              <a:rPr lang="en-US" sz="1800" dirty="0">
                <a:solidFill>
                  <a:srgbClr val="6C8A78"/>
                </a:solidFill>
                <a:latin typeface="Calibri" pitchFamily="34" charset="0"/>
                <a:ea typeface="Calibri" pitchFamily="34" charset="-122"/>
                <a:cs typeface="Calibri" pitchFamily="34" charset="-120"/>
              </a:rPr>
              <a:t>· 65%</a:t>
            </a:r>
            <a:endParaRPr lang="en-US" sz="1800" dirty="0"/>
          </a:p>
        </p:txBody>
      </p:sp>
      <p:sp>
        <p:nvSpPr>
          <p:cNvPr id="101" name="Shape 99"/>
          <p:cNvSpPr/>
          <p:nvPr/>
        </p:nvSpPr>
        <p:spPr>
          <a:xfrm>
            <a:off x="12251651" y="4885015"/>
            <a:ext cx="1946077" cy="9525"/>
          </a:xfrm>
          <a:prstGeom prst="rect">
            <a:avLst/>
          </a:prstGeom>
          <a:solidFill>
            <a:srgbClr val="DBE0DB"/>
          </a:solidFill>
          <a:ln/>
        </p:spPr>
        <p:txBody>
          <a:bodyPr/>
          <a:lstStyle/>
          <a:p>
            <a:endParaRPr lang="en-US"/>
          </a:p>
        </p:txBody>
      </p:sp>
      <p:sp>
        <p:nvSpPr>
          <p:cNvPr id="102" name="Text 100"/>
          <p:cNvSpPr/>
          <p:nvPr/>
        </p:nvSpPr>
        <p:spPr>
          <a:xfrm>
            <a:off x="12346901" y="4436269"/>
            <a:ext cx="1679377" cy="334447"/>
          </a:xfrm>
          <a:prstGeom prst="rect">
            <a:avLst/>
          </a:prstGeom>
          <a:noFill/>
          <a:ln/>
        </p:spPr>
        <p:txBody>
          <a:bodyPr wrap="square" lIns="25400" tIns="25400" rIns="25400" bIns="25400" rtlCol="0" anchor="t">
            <a:normAutofit fontScale="92500" lnSpcReduction="20000"/>
          </a:bodyPr>
          <a:lstStyle/>
          <a:p>
            <a:pPr marL="0" indent="0" algn="r">
              <a:lnSpc>
                <a:spcPct val="128000"/>
              </a:lnSpc>
              <a:buNone/>
            </a:pPr>
            <a:r>
              <a:rPr lang="en-US" sz="1800" b="1" dirty="0">
                <a:solidFill>
                  <a:srgbClr val="15211B"/>
                </a:solidFill>
                <a:latin typeface="Calibri" pitchFamily="34" charset="0"/>
                <a:ea typeface="Calibri" pitchFamily="34" charset="-122"/>
                <a:cs typeface="Calibri" pitchFamily="34" charset="-120"/>
              </a:rPr>
              <a:t>€10,930</a:t>
            </a:r>
            <a:endParaRPr lang="en-US" sz="1800" dirty="0"/>
          </a:p>
        </p:txBody>
      </p:sp>
      <p:sp>
        <p:nvSpPr>
          <p:cNvPr id="103" name="Shape 101"/>
          <p:cNvSpPr/>
          <p:nvPr/>
        </p:nvSpPr>
        <p:spPr>
          <a:xfrm>
            <a:off x="14197728" y="4885015"/>
            <a:ext cx="1378267" cy="9525"/>
          </a:xfrm>
          <a:prstGeom prst="rect">
            <a:avLst/>
          </a:prstGeom>
          <a:solidFill>
            <a:srgbClr val="DBE0DB"/>
          </a:solidFill>
          <a:ln/>
        </p:spPr>
        <p:txBody>
          <a:bodyPr/>
          <a:lstStyle/>
          <a:p>
            <a:endParaRPr lang="en-US"/>
          </a:p>
        </p:txBody>
      </p:sp>
      <p:sp>
        <p:nvSpPr>
          <p:cNvPr id="104" name="Text 102"/>
          <p:cNvSpPr/>
          <p:nvPr/>
        </p:nvSpPr>
        <p:spPr>
          <a:xfrm>
            <a:off x="14292978" y="4436269"/>
            <a:ext cx="1111567" cy="334447"/>
          </a:xfrm>
          <a:prstGeom prst="rect">
            <a:avLst/>
          </a:prstGeom>
          <a:noFill/>
          <a:ln/>
        </p:spPr>
        <p:txBody>
          <a:bodyPr wrap="square" lIns="25400" tIns="25400" rIns="25400" bIns="25400" rtlCol="0" anchor="t">
            <a:normAutofit fontScale="92500" lnSpcReduction="20000"/>
          </a:bodyPr>
          <a:lstStyle/>
          <a:p>
            <a:pPr marL="0" indent="0" algn="r">
              <a:lnSpc>
                <a:spcPct val="128000"/>
              </a:lnSpc>
              <a:buNone/>
            </a:pPr>
            <a:r>
              <a:rPr lang="en-US" sz="1800" b="1" dirty="0">
                <a:solidFill>
                  <a:srgbClr val="15211B"/>
                </a:solidFill>
                <a:latin typeface="Calibri" pitchFamily="34" charset="0"/>
                <a:ea typeface="Calibri" pitchFamily="34" charset="-122"/>
                <a:cs typeface="Calibri" pitchFamily="34" charset="-120"/>
              </a:rPr>
              <a:t>€8,000</a:t>
            </a:r>
            <a:endParaRPr lang="en-US" sz="1800" dirty="0"/>
          </a:p>
        </p:txBody>
      </p:sp>
      <p:sp>
        <p:nvSpPr>
          <p:cNvPr id="105" name="Shape 103"/>
          <p:cNvSpPr/>
          <p:nvPr/>
        </p:nvSpPr>
        <p:spPr>
          <a:xfrm>
            <a:off x="15575995" y="4885015"/>
            <a:ext cx="1835706" cy="9525"/>
          </a:xfrm>
          <a:prstGeom prst="rect">
            <a:avLst/>
          </a:prstGeom>
          <a:solidFill>
            <a:srgbClr val="DBE0DB"/>
          </a:solidFill>
          <a:ln/>
        </p:spPr>
        <p:txBody>
          <a:bodyPr/>
          <a:lstStyle/>
          <a:p>
            <a:endParaRPr lang="en-US"/>
          </a:p>
        </p:txBody>
      </p:sp>
      <p:sp>
        <p:nvSpPr>
          <p:cNvPr id="106" name="Text 104"/>
          <p:cNvSpPr/>
          <p:nvPr/>
        </p:nvSpPr>
        <p:spPr>
          <a:xfrm>
            <a:off x="15671245" y="4436269"/>
            <a:ext cx="1569006" cy="334447"/>
          </a:xfrm>
          <a:prstGeom prst="rect">
            <a:avLst/>
          </a:prstGeom>
          <a:noFill/>
          <a:ln/>
        </p:spPr>
        <p:txBody>
          <a:bodyPr wrap="square" lIns="25400" tIns="25400" rIns="25400" bIns="25400" rtlCol="0" anchor="t">
            <a:normAutofit fontScale="92500" lnSpcReduction="20000"/>
          </a:bodyPr>
          <a:lstStyle/>
          <a:p>
            <a:pPr marL="0" indent="0" algn="r">
              <a:lnSpc>
                <a:spcPct val="128000"/>
              </a:lnSpc>
              <a:buNone/>
            </a:pPr>
            <a:r>
              <a:rPr lang="en-US" sz="1800" b="1" dirty="0">
                <a:solidFill>
                  <a:srgbClr val="2F6A4F"/>
                </a:solidFill>
                <a:latin typeface="Calibri" pitchFamily="34" charset="0"/>
                <a:ea typeface="Calibri" pitchFamily="34" charset="-122"/>
                <a:cs typeface="Calibri" pitchFamily="34" charset="-120"/>
              </a:rPr>
              <a:t>€2,930</a:t>
            </a:r>
            <a:endParaRPr lang="en-US" sz="1800" dirty="0"/>
          </a:p>
        </p:txBody>
      </p:sp>
      <p:sp>
        <p:nvSpPr>
          <p:cNvPr id="107" name="Shape 105"/>
          <p:cNvSpPr/>
          <p:nvPr/>
        </p:nvSpPr>
        <p:spPr>
          <a:xfrm>
            <a:off x="9663470" y="4892636"/>
            <a:ext cx="2588181" cy="604957"/>
          </a:xfrm>
          <a:prstGeom prst="rect">
            <a:avLst/>
          </a:prstGeom>
          <a:solidFill>
            <a:srgbClr val="EAF0EC"/>
          </a:solidFill>
          <a:ln/>
        </p:spPr>
        <p:txBody>
          <a:bodyPr/>
          <a:lstStyle/>
          <a:p>
            <a:endParaRPr lang="en-US"/>
          </a:p>
        </p:txBody>
      </p:sp>
      <p:sp>
        <p:nvSpPr>
          <p:cNvPr id="108" name="Shape 106"/>
          <p:cNvSpPr/>
          <p:nvPr/>
        </p:nvSpPr>
        <p:spPr>
          <a:xfrm>
            <a:off x="9663470" y="5489972"/>
            <a:ext cx="2588181" cy="9525"/>
          </a:xfrm>
          <a:prstGeom prst="rect">
            <a:avLst/>
          </a:prstGeom>
          <a:solidFill>
            <a:srgbClr val="DBE0DB"/>
          </a:solidFill>
          <a:ln/>
        </p:spPr>
        <p:txBody>
          <a:bodyPr/>
          <a:lstStyle/>
          <a:p>
            <a:endParaRPr lang="en-US"/>
          </a:p>
        </p:txBody>
      </p:sp>
      <p:sp>
        <p:nvSpPr>
          <p:cNvPr id="109" name="Text 107"/>
          <p:cNvSpPr/>
          <p:nvPr/>
        </p:nvSpPr>
        <p:spPr>
          <a:xfrm>
            <a:off x="9834920" y="5045036"/>
            <a:ext cx="2322926" cy="330637"/>
          </a:xfrm>
          <a:prstGeom prst="rect">
            <a:avLst/>
          </a:prstGeom>
          <a:noFill/>
          <a:ln/>
        </p:spPr>
        <p:txBody>
          <a:bodyPr wrap="square" lIns="25400" tIns="25400" rIns="25400" bIns="25400" rtlCol="0" anchor="t">
            <a:normAutofit fontScale="92500" lnSpcReduction="20000"/>
          </a:bodyPr>
          <a:lstStyle/>
          <a:p>
            <a:pPr marL="0" indent="0" algn="l">
              <a:lnSpc>
                <a:spcPct val="128000"/>
              </a:lnSpc>
              <a:buNone/>
            </a:pPr>
            <a:r>
              <a:rPr lang="en-US" sz="1800" b="1" dirty="0">
                <a:solidFill>
                  <a:srgbClr val="15211B"/>
                </a:solidFill>
                <a:highlight>
                  <a:srgbClr val="EAF0EC"/>
                </a:highlight>
                <a:latin typeface="Calibri" pitchFamily="34" charset="0"/>
                <a:ea typeface="Calibri" pitchFamily="34" charset="-122"/>
                <a:cs typeface="Calibri" pitchFamily="34" charset="-120"/>
              </a:rPr>
              <a:t>Base case </a:t>
            </a:r>
            <a:r>
              <a:rPr lang="en-US" sz="1800" b="1" dirty="0">
                <a:solidFill>
                  <a:srgbClr val="2F6A4F"/>
                </a:solidFill>
                <a:latin typeface="Calibri" pitchFamily="34" charset="0"/>
                <a:ea typeface="Calibri" pitchFamily="34" charset="-122"/>
                <a:cs typeface="Calibri" pitchFamily="34" charset="-120"/>
              </a:rPr>
              <a:t>· 80%</a:t>
            </a:r>
            <a:endParaRPr lang="en-US" sz="1800" dirty="0"/>
          </a:p>
        </p:txBody>
      </p:sp>
      <p:sp>
        <p:nvSpPr>
          <p:cNvPr id="110" name="Shape 108"/>
          <p:cNvSpPr/>
          <p:nvPr/>
        </p:nvSpPr>
        <p:spPr>
          <a:xfrm>
            <a:off x="12251651" y="4892636"/>
            <a:ext cx="1946077" cy="604957"/>
          </a:xfrm>
          <a:prstGeom prst="rect">
            <a:avLst/>
          </a:prstGeom>
          <a:solidFill>
            <a:srgbClr val="EAF0EC"/>
          </a:solidFill>
          <a:ln/>
        </p:spPr>
        <p:txBody>
          <a:bodyPr/>
          <a:lstStyle/>
          <a:p>
            <a:endParaRPr lang="en-US"/>
          </a:p>
        </p:txBody>
      </p:sp>
      <p:sp>
        <p:nvSpPr>
          <p:cNvPr id="111" name="Shape 109"/>
          <p:cNvSpPr/>
          <p:nvPr/>
        </p:nvSpPr>
        <p:spPr>
          <a:xfrm>
            <a:off x="12251651" y="5489972"/>
            <a:ext cx="1946077" cy="9525"/>
          </a:xfrm>
          <a:prstGeom prst="rect">
            <a:avLst/>
          </a:prstGeom>
          <a:solidFill>
            <a:srgbClr val="DBE0DB"/>
          </a:solidFill>
          <a:ln/>
        </p:spPr>
        <p:txBody>
          <a:bodyPr/>
          <a:lstStyle/>
          <a:p>
            <a:endParaRPr lang="en-US"/>
          </a:p>
        </p:txBody>
      </p:sp>
      <p:sp>
        <p:nvSpPr>
          <p:cNvPr id="112" name="Text 110"/>
          <p:cNvSpPr/>
          <p:nvPr/>
        </p:nvSpPr>
        <p:spPr>
          <a:xfrm>
            <a:off x="12346901" y="5045036"/>
            <a:ext cx="1679377" cy="330637"/>
          </a:xfrm>
          <a:prstGeom prst="rect">
            <a:avLst/>
          </a:prstGeom>
          <a:noFill/>
          <a:ln/>
        </p:spPr>
        <p:txBody>
          <a:bodyPr wrap="square" lIns="25400" tIns="25400" rIns="25400" bIns="25400" rtlCol="0" anchor="t">
            <a:normAutofit fontScale="92500" lnSpcReduction="20000"/>
          </a:bodyPr>
          <a:lstStyle/>
          <a:p>
            <a:pPr marL="0" indent="0" algn="r">
              <a:lnSpc>
                <a:spcPct val="128000"/>
              </a:lnSpc>
              <a:buNone/>
            </a:pPr>
            <a:r>
              <a:rPr lang="en-US" sz="1800" b="1" dirty="0">
                <a:solidFill>
                  <a:srgbClr val="15211B"/>
                </a:solidFill>
                <a:latin typeface="Calibri" pitchFamily="34" charset="0"/>
                <a:ea typeface="Calibri" pitchFamily="34" charset="-122"/>
                <a:cs typeface="Calibri" pitchFamily="34" charset="-120"/>
              </a:rPr>
              <a:t>€24,004</a:t>
            </a:r>
            <a:endParaRPr lang="en-US" sz="1800" dirty="0"/>
          </a:p>
        </p:txBody>
      </p:sp>
      <p:sp>
        <p:nvSpPr>
          <p:cNvPr id="113" name="Shape 111"/>
          <p:cNvSpPr/>
          <p:nvPr/>
        </p:nvSpPr>
        <p:spPr>
          <a:xfrm>
            <a:off x="14197728" y="4892636"/>
            <a:ext cx="1378267" cy="604957"/>
          </a:xfrm>
          <a:prstGeom prst="rect">
            <a:avLst/>
          </a:prstGeom>
          <a:solidFill>
            <a:srgbClr val="EAF0EC"/>
          </a:solidFill>
          <a:ln/>
        </p:spPr>
        <p:txBody>
          <a:bodyPr/>
          <a:lstStyle/>
          <a:p>
            <a:endParaRPr lang="en-US"/>
          </a:p>
        </p:txBody>
      </p:sp>
      <p:sp>
        <p:nvSpPr>
          <p:cNvPr id="114" name="Shape 112"/>
          <p:cNvSpPr/>
          <p:nvPr/>
        </p:nvSpPr>
        <p:spPr>
          <a:xfrm>
            <a:off x="14197728" y="5489972"/>
            <a:ext cx="1378267" cy="9525"/>
          </a:xfrm>
          <a:prstGeom prst="rect">
            <a:avLst/>
          </a:prstGeom>
          <a:solidFill>
            <a:srgbClr val="DBE0DB"/>
          </a:solidFill>
          <a:ln/>
        </p:spPr>
        <p:txBody>
          <a:bodyPr/>
          <a:lstStyle/>
          <a:p>
            <a:endParaRPr lang="en-US"/>
          </a:p>
        </p:txBody>
      </p:sp>
      <p:sp>
        <p:nvSpPr>
          <p:cNvPr id="115" name="Text 113"/>
          <p:cNvSpPr/>
          <p:nvPr/>
        </p:nvSpPr>
        <p:spPr>
          <a:xfrm>
            <a:off x="14292978" y="5045036"/>
            <a:ext cx="1111567" cy="330637"/>
          </a:xfrm>
          <a:prstGeom prst="rect">
            <a:avLst/>
          </a:prstGeom>
          <a:noFill/>
          <a:ln/>
        </p:spPr>
        <p:txBody>
          <a:bodyPr wrap="square" lIns="25400" tIns="25400" rIns="25400" bIns="25400" rtlCol="0" anchor="t">
            <a:normAutofit fontScale="92500" lnSpcReduction="20000"/>
          </a:bodyPr>
          <a:lstStyle/>
          <a:p>
            <a:pPr marL="0" indent="0" algn="r">
              <a:lnSpc>
                <a:spcPct val="128000"/>
              </a:lnSpc>
              <a:buNone/>
            </a:pPr>
            <a:r>
              <a:rPr lang="en-US" sz="1800" b="1" dirty="0">
                <a:solidFill>
                  <a:srgbClr val="15211B"/>
                </a:solidFill>
                <a:latin typeface="Calibri" pitchFamily="34" charset="0"/>
                <a:ea typeface="Calibri" pitchFamily="34" charset="-122"/>
                <a:cs typeface="Calibri" pitchFamily="34" charset="-120"/>
              </a:rPr>
              <a:t>€6,700</a:t>
            </a:r>
            <a:endParaRPr lang="en-US" sz="1800" dirty="0"/>
          </a:p>
        </p:txBody>
      </p:sp>
      <p:sp>
        <p:nvSpPr>
          <p:cNvPr id="116" name="Shape 114"/>
          <p:cNvSpPr/>
          <p:nvPr/>
        </p:nvSpPr>
        <p:spPr>
          <a:xfrm>
            <a:off x="15575995" y="4892636"/>
            <a:ext cx="1835706" cy="604957"/>
          </a:xfrm>
          <a:prstGeom prst="rect">
            <a:avLst/>
          </a:prstGeom>
          <a:solidFill>
            <a:srgbClr val="EAF0EC"/>
          </a:solidFill>
          <a:ln/>
        </p:spPr>
        <p:txBody>
          <a:bodyPr/>
          <a:lstStyle/>
          <a:p>
            <a:endParaRPr lang="en-US"/>
          </a:p>
        </p:txBody>
      </p:sp>
      <p:sp>
        <p:nvSpPr>
          <p:cNvPr id="117" name="Shape 115"/>
          <p:cNvSpPr/>
          <p:nvPr/>
        </p:nvSpPr>
        <p:spPr>
          <a:xfrm>
            <a:off x="15575995" y="5489972"/>
            <a:ext cx="1835706" cy="9525"/>
          </a:xfrm>
          <a:prstGeom prst="rect">
            <a:avLst/>
          </a:prstGeom>
          <a:solidFill>
            <a:srgbClr val="DBE0DB"/>
          </a:solidFill>
          <a:ln/>
        </p:spPr>
        <p:txBody>
          <a:bodyPr/>
          <a:lstStyle/>
          <a:p>
            <a:endParaRPr lang="en-US"/>
          </a:p>
        </p:txBody>
      </p:sp>
      <p:sp>
        <p:nvSpPr>
          <p:cNvPr id="118" name="Text 116"/>
          <p:cNvSpPr/>
          <p:nvPr/>
        </p:nvSpPr>
        <p:spPr>
          <a:xfrm>
            <a:off x="15671245" y="5045036"/>
            <a:ext cx="1569006" cy="330637"/>
          </a:xfrm>
          <a:prstGeom prst="rect">
            <a:avLst/>
          </a:prstGeom>
          <a:noFill/>
          <a:ln/>
        </p:spPr>
        <p:txBody>
          <a:bodyPr wrap="square" lIns="25400" tIns="25400" rIns="25400" bIns="25400" rtlCol="0" anchor="t">
            <a:normAutofit fontScale="92500" lnSpcReduction="20000"/>
          </a:bodyPr>
          <a:lstStyle/>
          <a:p>
            <a:pPr marL="0" indent="0" algn="r">
              <a:lnSpc>
                <a:spcPct val="128000"/>
              </a:lnSpc>
              <a:buNone/>
            </a:pPr>
            <a:r>
              <a:rPr lang="en-US" sz="1800" b="1" dirty="0">
                <a:solidFill>
                  <a:srgbClr val="2F6A4F"/>
                </a:solidFill>
                <a:latin typeface="Calibri" pitchFamily="34" charset="0"/>
                <a:ea typeface="Calibri" pitchFamily="34" charset="-122"/>
                <a:cs typeface="Calibri" pitchFamily="34" charset="-120"/>
              </a:rPr>
              <a:t>€17,304</a:t>
            </a:r>
            <a:endParaRPr lang="en-US" sz="1800" dirty="0"/>
          </a:p>
        </p:txBody>
      </p:sp>
      <p:sp>
        <p:nvSpPr>
          <p:cNvPr id="119" name="Text 117"/>
          <p:cNvSpPr/>
          <p:nvPr/>
        </p:nvSpPr>
        <p:spPr>
          <a:xfrm>
            <a:off x="9834920" y="5649992"/>
            <a:ext cx="2322926" cy="334447"/>
          </a:xfrm>
          <a:prstGeom prst="rect">
            <a:avLst/>
          </a:prstGeom>
          <a:noFill/>
          <a:ln/>
        </p:spPr>
        <p:txBody>
          <a:bodyPr wrap="square" lIns="25400" tIns="25400" rIns="25400" bIns="25400" rtlCol="0" anchor="t">
            <a:normAutofit fontScale="92500" lnSpcReduction="20000"/>
          </a:bodyPr>
          <a:lstStyle/>
          <a:p>
            <a:pPr marL="0" indent="0" algn="l">
              <a:lnSpc>
                <a:spcPct val="128000"/>
              </a:lnSpc>
              <a:buNone/>
            </a:pPr>
            <a:r>
              <a:rPr lang="en-US" sz="1800" dirty="0">
                <a:solidFill>
                  <a:srgbClr val="15211B"/>
                </a:solidFill>
                <a:latin typeface="Calibri" pitchFamily="34" charset="0"/>
                <a:ea typeface="Calibri" pitchFamily="34" charset="-122"/>
                <a:cs typeface="Calibri" pitchFamily="34" charset="-120"/>
              </a:rPr>
              <a:t>Optimistic </a:t>
            </a:r>
            <a:r>
              <a:rPr lang="en-US" sz="1800" dirty="0">
                <a:solidFill>
                  <a:srgbClr val="6C8A78"/>
                </a:solidFill>
                <a:latin typeface="Calibri" pitchFamily="34" charset="0"/>
                <a:ea typeface="Calibri" pitchFamily="34" charset="-122"/>
                <a:cs typeface="Calibri" pitchFamily="34" charset="-120"/>
              </a:rPr>
              <a:t>· 90%</a:t>
            </a:r>
            <a:endParaRPr lang="en-US" sz="1800" dirty="0"/>
          </a:p>
        </p:txBody>
      </p:sp>
      <p:sp>
        <p:nvSpPr>
          <p:cNvPr id="120" name="Text 118"/>
          <p:cNvSpPr/>
          <p:nvPr/>
        </p:nvSpPr>
        <p:spPr>
          <a:xfrm>
            <a:off x="12346901" y="5649992"/>
            <a:ext cx="1679377" cy="334447"/>
          </a:xfrm>
          <a:prstGeom prst="rect">
            <a:avLst/>
          </a:prstGeom>
          <a:noFill/>
          <a:ln/>
        </p:spPr>
        <p:txBody>
          <a:bodyPr wrap="square" lIns="25400" tIns="25400" rIns="25400" bIns="25400" rtlCol="0" anchor="t">
            <a:normAutofit fontScale="92500" lnSpcReduction="20000"/>
          </a:bodyPr>
          <a:lstStyle/>
          <a:p>
            <a:pPr marL="0" indent="0" algn="r">
              <a:lnSpc>
                <a:spcPct val="128000"/>
              </a:lnSpc>
              <a:buNone/>
            </a:pPr>
            <a:r>
              <a:rPr lang="en-US" sz="1800" b="1" dirty="0">
                <a:solidFill>
                  <a:srgbClr val="15211B"/>
                </a:solidFill>
                <a:latin typeface="Calibri" pitchFamily="34" charset="0"/>
                <a:ea typeface="Calibri" pitchFamily="34" charset="-122"/>
                <a:cs typeface="Calibri" pitchFamily="34" charset="-120"/>
              </a:rPr>
              <a:t>€43,346</a:t>
            </a:r>
            <a:endParaRPr lang="en-US" sz="1800" dirty="0"/>
          </a:p>
        </p:txBody>
      </p:sp>
      <p:sp>
        <p:nvSpPr>
          <p:cNvPr id="121" name="Text 119"/>
          <p:cNvSpPr/>
          <p:nvPr/>
        </p:nvSpPr>
        <p:spPr>
          <a:xfrm>
            <a:off x="14292978" y="5649992"/>
            <a:ext cx="1111567" cy="334447"/>
          </a:xfrm>
          <a:prstGeom prst="rect">
            <a:avLst/>
          </a:prstGeom>
          <a:noFill/>
          <a:ln/>
        </p:spPr>
        <p:txBody>
          <a:bodyPr wrap="square" lIns="25400" tIns="25400" rIns="25400" bIns="25400" rtlCol="0" anchor="t">
            <a:normAutofit fontScale="92500" lnSpcReduction="20000"/>
          </a:bodyPr>
          <a:lstStyle/>
          <a:p>
            <a:pPr marL="0" indent="0" algn="r">
              <a:lnSpc>
                <a:spcPct val="128000"/>
              </a:lnSpc>
              <a:buNone/>
            </a:pPr>
            <a:r>
              <a:rPr lang="en-US" sz="1800" b="1" dirty="0">
                <a:solidFill>
                  <a:srgbClr val="15211B"/>
                </a:solidFill>
                <a:latin typeface="Calibri" pitchFamily="34" charset="0"/>
                <a:ea typeface="Calibri" pitchFamily="34" charset="-122"/>
                <a:cs typeface="Calibri" pitchFamily="34" charset="-120"/>
              </a:rPr>
              <a:t>€5,180</a:t>
            </a:r>
            <a:endParaRPr lang="en-US" sz="1800" dirty="0"/>
          </a:p>
        </p:txBody>
      </p:sp>
      <p:sp>
        <p:nvSpPr>
          <p:cNvPr id="122" name="Text 120"/>
          <p:cNvSpPr/>
          <p:nvPr/>
        </p:nvSpPr>
        <p:spPr>
          <a:xfrm>
            <a:off x="15671245" y="5649992"/>
            <a:ext cx="1569006" cy="334447"/>
          </a:xfrm>
          <a:prstGeom prst="rect">
            <a:avLst/>
          </a:prstGeom>
          <a:noFill/>
          <a:ln/>
        </p:spPr>
        <p:txBody>
          <a:bodyPr wrap="square" lIns="25400" tIns="25400" rIns="25400" bIns="25400" rtlCol="0" anchor="t">
            <a:normAutofit fontScale="92500" lnSpcReduction="20000"/>
          </a:bodyPr>
          <a:lstStyle/>
          <a:p>
            <a:pPr marL="0" indent="0" algn="r">
              <a:lnSpc>
                <a:spcPct val="128000"/>
              </a:lnSpc>
              <a:buNone/>
            </a:pPr>
            <a:r>
              <a:rPr lang="en-US" sz="1800" b="1" dirty="0">
                <a:solidFill>
                  <a:srgbClr val="2F6A4F"/>
                </a:solidFill>
                <a:latin typeface="Calibri" pitchFamily="34" charset="0"/>
                <a:ea typeface="Calibri" pitchFamily="34" charset="-122"/>
                <a:cs typeface="Calibri" pitchFamily="34" charset="-120"/>
              </a:rPr>
              <a:t>€38,166</a:t>
            </a:r>
            <a:endParaRPr lang="en-US" sz="1800" dirty="0"/>
          </a:p>
        </p:txBody>
      </p:sp>
      <p:sp>
        <p:nvSpPr>
          <p:cNvPr id="123" name="Shape 121"/>
          <p:cNvSpPr/>
          <p:nvPr/>
        </p:nvSpPr>
        <p:spPr>
          <a:xfrm>
            <a:off x="9663470" y="6308289"/>
            <a:ext cx="3797856" cy="1767602"/>
          </a:xfrm>
          <a:prstGeom prst="roundRect">
            <a:avLst>
              <a:gd name="adj" fmla="val 7544"/>
            </a:avLst>
          </a:prstGeom>
          <a:solidFill>
            <a:srgbClr val="FFFFFF"/>
          </a:solidFill>
          <a:ln w="7620">
            <a:solidFill>
              <a:srgbClr val="DBE0DB"/>
            </a:solidFill>
            <a:prstDash val="solid"/>
          </a:ln>
          <a:effectLst>
            <a:outerShdw blurRad="19050" dist="9525" dir="5400000" algn="bl" rotWithShape="0">
              <a:srgbClr val="14281E">
                <a:alpha val="4000"/>
              </a:srgbClr>
            </a:outerShdw>
          </a:effectLst>
        </p:spPr>
        <p:txBody>
          <a:bodyPr/>
          <a:lstStyle/>
          <a:p>
            <a:endParaRPr lang="en-US"/>
          </a:p>
        </p:txBody>
      </p:sp>
      <p:sp>
        <p:nvSpPr>
          <p:cNvPr id="124" name="Text 122"/>
          <p:cNvSpPr/>
          <p:nvPr/>
        </p:nvSpPr>
        <p:spPr>
          <a:xfrm>
            <a:off x="9880640" y="6506409"/>
            <a:ext cx="3464421" cy="320040"/>
          </a:xfrm>
          <a:prstGeom prst="rect">
            <a:avLst/>
          </a:prstGeom>
          <a:noFill/>
          <a:ln/>
        </p:spPr>
        <p:txBody>
          <a:bodyPr wrap="square" lIns="25400" tIns="25400" rIns="25400" bIns="25400" rtlCol="0" anchor="t">
            <a:normAutofit lnSpcReduction="10000"/>
          </a:bodyPr>
          <a:lstStyle/>
          <a:p>
            <a:pPr marL="0" indent="0" algn="l">
              <a:buNone/>
            </a:pPr>
            <a:r>
              <a:rPr lang="en-US" sz="1800" b="1" kern="0" spc="144" dirty="0">
                <a:solidFill>
                  <a:srgbClr val="23543F"/>
                </a:solidFill>
                <a:latin typeface="Calibri" pitchFamily="34" charset="0"/>
                <a:ea typeface="Calibri" pitchFamily="34" charset="-122"/>
                <a:cs typeface="Calibri" pitchFamily="34" charset="-120"/>
              </a:rPr>
              <a:t>EBITDA BREAKEVEN</a:t>
            </a:r>
            <a:endParaRPr lang="en-US" sz="1800" dirty="0"/>
          </a:p>
        </p:txBody>
      </p:sp>
      <p:sp>
        <p:nvSpPr>
          <p:cNvPr id="125" name="Text 123"/>
          <p:cNvSpPr/>
          <p:nvPr/>
        </p:nvSpPr>
        <p:spPr>
          <a:xfrm>
            <a:off x="9880640" y="6845498"/>
            <a:ext cx="3464421" cy="400764"/>
          </a:xfrm>
          <a:prstGeom prst="rect">
            <a:avLst/>
          </a:prstGeom>
          <a:noFill/>
          <a:ln/>
        </p:spPr>
        <p:txBody>
          <a:bodyPr wrap="square" lIns="25400" tIns="25400" rIns="25400" bIns="25400" rtlCol="0" anchor="t">
            <a:normAutofit fontScale="92500" lnSpcReduction="20000"/>
          </a:bodyPr>
          <a:lstStyle/>
          <a:p>
            <a:pPr marL="0" indent="0" algn="l">
              <a:lnSpc>
                <a:spcPct val="112000"/>
              </a:lnSpc>
              <a:buNone/>
            </a:pPr>
            <a:r>
              <a:rPr lang="en-US" sz="2550" b="1" dirty="0">
                <a:solidFill>
                  <a:srgbClr val="23543F"/>
                </a:solidFill>
                <a:latin typeface="Calibri" pitchFamily="34" charset="0"/>
                <a:ea typeface="Calibri" pitchFamily="34" charset="-122"/>
                <a:cs typeface="Calibri" pitchFamily="34" charset="-120"/>
              </a:rPr>
              <a:t>≈ 60 t/yr</a:t>
            </a:r>
            <a:endParaRPr lang="en-US" sz="2550" dirty="0"/>
          </a:p>
        </p:txBody>
      </p:sp>
      <p:sp>
        <p:nvSpPr>
          <p:cNvPr id="126" name="Text 124"/>
          <p:cNvSpPr/>
          <p:nvPr/>
        </p:nvSpPr>
        <p:spPr>
          <a:xfrm>
            <a:off x="9880640" y="7265313"/>
            <a:ext cx="3464421" cy="344329"/>
          </a:xfrm>
          <a:prstGeom prst="rect">
            <a:avLst/>
          </a:prstGeom>
          <a:noFill/>
          <a:ln/>
        </p:spPr>
        <p:txBody>
          <a:bodyPr wrap="square" lIns="25400" tIns="25400" rIns="25400" bIns="25400" rtlCol="0" anchor="t">
            <a:normAutofit fontScale="92500" lnSpcReduction="20000"/>
          </a:bodyPr>
          <a:lstStyle/>
          <a:p>
            <a:pPr marL="0" indent="0" algn="l">
              <a:lnSpc>
                <a:spcPct val="134000"/>
              </a:lnSpc>
              <a:buNone/>
            </a:pPr>
            <a:r>
              <a:rPr lang="en-US" sz="1800" dirty="0">
                <a:solidFill>
                  <a:srgbClr val="586259"/>
                </a:solidFill>
                <a:latin typeface="Calibri" pitchFamily="34" charset="0"/>
                <a:ea typeface="Calibri" pitchFamily="34" charset="-122"/>
                <a:cs typeface="Calibri" pitchFamily="34" charset="-120"/>
              </a:rPr>
              <a:t>reached in Year 3 (250 t demo)</a:t>
            </a:r>
            <a:endParaRPr lang="en-US" sz="1800" dirty="0"/>
          </a:p>
        </p:txBody>
      </p:sp>
      <p:sp>
        <p:nvSpPr>
          <p:cNvPr id="127" name="Shape 125"/>
          <p:cNvSpPr/>
          <p:nvPr/>
        </p:nvSpPr>
        <p:spPr>
          <a:xfrm>
            <a:off x="13613726" y="6308289"/>
            <a:ext cx="3797975" cy="1767602"/>
          </a:xfrm>
          <a:prstGeom prst="roundRect">
            <a:avLst>
              <a:gd name="adj" fmla="val 7544"/>
            </a:avLst>
          </a:prstGeom>
          <a:solidFill>
            <a:srgbClr val="FFFFFF"/>
          </a:solidFill>
          <a:ln w="7620">
            <a:solidFill>
              <a:srgbClr val="DBE0DB"/>
            </a:solidFill>
            <a:prstDash val="solid"/>
          </a:ln>
          <a:effectLst>
            <a:outerShdw blurRad="19050" dist="9525" dir="5400000" algn="bl" rotWithShape="0">
              <a:srgbClr val="14281E">
                <a:alpha val="4000"/>
              </a:srgbClr>
            </a:outerShdw>
          </a:effectLst>
        </p:spPr>
        <p:txBody>
          <a:bodyPr/>
          <a:lstStyle/>
          <a:p>
            <a:endParaRPr lang="en-US"/>
          </a:p>
        </p:txBody>
      </p:sp>
      <p:sp>
        <p:nvSpPr>
          <p:cNvPr id="128" name="Text 126"/>
          <p:cNvSpPr/>
          <p:nvPr/>
        </p:nvSpPr>
        <p:spPr>
          <a:xfrm>
            <a:off x="13830895" y="6506409"/>
            <a:ext cx="3464544" cy="320040"/>
          </a:xfrm>
          <a:prstGeom prst="rect">
            <a:avLst/>
          </a:prstGeom>
          <a:noFill/>
          <a:ln/>
        </p:spPr>
        <p:txBody>
          <a:bodyPr wrap="square" lIns="25400" tIns="25400" rIns="25400" bIns="25400" rtlCol="0" anchor="t">
            <a:normAutofit lnSpcReduction="10000"/>
          </a:bodyPr>
          <a:lstStyle/>
          <a:p>
            <a:pPr marL="0" indent="0" algn="l">
              <a:buNone/>
            </a:pPr>
            <a:r>
              <a:rPr lang="en-US" sz="1800" b="1" kern="0" spc="144" dirty="0">
                <a:solidFill>
                  <a:srgbClr val="23543F"/>
                </a:solidFill>
                <a:latin typeface="Calibri" pitchFamily="34" charset="0"/>
                <a:ea typeface="Calibri" pitchFamily="34" charset="-122"/>
                <a:cs typeface="Calibri" pitchFamily="34" charset="-120"/>
              </a:rPr>
              <a:t>GROSS MARGIN</a:t>
            </a:r>
            <a:endParaRPr lang="en-US" sz="1800" dirty="0"/>
          </a:p>
        </p:txBody>
      </p:sp>
      <p:sp>
        <p:nvSpPr>
          <p:cNvPr id="129" name="Text 127"/>
          <p:cNvSpPr/>
          <p:nvPr/>
        </p:nvSpPr>
        <p:spPr>
          <a:xfrm>
            <a:off x="13830895" y="6845498"/>
            <a:ext cx="3464544" cy="400764"/>
          </a:xfrm>
          <a:prstGeom prst="rect">
            <a:avLst/>
          </a:prstGeom>
          <a:noFill/>
          <a:ln/>
        </p:spPr>
        <p:txBody>
          <a:bodyPr wrap="square" lIns="25400" tIns="25400" rIns="25400" bIns="25400" rtlCol="0" anchor="t">
            <a:normAutofit fontScale="92500" lnSpcReduction="20000"/>
          </a:bodyPr>
          <a:lstStyle/>
          <a:p>
            <a:pPr marL="0" indent="0" algn="l">
              <a:lnSpc>
                <a:spcPct val="112000"/>
              </a:lnSpc>
              <a:buNone/>
            </a:pPr>
            <a:r>
              <a:rPr lang="en-US" sz="2550" b="1" dirty="0">
                <a:solidFill>
                  <a:srgbClr val="BF7D36"/>
                </a:solidFill>
                <a:latin typeface="Calibri" pitchFamily="34" charset="0"/>
                <a:ea typeface="Calibri" pitchFamily="34" charset="-122"/>
                <a:cs typeface="Calibri" pitchFamily="34" charset="-120"/>
              </a:rPr>
              <a:t>72%</a:t>
            </a:r>
            <a:endParaRPr lang="en-US" sz="2550" dirty="0"/>
          </a:p>
        </p:txBody>
      </p:sp>
      <p:sp>
        <p:nvSpPr>
          <p:cNvPr id="130" name="Text 128"/>
          <p:cNvSpPr/>
          <p:nvPr/>
        </p:nvSpPr>
        <p:spPr>
          <a:xfrm>
            <a:off x="13830895" y="7265313"/>
            <a:ext cx="3464544" cy="650558"/>
          </a:xfrm>
          <a:prstGeom prst="rect">
            <a:avLst/>
          </a:prstGeom>
          <a:noFill/>
          <a:ln/>
        </p:spPr>
        <p:txBody>
          <a:bodyPr wrap="square" lIns="25400" tIns="25400" rIns="25400" bIns="25400" rtlCol="0" anchor="t">
            <a:normAutofit fontScale="92500"/>
          </a:bodyPr>
          <a:lstStyle/>
          <a:p>
            <a:pPr marL="0" indent="0" algn="l">
              <a:lnSpc>
                <a:spcPct val="134000"/>
              </a:lnSpc>
              <a:buNone/>
            </a:pPr>
            <a:r>
              <a:rPr lang="en-US" sz="1800" dirty="0">
                <a:solidFill>
                  <a:srgbClr val="586259"/>
                </a:solidFill>
                <a:latin typeface="Calibri" pitchFamily="34" charset="0"/>
                <a:ea typeface="Calibri" pitchFamily="34" charset="-122"/>
                <a:cs typeface="Calibri" pitchFamily="34" charset="-120"/>
              </a:rPr>
              <a:t>of revenue, base case; 88% optimistic</a:t>
            </a:r>
            <a:endParaRPr lang="en-US" sz="1800" dirty="0"/>
          </a:p>
        </p:txBody>
      </p:sp>
      <p:sp>
        <p:nvSpPr>
          <p:cNvPr id="131" name="Shape 129"/>
          <p:cNvSpPr/>
          <p:nvPr/>
        </p:nvSpPr>
        <p:spPr>
          <a:xfrm>
            <a:off x="9663470" y="8329256"/>
            <a:ext cx="7748231" cy="1211938"/>
          </a:xfrm>
          <a:prstGeom prst="roundRect">
            <a:avLst>
              <a:gd name="adj" fmla="val 7032"/>
            </a:avLst>
          </a:prstGeom>
          <a:solidFill>
            <a:srgbClr val="C0894A">
              <a:alpha val="16000"/>
            </a:srgbClr>
          </a:solidFill>
          <a:ln w="7620">
            <a:solidFill>
              <a:srgbClr val="C0894A">
                <a:alpha val="45000"/>
              </a:srgbClr>
            </a:solidFill>
            <a:prstDash val="solid"/>
          </a:ln>
        </p:spPr>
        <p:txBody>
          <a:bodyPr/>
          <a:lstStyle/>
          <a:p>
            <a:endParaRPr lang="en-US"/>
          </a:p>
        </p:txBody>
      </p:sp>
      <p:sp>
        <p:nvSpPr>
          <p:cNvPr id="132" name="Text 130"/>
          <p:cNvSpPr/>
          <p:nvPr/>
        </p:nvSpPr>
        <p:spPr>
          <a:xfrm>
            <a:off x="9880640" y="8464511"/>
            <a:ext cx="7533307" cy="320040"/>
          </a:xfrm>
          <a:prstGeom prst="rect">
            <a:avLst/>
          </a:prstGeom>
          <a:noFill/>
          <a:ln/>
        </p:spPr>
        <p:txBody>
          <a:bodyPr wrap="square" lIns="25400" tIns="25400" rIns="25400" bIns="25400" rtlCol="0" anchor="t">
            <a:normAutofit lnSpcReduction="10000"/>
          </a:bodyPr>
          <a:lstStyle/>
          <a:p>
            <a:pPr marL="0" indent="0" algn="l">
              <a:buNone/>
            </a:pPr>
            <a:r>
              <a:rPr lang="en-US" sz="1800" kern="0" spc="144" dirty="0">
                <a:solidFill>
                  <a:srgbClr val="8C5E22"/>
                </a:solidFill>
                <a:latin typeface="Calibri" pitchFamily="34" charset="0"/>
                <a:ea typeface="Calibri" pitchFamily="34" charset="-122"/>
                <a:cs typeface="Calibri" pitchFamily="34" charset="-120"/>
              </a:rPr>
              <a:t>WATCH THIS NUMBER</a:t>
            </a:r>
            <a:endParaRPr lang="en-US" sz="1800" dirty="0"/>
          </a:p>
        </p:txBody>
      </p:sp>
      <p:sp>
        <p:nvSpPr>
          <p:cNvPr id="133" name="Text 131"/>
          <p:cNvSpPr/>
          <p:nvPr/>
        </p:nvSpPr>
        <p:spPr>
          <a:xfrm>
            <a:off x="9880640" y="8813125"/>
            <a:ext cx="7533307" cy="956786"/>
          </a:xfrm>
          <a:prstGeom prst="rect">
            <a:avLst/>
          </a:prstGeom>
          <a:noFill/>
          <a:ln/>
        </p:spPr>
        <p:txBody>
          <a:bodyPr wrap="square" lIns="25400" tIns="25400" rIns="25400" bIns="25400" rtlCol="0" anchor="t">
            <a:normAutofit fontScale="92500"/>
          </a:bodyPr>
          <a:lstStyle/>
          <a:p>
            <a:pPr marL="0" indent="0" algn="l">
              <a:lnSpc>
                <a:spcPct val="134000"/>
              </a:lnSpc>
              <a:buNone/>
            </a:pPr>
            <a:r>
              <a:rPr lang="en-US" sz="1800" dirty="0">
                <a:solidFill>
                  <a:srgbClr val="15211B"/>
                </a:solidFill>
                <a:latin typeface="Calibri" pitchFamily="34" charset="0"/>
                <a:ea typeface="Calibri" pitchFamily="34" charset="-122"/>
                <a:cs typeface="Calibri" pitchFamily="34" charset="-120"/>
              </a:rPr>
              <a:t>At 2026 prices the gross margin only hits zero at </a:t>
            </a:r>
            <a:r>
              <a:rPr lang="en-US" sz="1800" b="1" dirty="0">
                <a:solidFill>
                  <a:srgbClr val="15211B"/>
                </a:solidFill>
                <a:latin typeface="Calibri" pitchFamily="34" charset="0"/>
                <a:ea typeface="Calibri" pitchFamily="34" charset="-122"/>
                <a:cs typeface="Calibri" pitchFamily="34" charset="-120"/>
              </a:rPr>
              <a:t>~28% recovery </a:t>
            </a:r>
            <a:r>
              <a:rPr lang="en-US" sz="1800" dirty="0">
                <a:solidFill>
                  <a:srgbClr val="15211B"/>
                </a:solidFill>
                <a:latin typeface="Calibri" pitchFamily="34" charset="0"/>
                <a:ea typeface="Calibri" pitchFamily="34" charset="-122"/>
                <a:cs typeface="Calibri" pitchFamily="34" charset="-120"/>
              </a:rPr>
              <a:t>(vs ~70% before) - the swing factors are now the Dy price and securing feedstock, not chemistry yield.</a:t>
            </a:r>
            <a:endParaRPr lang="en-US" sz="1800" dirty="0"/>
          </a:p>
        </p:txBody>
      </p:sp>
      <p:sp>
        <p:nvSpPr>
          <p:cNvPr id="134" name="Shape 132"/>
          <p:cNvSpPr/>
          <p:nvPr/>
        </p:nvSpPr>
        <p:spPr>
          <a:xfrm>
            <a:off x="876300" y="9559290"/>
            <a:ext cx="16535400" cy="9525"/>
          </a:xfrm>
          <a:prstGeom prst="rect">
            <a:avLst/>
          </a:prstGeom>
          <a:solidFill>
            <a:srgbClr val="DBE0DB">
              <a:alpha val="62000"/>
            </a:srgbClr>
          </a:solidFill>
          <a:ln/>
        </p:spPr>
        <p:txBody>
          <a:bodyPr/>
          <a:lstStyle/>
          <a:p>
            <a:endParaRPr lang="en-US"/>
          </a:p>
        </p:txBody>
      </p:sp>
      <p:sp>
        <p:nvSpPr>
          <p:cNvPr id="135" name="Text 133"/>
          <p:cNvSpPr/>
          <p:nvPr/>
        </p:nvSpPr>
        <p:spPr>
          <a:xfrm>
            <a:off x="876300" y="9681210"/>
            <a:ext cx="5479427" cy="320040"/>
          </a:xfrm>
          <a:prstGeom prst="rect">
            <a:avLst/>
          </a:prstGeom>
          <a:noFill/>
          <a:ln/>
        </p:spPr>
        <p:txBody>
          <a:bodyPr wrap="square" lIns="25400" tIns="25400" rIns="25400" bIns="25400" rtlCol="0" anchor="t">
            <a:normAutofit lnSpcReduction="10000"/>
          </a:bodyPr>
          <a:lstStyle/>
          <a:p>
            <a:pPr marL="0" indent="0" algn="l">
              <a:buNone/>
            </a:pPr>
            <a:r>
              <a:rPr lang="en-US" sz="1800" kern="0" spc="108" dirty="0">
                <a:solidFill>
                  <a:srgbClr val="586259"/>
                </a:solidFill>
                <a:latin typeface="Calibri" pitchFamily="34" charset="0"/>
                <a:ea typeface="Calibri" pitchFamily="34" charset="-122"/>
                <a:cs typeface="Calibri" pitchFamily="34" charset="-120"/>
              </a:rPr>
              <a:t>BIOWEG × BIOPEPLEACH · Strategic Business Plan</a:t>
            </a:r>
            <a:endParaRPr lang="en-US" sz="1800" dirty="0"/>
          </a:p>
        </p:txBody>
      </p:sp>
      <p:sp>
        <p:nvSpPr>
          <p:cNvPr id="136" name="Text 134"/>
          <p:cNvSpPr/>
          <p:nvPr/>
        </p:nvSpPr>
        <p:spPr>
          <a:xfrm>
            <a:off x="16660535" y="9704070"/>
            <a:ext cx="827365" cy="320040"/>
          </a:xfrm>
          <a:prstGeom prst="rect">
            <a:avLst/>
          </a:prstGeom>
          <a:noFill/>
          <a:ln/>
        </p:spPr>
        <p:txBody>
          <a:bodyPr wrap="square" lIns="25400" tIns="25400" rIns="25400" bIns="25400" rtlCol="0" anchor="t">
            <a:normAutofit lnSpcReduction="10000"/>
          </a:bodyPr>
          <a:lstStyle/>
          <a:p>
            <a:pPr marL="0" indent="0" algn="l">
              <a:buNone/>
            </a:pPr>
            <a:r>
              <a:rPr lang="en-US" sz="1800" b="1" kern="0" spc="108" dirty="0">
                <a:solidFill>
                  <a:srgbClr val="BF7D36"/>
                </a:solidFill>
                <a:latin typeface="Calibri" pitchFamily="34" charset="0"/>
                <a:ea typeface="Calibri" pitchFamily="34" charset="-122"/>
                <a:cs typeface="Calibri" pitchFamily="34" charset="-120"/>
              </a:rPr>
              <a:t>11 </a:t>
            </a:r>
            <a:r>
              <a:rPr lang="en-US" sz="1800" kern="0" spc="108" dirty="0">
                <a:solidFill>
                  <a:srgbClr val="586259"/>
                </a:solidFill>
                <a:latin typeface="Calibri" pitchFamily="34" charset="0"/>
                <a:ea typeface="Calibri" pitchFamily="34" charset="-122"/>
                <a:cs typeface="Calibri" pitchFamily="34" charset="-120"/>
              </a:rPr>
              <a:t>/ 12</a:t>
            </a:r>
            <a:endParaRPr lang="en-US" sz="18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18288000" cy="10287000"/>
          </a:xfrm>
          <a:prstGeom prst="rect">
            <a:avLst/>
          </a:prstGeom>
          <a:solidFill>
            <a:srgbClr val="143329"/>
          </a:solidFill>
          <a:ln/>
        </p:spPr>
        <p:txBody>
          <a:bodyPr/>
          <a:lstStyle/>
          <a:p>
            <a:endParaRPr lang="en-US"/>
          </a:p>
        </p:txBody>
      </p:sp>
      <p:sp>
        <p:nvSpPr>
          <p:cNvPr id="3" name="Shape 1"/>
          <p:cNvSpPr/>
          <p:nvPr/>
        </p:nvSpPr>
        <p:spPr>
          <a:xfrm>
            <a:off x="876300" y="1028700"/>
            <a:ext cx="16535400" cy="15240"/>
          </a:xfrm>
          <a:prstGeom prst="rect">
            <a:avLst/>
          </a:prstGeom>
          <a:solidFill>
            <a:srgbClr val="FFFFFF">
              <a:alpha val="22000"/>
            </a:srgbClr>
          </a:solidFill>
          <a:ln/>
        </p:spPr>
        <p:txBody>
          <a:bodyPr/>
          <a:lstStyle/>
          <a:p>
            <a:endParaRPr lang="en-US"/>
          </a:p>
        </p:txBody>
      </p:sp>
      <p:sp>
        <p:nvSpPr>
          <p:cNvPr id="4" name="Text 2"/>
          <p:cNvSpPr/>
          <p:nvPr/>
        </p:nvSpPr>
        <p:spPr>
          <a:xfrm>
            <a:off x="876300" y="571500"/>
            <a:ext cx="376833" cy="342900"/>
          </a:xfrm>
          <a:prstGeom prst="rect">
            <a:avLst/>
          </a:prstGeom>
          <a:noFill/>
          <a:ln/>
        </p:spPr>
        <p:txBody>
          <a:bodyPr wrap="square" lIns="25400" tIns="25400" rIns="25400" bIns="25400" rtlCol="0" anchor="t">
            <a:normAutofit lnSpcReduction="10000"/>
          </a:bodyPr>
          <a:lstStyle/>
          <a:p>
            <a:pPr marL="0" indent="0" algn="l">
              <a:buNone/>
            </a:pPr>
            <a:r>
              <a:rPr lang="en-US" sz="1950" b="1" kern="0" spc="195" dirty="0">
                <a:solidFill>
                  <a:srgbClr val="BF7D36"/>
                </a:solidFill>
                <a:latin typeface="Calibri" pitchFamily="34" charset="0"/>
                <a:ea typeface="Calibri" pitchFamily="34" charset="-122"/>
                <a:cs typeface="Calibri" pitchFamily="34" charset="-120"/>
              </a:rPr>
              <a:t>11</a:t>
            </a:r>
            <a:endParaRPr lang="en-US" sz="1950" dirty="0"/>
          </a:p>
        </p:txBody>
      </p:sp>
      <p:sp>
        <p:nvSpPr>
          <p:cNvPr id="5" name="Text 3"/>
          <p:cNvSpPr/>
          <p:nvPr/>
        </p:nvSpPr>
        <p:spPr>
          <a:xfrm>
            <a:off x="1310283" y="571500"/>
            <a:ext cx="1319689" cy="342900"/>
          </a:xfrm>
          <a:prstGeom prst="rect">
            <a:avLst/>
          </a:prstGeom>
          <a:noFill/>
          <a:ln/>
        </p:spPr>
        <p:txBody>
          <a:bodyPr wrap="square" lIns="0" tIns="0" rIns="0" bIns="0" rtlCol="0" anchor="t">
            <a:normAutofit/>
          </a:bodyPr>
          <a:lstStyle/>
          <a:p>
            <a:pPr marL="0" indent="0" algn="l">
              <a:buNone/>
            </a:pPr>
            <a:r>
              <a:rPr lang="en-US" sz="1950" b="1" kern="0" spc="195" dirty="0">
                <a:solidFill>
                  <a:srgbClr val="EEF3EE"/>
                </a:solidFill>
                <a:latin typeface="Calibri" pitchFamily="34" charset="0"/>
                <a:ea typeface="Calibri" pitchFamily="34" charset="-122"/>
                <a:cs typeface="Calibri" pitchFamily="34" charset="-120"/>
              </a:rPr>
              <a:t>/ THE ASK</a:t>
            </a:r>
            <a:endParaRPr lang="en-US" sz="1950" dirty="0"/>
          </a:p>
        </p:txBody>
      </p:sp>
      <p:sp>
        <p:nvSpPr>
          <p:cNvPr id="6" name="Shape 4"/>
          <p:cNvSpPr/>
          <p:nvPr/>
        </p:nvSpPr>
        <p:spPr>
          <a:xfrm>
            <a:off x="15117127" y="681038"/>
            <a:ext cx="85725" cy="85725"/>
          </a:xfrm>
          <a:prstGeom prst="ellipse">
            <a:avLst/>
          </a:prstGeom>
          <a:solidFill>
            <a:srgbClr val="BF7D36"/>
          </a:solidFill>
          <a:ln/>
        </p:spPr>
        <p:txBody>
          <a:bodyPr/>
          <a:lstStyle/>
          <a:p>
            <a:endParaRPr lang="en-US"/>
          </a:p>
        </p:txBody>
      </p:sp>
      <p:sp>
        <p:nvSpPr>
          <p:cNvPr id="7" name="Text 5"/>
          <p:cNvSpPr/>
          <p:nvPr/>
        </p:nvSpPr>
        <p:spPr>
          <a:xfrm>
            <a:off x="15317152" y="582930"/>
            <a:ext cx="2170748" cy="320040"/>
          </a:xfrm>
          <a:prstGeom prst="rect">
            <a:avLst/>
          </a:prstGeom>
          <a:noFill/>
          <a:ln/>
        </p:spPr>
        <p:txBody>
          <a:bodyPr wrap="square" lIns="0" tIns="0" rIns="0" bIns="0" rtlCol="0" anchor="t">
            <a:normAutofit/>
          </a:bodyPr>
          <a:lstStyle/>
          <a:p>
            <a:pPr marL="0" indent="0" algn="l">
              <a:buNone/>
            </a:pPr>
            <a:r>
              <a:rPr lang="en-US" sz="1800" kern="0" spc="252" dirty="0">
                <a:solidFill>
                  <a:srgbClr val="A9BDAE"/>
                </a:solidFill>
                <a:latin typeface="Calibri" pitchFamily="34" charset="0"/>
                <a:ea typeface="Calibri" pitchFamily="34" charset="-122"/>
                <a:cs typeface="Calibri" pitchFamily="34" charset="-120"/>
              </a:rPr>
              <a:t>PART V · THE ASK</a:t>
            </a:r>
            <a:endParaRPr lang="en-US" sz="1800" dirty="0"/>
          </a:p>
        </p:txBody>
      </p:sp>
      <p:sp>
        <p:nvSpPr>
          <p:cNvPr id="8" name="Text 6"/>
          <p:cNvSpPr/>
          <p:nvPr/>
        </p:nvSpPr>
        <p:spPr>
          <a:xfrm>
            <a:off x="876300" y="1291590"/>
            <a:ext cx="15893415" cy="976789"/>
          </a:xfrm>
          <a:prstGeom prst="rect">
            <a:avLst/>
          </a:prstGeom>
          <a:noFill/>
          <a:ln/>
        </p:spPr>
        <p:txBody>
          <a:bodyPr wrap="square" lIns="25400" tIns="25400" rIns="25400" bIns="25400" rtlCol="0" anchor="t">
            <a:normAutofit fontScale="92500" lnSpcReduction="20000"/>
          </a:bodyPr>
          <a:lstStyle/>
          <a:p>
            <a:pPr marL="0" indent="0" algn="l">
              <a:lnSpc>
                <a:spcPct val="112000"/>
              </a:lnSpc>
              <a:buNone/>
            </a:pPr>
            <a:r>
              <a:rPr lang="en-US" sz="3300" b="1" kern="0" spc="-33" dirty="0">
                <a:solidFill>
                  <a:srgbClr val="EEF3EE"/>
                </a:solidFill>
                <a:latin typeface="Calibri" pitchFamily="34" charset="0"/>
                <a:ea typeface="Calibri" pitchFamily="34" charset="-122"/>
                <a:cs typeface="Calibri" pitchFamily="34" charset="-120"/>
              </a:rPr>
              <a:t>Approve a focused 90-day sprint: secure feedstock, prove the chemistry on real material, and </a:t>
            </a:r>
            <a:r>
              <a:rPr lang="en-US" sz="3300" b="1" kern="0" spc="-33" dirty="0">
                <a:solidFill>
                  <a:srgbClr val="D9B78A"/>
                </a:solidFill>
                <a:latin typeface="Calibri" pitchFamily="34" charset="0"/>
                <a:ea typeface="Calibri" pitchFamily="34" charset="-122"/>
                <a:cs typeface="Calibri" pitchFamily="34" charset="-120"/>
              </a:rPr>
              <a:t>validate the product with one refiner</a:t>
            </a:r>
            <a:r>
              <a:rPr lang="en-US" sz="3300" b="1" kern="0" spc="-33" dirty="0">
                <a:solidFill>
                  <a:srgbClr val="EEF3EE"/>
                </a:solidFill>
                <a:latin typeface="Calibri" pitchFamily="34" charset="0"/>
                <a:ea typeface="Calibri" pitchFamily="34" charset="-122"/>
                <a:cs typeface="Calibri" pitchFamily="34" charset="-120"/>
              </a:rPr>
              <a:t>.</a:t>
            </a:r>
            <a:endParaRPr lang="en-US" sz="3300" dirty="0"/>
          </a:p>
        </p:txBody>
      </p:sp>
      <p:sp>
        <p:nvSpPr>
          <p:cNvPr id="9" name="Shape 7"/>
          <p:cNvSpPr/>
          <p:nvPr/>
        </p:nvSpPr>
        <p:spPr>
          <a:xfrm>
            <a:off x="876300" y="2344579"/>
            <a:ext cx="22860" cy="643890"/>
          </a:xfrm>
          <a:prstGeom prst="rect">
            <a:avLst/>
          </a:prstGeom>
          <a:solidFill>
            <a:srgbClr val="D9B78A"/>
          </a:solidFill>
          <a:ln/>
        </p:spPr>
        <p:txBody>
          <a:bodyPr/>
          <a:lstStyle/>
          <a:p>
            <a:endParaRPr lang="en-US"/>
          </a:p>
        </p:txBody>
      </p:sp>
      <p:sp>
        <p:nvSpPr>
          <p:cNvPr id="10" name="Text 8"/>
          <p:cNvSpPr/>
          <p:nvPr/>
        </p:nvSpPr>
        <p:spPr>
          <a:xfrm>
            <a:off x="1089660" y="2344579"/>
            <a:ext cx="11951970" cy="681990"/>
          </a:xfrm>
          <a:prstGeom prst="rect">
            <a:avLst/>
          </a:prstGeom>
          <a:noFill/>
          <a:ln/>
        </p:spPr>
        <p:txBody>
          <a:bodyPr wrap="square" lIns="25400" tIns="25400" rIns="25400" bIns="25400" rtlCol="0" anchor="t">
            <a:normAutofit fontScale="92500" lnSpcReduction="20000"/>
          </a:bodyPr>
          <a:lstStyle/>
          <a:p>
            <a:pPr marL="0" indent="0" algn="l">
              <a:lnSpc>
                <a:spcPct val="130000"/>
              </a:lnSpc>
              <a:buNone/>
            </a:pPr>
            <a:r>
              <a:rPr lang="en-US" sz="1950" dirty="0">
                <a:solidFill>
                  <a:srgbClr val="EEF3EE"/>
                </a:solidFill>
                <a:latin typeface="Calibri" pitchFamily="34" charset="0"/>
                <a:ea typeface="Calibri" pitchFamily="34" charset="-122"/>
                <a:cs typeface="Calibri" pitchFamily="34" charset="-120"/>
              </a:rPr>
              <a:t>None of this needs a factory yet. It needs ninety days, six workstreams, and one decision - which is exactly what I'm asking the board to approve today.</a:t>
            </a:r>
            <a:endParaRPr lang="en-US" sz="1950" dirty="0"/>
          </a:p>
        </p:txBody>
      </p:sp>
      <p:sp>
        <p:nvSpPr>
          <p:cNvPr id="11" name="Shape 9"/>
          <p:cNvSpPr/>
          <p:nvPr/>
        </p:nvSpPr>
        <p:spPr>
          <a:xfrm>
            <a:off x="876300" y="3121819"/>
            <a:ext cx="5372100" cy="1575673"/>
          </a:xfrm>
          <a:prstGeom prst="roundRect">
            <a:avLst>
              <a:gd name="adj" fmla="val 8463"/>
            </a:avLst>
          </a:prstGeom>
          <a:solidFill>
            <a:srgbClr val="FFFFFF">
              <a:alpha val="5000"/>
            </a:srgbClr>
          </a:solidFill>
          <a:ln w="7620">
            <a:solidFill>
              <a:srgbClr val="FFFFFF">
                <a:alpha val="16000"/>
              </a:srgbClr>
            </a:solidFill>
            <a:prstDash val="solid"/>
          </a:ln>
        </p:spPr>
        <p:txBody>
          <a:bodyPr/>
          <a:lstStyle/>
          <a:p>
            <a:endParaRPr lang="en-US"/>
          </a:p>
        </p:txBody>
      </p:sp>
      <p:sp>
        <p:nvSpPr>
          <p:cNvPr id="12" name="Text 10"/>
          <p:cNvSpPr/>
          <p:nvPr/>
        </p:nvSpPr>
        <p:spPr>
          <a:xfrm>
            <a:off x="1131570" y="3338989"/>
            <a:ext cx="5007407" cy="480060"/>
          </a:xfrm>
          <a:prstGeom prst="rect">
            <a:avLst/>
          </a:prstGeom>
          <a:noFill/>
          <a:ln/>
        </p:spPr>
        <p:txBody>
          <a:bodyPr wrap="square" lIns="25400" tIns="25400" rIns="25400" bIns="25400" rtlCol="0" anchor="t">
            <a:normAutofit lnSpcReduction="10000"/>
          </a:bodyPr>
          <a:lstStyle/>
          <a:p>
            <a:pPr marL="0" indent="0" algn="l">
              <a:buNone/>
            </a:pPr>
            <a:r>
              <a:rPr lang="en-US" sz="2850" b="1" dirty="0">
                <a:solidFill>
                  <a:srgbClr val="D9B78A"/>
                </a:solidFill>
                <a:latin typeface="Calibri" pitchFamily="34" charset="0"/>
                <a:ea typeface="Calibri" pitchFamily="34" charset="-122"/>
                <a:cs typeface="Calibri" pitchFamily="34" charset="-120"/>
              </a:rPr>
              <a:t>01</a:t>
            </a:r>
            <a:endParaRPr lang="en-US" sz="2850" dirty="0"/>
          </a:p>
        </p:txBody>
      </p:sp>
      <p:sp>
        <p:nvSpPr>
          <p:cNvPr id="13" name="Text 11"/>
          <p:cNvSpPr/>
          <p:nvPr/>
        </p:nvSpPr>
        <p:spPr>
          <a:xfrm>
            <a:off x="1131570" y="3895249"/>
            <a:ext cx="5007407" cy="623173"/>
          </a:xfrm>
          <a:prstGeom prst="rect">
            <a:avLst/>
          </a:prstGeom>
          <a:noFill/>
          <a:ln/>
        </p:spPr>
        <p:txBody>
          <a:bodyPr wrap="square" lIns="25400" tIns="25400" rIns="25400" bIns="25400" rtlCol="0" anchor="t">
            <a:normAutofit fontScale="92500" lnSpcReduction="20000"/>
          </a:bodyPr>
          <a:lstStyle/>
          <a:p>
            <a:pPr marL="0" indent="0" algn="l">
              <a:lnSpc>
                <a:spcPct val="128000"/>
              </a:lnSpc>
              <a:buNone/>
            </a:pPr>
            <a:r>
              <a:rPr lang="en-US" sz="1800" dirty="0">
                <a:solidFill>
                  <a:srgbClr val="EEF3EE"/>
                </a:solidFill>
                <a:latin typeface="Calibri" pitchFamily="34" charset="0"/>
                <a:ea typeface="Calibri" pitchFamily="34" charset="-122"/>
                <a:cs typeface="Calibri" pitchFamily="34" charset="-120"/>
              </a:rPr>
              <a:t>Finalise the beachhead stream and shortlist the second - by partner access, not lab appeal.</a:t>
            </a:r>
            <a:endParaRPr lang="en-US" sz="1800" dirty="0"/>
          </a:p>
        </p:txBody>
      </p:sp>
      <p:sp>
        <p:nvSpPr>
          <p:cNvPr id="14" name="Shape 12"/>
          <p:cNvSpPr/>
          <p:nvPr/>
        </p:nvSpPr>
        <p:spPr>
          <a:xfrm>
            <a:off x="6457950" y="3121819"/>
            <a:ext cx="5372100" cy="1575673"/>
          </a:xfrm>
          <a:prstGeom prst="roundRect">
            <a:avLst>
              <a:gd name="adj" fmla="val 8463"/>
            </a:avLst>
          </a:prstGeom>
          <a:solidFill>
            <a:srgbClr val="FFFFFF">
              <a:alpha val="5000"/>
            </a:srgbClr>
          </a:solidFill>
          <a:ln w="7620">
            <a:solidFill>
              <a:srgbClr val="FFFFFF">
                <a:alpha val="16000"/>
              </a:srgbClr>
            </a:solidFill>
            <a:prstDash val="solid"/>
          </a:ln>
        </p:spPr>
        <p:txBody>
          <a:bodyPr/>
          <a:lstStyle/>
          <a:p>
            <a:endParaRPr lang="en-US"/>
          </a:p>
        </p:txBody>
      </p:sp>
      <p:sp>
        <p:nvSpPr>
          <p:cNvPr id="15" name="Text 13"/>
          <p:cNvSpPr/>
          <p:nvPr/>
        </p:nvSpPr>
        <p:spPr>
          <a:xfrm>
            <a:off x="6713220" y="3338989"/>
            <a:ext cx="5007407" cy="480060"/>
          </a:xfrm>
          <a:prstGeom prst="rect">
            <a:avLst/>
          </a:prstGeom>
          <a:noFill/>
          <a:ln/>
        </p:spPr>
        <p:txBody>
          <a:bodyPr wrap="square" lIns="25400" tIns="25400" rIns="25400" bIns="25400" rtlCol="0" anchor="t">
            <a:normAutofit lnSpcReduction="10000"/>
          </a:bodyPr>
          <a:lstStyle/>
          <a:p>
            <a:pPr marL="0" indent="0" algn="l">
              <a:buNone/>
            </a:pPr>
            <a:r>
              <a:rPr lang="en-US" sz="2850" b="1" dirty="0">
                <a:solidFill>
                  <a:srgbClr val="D9B78A"/>
                </a:solidFill>
                <a:latin typeface="Calibri" pitchFamily="34" charset="0"/>
                <a:ea typeface="Calibri" pitchFamily="34" charset="-122"/>
                <a:cs typeface="Calibri" pitchFamily="34" charset="-120"/>
              </a:rPr>
              <a:t>02</a:t>
            </a:r>
            <a:endParaRPr lang="en-US" sz="2850" dirty="0"/>
          </a:p>
        </p:txBody>
      </p:sp>
      <p:sp>
        <p:nvSpPr>
          <p:cNvPr id="16" name="Text 14"/>
          <p:cNvSpPr/>
          <p:nvPr/>
        </p:nvSpPr>
        <p:spPr>
          <a:xfrm>
            <a:off x="6713220" y="3895249"/>
            <a:ext cx="5007407" cy="623173"/>
          </a:xfrm>
          <a:prstGeom prst="rect">
            <a:avLst/>
          </a:prstGeom>
          <a:noFill/>
          <a:ln/>
        </p:spPr>
        <p:txBody>
          <a:bodyPr wrap="square" lIns="25400" tIns="25400" rIns="25400" bIns="25400" rtlCol="0" anchor="t">
            <a:normAutofit fontScale="92500" lnSpcReduction="20000"/>
          </a:bodyPr>
          <a:lstStyle/>
          <a:p>
            <a:pPr marL="0" indent="0" algn="l">
              <a:lnSpc>
                <a:spcPct val="128000"/>
              </a:lnSpc>
              <a:buNone/>
            </a:pPr>
            <a:r>
              <a:rPr lang="en-US" sz="1800" dirty="0">
                <a:solidFill>
                  <a:srgbClr val="EEF3EE"/>
                </a:solidFill>
                <a:latin typeface="Calibri" pitchFamily="34" charset="0"/>
                <a:ea typeface="Calibri" pitchFamily="34" charset="-122"/>
                <a:cs typeface="Calibri" pitchFamily="34" charset="-120"/>
              </a:rPr>
              <a:t>Build the stakeholder map and run the first 12 interviews across the chain.</a:t>
            </a:r>
            <a:endParaRPr lang="en-US" sz="1800" dirty="0"/>
          </a:p>
        </p:txBody>
      </p:sp>
      <p:sp>
        <p:nvSpPr>
          <p:cNvPr id="17" name="Shape 15"/>
          <p:cNvSpPr/>
          <p:nvPr/>
        </p:nvSpPr>
        <p:spPr>
          <a:xfrm>
            <a:off x="12039600" y="3121819"/>
            <a:ext cx="5372100" cy="1575673"/>
          </a:xfrm>
          <a:prstGeom prst="roundRect">
            <a:avLst>
              <a:gd name="adj" fmla="val 8463"/>
            </a:avLst>
          </a:prstGeom>
          <a:solidFill>
            <a:srgbClr val="FFFFFF">
              <a:alpha val="5000"/>
            </a:srgbClr>
          </a:solidFill>
          <a:ln w="7620">
            <a:solidFill>
              <a:srgbClr val="FFFFFF">
                <a:alpha val="16000"/>
              </a:srgbClr>
            </a:solidFill>
            <a:prstDash val="solid"/>
          </a:ln>
        </p:spPr>
        <p:txBody>
          <a:bodyPr/>
          <a:lstStyle/>
          <a:p>
            <a:endParaRPr lang="en-US"/>
          </a:p>
        </p:txBody>
      </p:sp>
      <p:sp>
        <p:nvSpPr>
          <p:cNvPr id="18" name="Text 16"/>
          <p:cNvSpPr/>
          <p:nvPr/>
        </p:nvSpPr>
        <p:spPr>
          <a:xfrm>
            <a:off x="12294870" y="3338989"/>
            <a:ext cx="5007407" cy="480060"/>
          </a:xfrm>
          <a:prstGeom prst="rect">
            <a:avLst/>
          </a:prstGeom>
          <a:noFill/>
          <a:ln/>
        </p:spPr>
        <p:txBody>
          <a:bodyPr wrap="square" lIns="25400" tIns="25400" rIns="25400" bIns="25400" rtlCol="0" anchor="t">
            <a:normAutofit lnSpcReduction="10000"/>
          </a:bodyPr>
          <a:lstStyle/>
          <a:p>
            <a:pPr marL="0" indent="0" algn="l">
              <a:buNone/>
            </a:pPr>
            <a:r>
              <a:rPr lang="en-US" sz="2850" b="1" dirty="0">
                <a:solidFill>
                  <a:srgbClr val="D9B78A"/>
                </a:solidFill>
                <a:latin typeface="Calibri" pitchFamily="34" charset="0"/>
                <a:ea typeface="Calibri" pitchFamily="34" charset="-122"/>
                <a:cs typeface="Calibri" pitchFamily="34" charset="-120"/>
              </a:rPr>
              <a:t>03</a:t>
            </a:r>
            <a:endParaRPr lang="en-US" sz="2850" dirty="0"/>
          </a:p>
        </p:txBody>
      </p:sp>
      <p:sp>
        <p:nvSpPr>
          <p:cNvPr id="19" name="Text 17"/>
          <p:cNvSpPr/>
          <p:nvPr/>
        </p:nvSpPr>
        <p:spPr>
          <a:xfrm>
            <a:off x="12294870" y="3895249"/>
            <a:ext cx="5007407" cy="623173"/>
          </a:xfrm>
          <a:prstGeom prst="rect">
            <a:avLst/>
          </a:prstGeom>
          <a:noFill/>
          <a:ln/>
        </p:spPr>
        <p:txBody>
          <a:bodyPr wrap="square" lIns="25400" tIns="25400" rIns="25400" bIns="25400" rtlCol="0" anchor="t">
            <a:normAutofit fontScale="92500" lnSpcReduction="20000"/>
          </a:bodyPr>
          <a:lstStyle/>
          <a:p>
            <a:pPr marL="0" indent="0" algn="l">
              <a:lnSpc>
                <a:spcPct val="128000"/>
              </a:lnSpc>
              <a:buNone/>
            </a:pPr>
            <a:r>
              <a:rPr lang="en-US" sz="1800" dirty="0">
                <a:solidFill>
                  <a:srgbClr val="EEF3EE"/>
                </a:solidFill>
                <a:latin typeface="Calibri" pitchFamily="34" charset="0"/>
                <a:ea typeface="Calibri" pitchFamily="34" charset="-122"/>
                <a:cs typeface="Calibri" pitchFamily="34" charset="-120"/>
              </a:rPr>
              <a:t>Generate the minimum technical data package on real feedstock.</a:t>
            </a:r>
            <a:endParaRPr lang="en-US" sz="1800" dirty="0"/>
          </a:p>
        </p:txBody>
      </p:sp>
      <p:sp>
        <p:nvSpPr>
          <p:cNvPr id="20" name="Shape 18"/>
          <p:cNvSpPr/>
          <p:nvPr/>
        </p:nvSpPr>
        <p:spPr>
          <a:xfrm>
            <a:off x="876300" y="4907042"/>
            <a:ext cx="5372100" cy="1575673"/>
          </a:xfrm>
          <a:prstGeom prst="roundRect">
            <a:avLst>
              <a:gd name="adj" fmla="val 8463"/>
            </a:avLst>
          </a:prstGeom>
          <a:solidFill>
            <a:srgbClr val="FFFFFF">
              <a:alpha val="5000"/>
            </a:srgbClr>
          </a:solidFill>
          <a:ln w="7620">
            <a:solidFill>
              <a:srgbClr val="FFFFFF">
                <a:alpha val="16000"/>
              </a:srgbClr>
            </a:solidFill>
            <a:prstDash val="solid"/>
          </a:ln>
        </p:spPr>
        <p:txBody>
          <a:bodyPr/>
          <a:lstStyle/>
          <a:p>
            <a:endParaRPr lang="en-US"/>
          </a:p>
        </p:txBody>
      </p:sp>
      <p:sp>
        <p:nvSpPr>
          <p:cNvPr id="21" name="Text 19"/>
          <p:cNvSpPr/>
          <p:nvPr/>
        </p:nvSpPr>
        <p:spPr>
          <a:xfrm>
            <a:off x="1131570" y="5124212"/>
            <a:ext cx="5007407" cy="480060"/>
          </a:xfrm>
          <a:prstGeom prst="rect">
            <a:avLst/>
          </a:prstGeom>
          <a:noFill/>
          <a:ln/>
        </p:spPr>
        <p:txBody>
          <a:bodyPr wrap="square" lIns="25400" tIns="25400" rIns="25400" bIns="25400" rtlCol="0" anchor="t">
            <a:normAutofit lnSpcReduction="10000"/>
          </a:bodyPr>
          <a:lstStyle/>
          <a:p>
            <a:pPr marL="0" indent="0" algn="l">
              <a:buNone/>
            </a:pPr>
            <a:r>
              <a:rPr lang="en-US" sz="2850" b="1" dirty="0">
                <a:solidFill>
                  <a:srgbClr val="D9B78A"/>
                </a:solidFill>
                <a:latin typeface="Calibri" pitchFamily="34" charset="0"/>
                <a:ea typeface="Calibri" pitchFamily="34" charset="-122"/>
                <a:cs typeface="Calibri" pitchFamily="34" charset="-120"/>
              </a:rPr>
              <a:t>04</a:t>
            </a:r>
            <a:endParaRPr lang="en-US" sz="2850" dirty="0"/>
          </a:p>
        </p:txBody>
      </p:sp>
      <p:sp>
        <p:nvSpPr>
          <p:cNvPr id="22" name="Text 20"/>
          <p:cNvSpPr/>
          <p:nvPr/>
        </p:nvSpPr>
        <p:spPr>
          <a:xfrm>
            <a:off x="1131570" y="5680472"/>
            <a:ext cx="5007407" cy="623173"/>
          </a:xfrm>
          <a:prstGeom prst="rect">
            <a:avLst/>
          </a:prstGeom>
          <a:noFill/>
          <a:ln/>
        </p:spPr>
        <p:txBody>
          <a:bodyPr wrap="square" lIns="25400" tIns="25400" rIns="25400" bIns="25400" rtlCol="0" anchor="t">
            <a:normAutofit fontScale="92500" lnSpcReduction="20000"/>
          </a:bodyPr>
          <a:lstStyle/>
          <a:p>
            <a:pPr marL="0" indent="0" algn="l">
              <a:lnSpc>
                <a:spcPct val="128000"/>
              </a:lnSpc>
              <a:buNone/>
            </a:pPr>
            <a:r>
              <a:rPr lang="en-US" sz="1800" dirty="0">
                <a:solidFill>
                  <a:srgbClr val="EEF3EE"/>
                </a:solidFill>
                <a:latin typeface="Calibri" pitchFamily="34" charset="0"/>
                <a:ea typeface="Calibri" pitchFamily="34" charset="-122"/>
                <a:cs typeface="Calibri" pitchFamily="34" charset="-120"/>
              </a:rPr>
              <a:t>Draft the pilot concept for both streams - sample, throughput, success criteria.</a:t>
            </a:r>
            <a:endParaRPr lang="en-US" sz="1800" dirty="0"/>
          </a:p>
        </p:txBody>
      </p:sp>
      <p:sp>
        <p:nvSpPr>
          <p:cNvPr id="23" name="Shape 21"/>
          <p:cNvSpPr/>
          <p:nvPr/>
        </p:nvSpPr>
        <p:spPr>
          <a:xfrm>
            <a:off x="6457950" y="4907042"/>
            <a:ext cx="5372100" cy="1575673"/>
          </a:xfrm>
          <a:prstGeom prst="roundRect">
            <a:avLst>
              <a:gd name="adj" fmla="val 8463"/>
            </a:avLst>
          </a:prstGeom>
          <a:solidFill>
            <a:srgbClr val="FFFFFF">
              <a:alpha val="5000"/>
            </a:srgbClr>
          </a:solidFill>
          <a:ln w="7620">
            <a:solidFill>
              <a:srgbClr val="FFFFFF">
                <a:alpha val="16000"/>
              </a:srgbClr>
            </a:solidFill>
            <a:prstDash val="solid"/>
          </a:ln>
        </p:spPr>
        <p:txBody>
          <a:bodyPr/>
          <a:lstStyle/>
          <a:p>
            <a:endParaRPr lang="en-US"/>
          </a:p>
        </p:txBody>
      </p:sp>
      <p:sp>
        <p:nvSpPr>
          <p:cNvPr id="24" name="Text 22"/>
          <p:cNvSpPr/>
          <p:nvPr/>
        </p:nvSpPr>
        <p:spPr>
          <a:xfrm>
            <a:off x="6713220" y="5124212"/>
            <a:ext cx="5007407" cy="480060"/>
          </a:xfrm>
          <a:prstGeom prst="rect">
            <a:avLst/>
          </a:prstGeom>
          <a:noFill/>
          <a:ln/>
        </p:spPr>
        <p:txBody>
          <a:bodyPr wrap="square" lIns="25400" tIns="25400" rIns="25400" bIns="25400" rtlCol="0" anchor="t">
            <a:normAutofit lnSpcReduction="10000"/>
          </a:bodyPr>
          <a:lstStyle/>
          <a:p>
            <a:pPr marL="0" indent="0" algn="l">
              <a:buNone/>
            </a:pPr>
            <a:r>
              <a:rPr lang="en-US" sz="2850" b="1" dirty="0">
                <a:solidFill>
                  <a:srgbClr val="D9B78A"/>
                </a:solidFill>
                <a:latin typeface="Calibri" pitchFamily="34" charset="0"/>
                <a:ea typeface="Calibri" pitchFamily="34" charset="-122"/>
                <a:cs typeface="Calibri" pitchFamily="34" charset="-120"/>
              </a:rPr>
              <a:t>05</a:t>
            </a:r>
            <a:endParaRPr lang="en-US" sz="2850" dirty="0"/>
          </a:p>
        </p:txBody>
      </p:sp>
      <p:sp>
        <p:nvSpPr>
          <p:cNvPr id="25" name="Text 23"/>
          <p:cNvSpPr/>
          <p:nvPr/>
        </p:nvSpPr>
        <p:spPr>
          <a:xfrm>
            <a:off x="6713220" y="5680472"/>
            <a:ext cx="5007407" cy="623173"/>
          </a:xfrm>
          <a:prstGeom prst="rect">
            <a:avLst/>
          </a:prstGeom>
          <a:noFill/>
          <a:ln/>
        </p:spPr>
        <p:txBody>
          <a:bodyPr wrap="square" lIns="25400" tIns="25400" rIns="25400" bIns="25400" rtlCol="0" anchor="t">
            <a:normAutofit fontScale="92500" lnSpcReduction="20000"/>
          </a:bodyPr>
          <a:lstStyle/>
          <a:p>
            <a:pPr marL="0" indent="0" algn="l">
              <a:lnSpc>
                <a:spcPct val="128000"/>
              </a:lnSpc>
              <a:buNone/>
            </a:pPr>
            <a:r>
              <a:rPr lang="en-US" sz="1800" dirty="0">
                <a:solidFill>
                  <a:srgbClr val="EEF3EE"/>
                </a:solidFill>
                <a:latin typeface="Calibri" pitchFamily="34" charset="0"/>
                <a:ea typeface="Calibri" pitchFamily="34" charset="-122"/>
                <a:cs typeface="Calibri" pitchFamily="34" charset="-120"/>
              </a:rPr>
              <a:t>Engage ≥1 downstream refiner for product-acceptance feedback.</a:t>
            </a:r>
            <a:endParaRPr lang="en-US" sz="1800" dirty="0"/>
          </a:p>
        </p:txBody>
      </p:sp>
      <p:sp>
        <p:nvSpPr>
          <p:cNvPr id="26" name="Shape 24"/>
          <p:cNvSpPr/>
          <p:nvPr/>
        </p:nvSpPr>
        <p:spPr>
          <a:xfrm>
            <a:off x="12039600" y="4907042"/>
            <a:ext cx="5372100" cy="1575673"/>
          </a:xfrm>
          <a:prstGeom prst="roundRect">
            <a:avLst>
              <a:gd name="adj" fmla="val 8463"/>
            </a:avLst>
          </a:prstGeom>
          <a:solidFill>
            <a:srgbClr val="C0894A">
              <a:alpha val="16000"/>
            </a:srgbClr>
          </a:solidFill>
          <a:ln w="7620">
            <a:solidFill>
              <a:srgbClr val="C0894A">
                <a:alpha val="40000"/>
              </a:srgbClr>
            </a:solidFill>
            <a:prstDash val="solid"/>
          </a:ln>
        </p:spPr>
        <p:txBody>
          <a:bodyPr/>
          <a:lstStyle/>
          <a:p>
            <a:endParaRPr lang="en-US"/>
          </a:p>
        </p:txBody>
      </p:sp>
      <p:sp>
        <p:nvSpPr>
          <p:cNvPr id="27" name="Text 25"/>
          <p:cNvSpPr/>
          <p:nvPr/>
        </p:nvSpPr>
        <p:spPr>
          <a:xfrm>
            <a:off x="12294870" y="5124212"/>
            <a:ext cx="5007407" cy="480060"/>
          </a:xfrm>
          <a:prstGeom prst="rect">
            <a:avLst/>
          </a:prstGeom>
          <a:noFill/>
          <a:ln/>
        </p:spPr>
        <p:txBody>
          <a:bodyPr wrap="square" lIns="25400" tIns="25400" rIns="25400" bIns="25400" rtlCol="0" anchor="t">
            <a:normAutofit lnSpcReduction="10000"/>
          </a:bodyPr>
          <a:lstStyle/>
          <a:p>
            <a:pPr marL="0" indent="0" algn="l">
              <a:buNone/>
            </a:pPr>
            <a:r>
              <a:rPr lang="en-US" sz="2850" b="1" dirty="0">
                <a:solidFill>
                  <a:srgbClr val="D9B78A"/>
                </a:solidFill>
                <a:latin typeface="Calibri" pitchFamily="34" charset="0"/>
                <a:ea typeface="Calibri" pitchFamily="34" charset="-122"/>
                <a:cs typeface="Calibri" pitchFamily="34" charset="-120"/>
              </a:rPr>
              <a:t>06</a:t>
            </a:r>
            <a:endParaRPr lang="en-US" sz="2850" dirty="0"/>
          </a:p>
        </p:txBody>
      </p:sp>
      <p:sp>
        <p:nvSpPr>
          <p:cNvPr id="28" name="Text 26"/>
          <p:cNvSpPr/>
          <p:nvPr/>
        </p:nvSpPr>
        <p:spPr>
          <a:xfrm>
            <a:off x="12294870" y="5680472"/>
            <a:ext cx="5007407" cy="623173"/>
          </a:xfrm>
          <a:prstGeom prst="rect">
            <a:avLst/>
          </a:prstGeom>
          <a:noFill/>
          <a:ln/>
        </p:spPr>
        <p:txBody>
          <a:bodyPr wrap="square" lIns="25400" tIns="25400" rIns="25400" bIns="25400" rtlCol="0" anchor="t">
            <a:normAutofit fontScale="92500" lnSpcReduction="20000"/>
          </a:bodyPr>
          <a:lstStyle/>
          <a:p>
            <a:pPr marL="0" indent="0" algn="l">
              <a:lnSpc>
                <a:spcPct val="128000"/>
              </a:lnSpc>
              <a:buNone/>
            </a:pPr>
            <a:r>
              <a:rPr lang="en-US" sz="1800" dirty="0">
                <a:solidFill>
                  <a:srgbClr val="EEF3EE"/>
                </a:solidFill>
                <a:latin typeface="Calibri" pitchFamily="34" charset="0"/>
                <a:ea typeface="Calibri" pitchFamily="34" charset="-122"/>
                <a:cs typeface="Calibri" pitchFamily="34" charset="-120"/>
              </a:rPr>
              <a:t>Decide the most attractive wedge - service, product or licensing - by day 90.</a:t>
            </a:r>
            <a:endParaRPr lang="en-US" sz="1800" dirty="0"/>
          </a:p>
        </p:txBody>
      </p:sp>
      <p:sp>
        <p:nvSpPr>
          <p:cNvPr id="29" name="Shape 27"/>
          <p:cNvSpPr/>
          <p:nvPr/>
        </p:nvSpPr>
        <p:spPr>
          <a:xfrm>
            <a:off x="876300" y="6730365"/>
            <a:ext cx="16535400" cy="9525"/>
          </a:xfrm>
          <a:prstGeom prst="rect">
            <a:avLst/>
          </a:prstGeom>
          <a:solidFill>
            <a:srgbClr val="FFFFFF">
              <a:alpha val="16000"/>
            </a:srgbClr>
          </a:solidFill>
          <a:ln/>
        </p:spPr>
        <p:txBody>
          <a:bodyPr/>
          <a:lstStyle/>
          <a:p>
            <a:endParaRPr lang="en-US"/>
          </a:p>
        </p:txBody>
      </p:sp>
      <p:sp>
        <p:nvSpPr>
          <p:cNvPr id="30" name="Text 28"/>
          <p:cNvSpPr/>
          <p:nvPr/>
        </p:nvSpPr>
        <p:spPr>
          <a:xfrm>
            <a:off x="876300" y="6985635"/>
            <a:ext cx="12259145" cy="342900"/>
          </a:xfrm>
          <a:prstGeom prst="rect">
            <a:avLst/>
          </a:prstGeom>
          <a:noFill/>
          <a:ln/>
        </p:spPr>
        <p:txBody>
          <a:bodyPr wrap="square" lIns="25400" tIns="25400" rIns="25400" bIns="25400" rtlCol="0" anchor="ctr">
            <a:normAutofit lnSpcReduction="10000"/>
          </a:bodyPr>
          <a:lstStyle/>
          <a:p>
            <a:pPr marL="0" indent="0" algn="l">
              <a:buNone/>
            </a:pPr>
            <a:r>
              <a:rPr lang="en-US" sz="1950" b="1" kern="0" spc="195" dirty="0">
                <a:solidFill>
                  <a:srgbClr val="EEF3EE"/>
                </a:solidFill>
                <a:latin typeface="Calibri" pitchFamily="34" charset="0"/>
                <a:ea typeface="Calibri" pitchFamily="34" charset="-122"/>
                <a:cs typeface="Calibri" pitchFamily="34" charset="-120"/>
              </a:rPr>
              <a:t>THE STRATEGIC PRIZE</a:t>
            </a:r>
            <a:endParaRPr lang="en-US" sz="1950" dirty="0"/>
          </a:p>
        </p:txBody>
      </p:sp>
      <p:sp>
        <p:nvSpPr>
          <p:cNvPr id="31" name="Text 29"/>
          <p:cNvSpPr/>
          <p:nvPr/>
        </p:nvSpPr>
        <p:spPr>
          <a:xfrm>
            <a:off x="876300" y="7423785"/>
            <a:ext cx="10595610" cy="1226106"/>
          </a:xfrm>
          <a:prstGeom prst="rect">
            <a:avLst/>
          </a:prstGeom>
          <a:noFill/>
          <a:ln/>
        </p:spPr>
        <p:txBody>
          <a:bodyPr wrap="square" lIns="25400" tIns="25400" rIns="25400" bIns="25400" rtlCol="0" anchor="t">
            <a:normAutofit fontScale="92500" lnSpcReduction="20000"/>
          </a:bodyPr>
          <a:lstStyle/>
          <a:p>
            <a:pPr marL="0" indent="0" algn="l">
              <a:lnSpc>
                <a:spcPct val="126000"/>
              </a:lnSpc>
              <a:buNone/>
            </a:pPr>
            <a:r>
              <a:rPr lang="en-US" sz="2475" b="1" dirty="0">
                <a:solidFill>
                  <a:srgbClr val="EEF3EE"/>
                </a:solidFill>
                <a:latin typeface="Calibri" pitchFamily="34" charset="0"/>
                <a:ea typeface="Calibri" pitchFamily="34" charset="-122"/>
                <a:cs typeface="Calibri" pitchFamily="34" charset="-120"/>
              </a:rPr>
              <a:t>A commercially credible, capital-efficient position in Europe's critical-materials ecosystem - solving a painful midstream bottleneck better than incumbent hydrometallurgy.</a:t>
            </a:r>
            <a:endParaRPr lang="en-US" sz="2475" dirty="0"/>
          </a:p>
        </p:txBody>
      </p:sp>
      <p:sp>
        <p:nvSpPr>
          <p:cNvPr id="32" name="Shape 30"/>
          <p:cNvSpPr/>
          <p:nvPr/>
        </p:nvSpPr>
        <p:spPr>
          <a:xfrm>
            <a:off x="13083183" y="6985635"/>
            <a:ext cx="4328517" cy="1626156"/>
          </a:xfrm>
          <a:prstGeom prst="roundRect">
            <a:avLst>
              <a:gd name="adj" fmla="val 8200"/>
            </a:avLst>
          </a:prstGeom>
          <a:solidFill>
            <a:srgbClr val="BF7D36"/>
          </a:solidFill>
          <a:ln/>
        </p:spPr>
        <p:txBody>
          <a:bodyPr/>
          <a:lstStyle/>
          <a:p>
            <a:endParaRPr lang="en-US"/>
          </a:p>
        </p:txBody>
      </p:sp>
      <p:sp>
        <p:nvSpPr>
          <p:cNvPr id="33" name="Text 31"/>
          <p:cNvSpPr/>
          <p:nvPr/>
        </p:nvSpPr>
        <p:spPr>
          <a:xfrm>
            <a:off x="15577542" y="7211973"/>
            <a:ext cx="1529358" cy="320040"/>
          </a:xfrm>
          <a:prstGeom prst="rect">
            <a:avLst/>
          </a:prstGeom>
          <a:noFill/>
          <a:ln/>
        </p:spPr>
        <p:txBody>
          <a:bodyPr wrap="square" lIns="25400" tIns="25400" rIns="25400" bIns="25400" rtlCol="0" anchor="t">
            <a:normAutofit lnSpcReduction="10000"/>
          </a:bodyPr>
          <a:lstStyle/>
          <a:p>
            <a:pPr marL="0" indent="0" algn="r">
              <a:buNone/>
            </a:pPr>
            <a:r>
              <a:rPr lang="en-US" sz="1800" kern="0" spc="180" dirty="0">
                <a:solidFill>
                  <a:srgbClr val="1C3026">
                    <a:alpha val="70000"/>
                  </a:srgbClr>
                </a:solidFill>
                <a:latin typeface="Calibri" pitchFamily="34" charset="0"/>
                <a:ea typeface="Calibri" pitchFamily="34" charset="-122"/>
                <a:cs typeface="Calibri" pitchFamily="34" charset="-120"/>
              </a:rPr>
              <a:t>SPRINT COST</a:t>
            </a:r>
            <a:endParaRPr lang="en-US" sz="1800" dirty="0"/>
          </a:p>
        </p:txBody>
      </p:sp>
      <p:sp>
        <p:nvSpPr>
          <p:cNvPr id="34" name="Text 32"/>
          <p:cNvSpPr/>
          <p:nvPr/>
        </p:nvSpPr>
        <p:spPr>
          <a:xfrm>
            <a:off x="14445244" y="7551063"/>
            <a:ext cx="2661657" cy="552450"/>
          </a:xfrm>
          <a:prstGeom prst="rect">
            <a:avLst/>
          </a:prstGeom>
          <a:noFill/>
          <a:ln/>
        </p:spPr>
        <p:txBody>
          <a:bodyPr wrap="square" lIns="25400" tIns="25400" rIns="25400" bIns="25400" rtlCol="0" anchor="t">
            <a:normAutofit fontScale="92500" lnSpcReduction="20000"/>
          </a:bodyPr>
          <a:lstStyle/>
          <a:p>
            <a:pPr marL="0" indent="0" algn="r">
              <a:lnSpc>
                <a:spcPct val="100000"/>
              </a:lnSpc>
              <a:buNone/>
            </a:pPr>
            <a:r>
              <a:rPr lang="en-US" sz="4050" b="1" dirty="0">
                <a:solidFill>
                  <a:srgbClr val="1C3026"/>
                </a:solidFill>
                <a:latin typeface="Calibri" pitchFamily="34" charset="0"/>
                <a:ea typeface="Calibri" pitchFamily="34" charset="-122"/>
                <a:cs typeface="Calibri" pitchFamily="34" charset="-120"/>
              </a:rPr>
              <a:t>~€250-350k</a:t>
            </a:r>
            <a:endParaRPr lang="en-US" sz="4050" dirty="0"/>
          </a:p>
        </p:txBody>
      </p:sp>
      <p:sp>
        <p:nvSpPr>
          <p:cNvPr id="35" name="Text 33"/>
          <p:cNvSpPr/>
          <p:nvPr/>
        </p:nvSpPr>
        <p:spPr>
          <a:xfrm>
            <a:off x="13276415" y="8122563"/>
            <a:ext cx="3830485" cy="300990"/>
          </a:xfrm>
          <a:prstGeom prst="rect">
            <a:avLst/>
          </a:prstGeom>
          <a:noFill/>
          <a:ln/>
        </p:spPr>
        <p:txBody>
          <a:bodyPr wrap="square" lIns="25400" tIns="25400" rIns="25400" bIns="25400" rtlCol="0" anchor="t">
            <a:normAutofit fontScale="92500" lnSpcReduction="20000"/>
          </a:bodyPr>
          <a:lstStyle/>
          <a:p>
            <a:pPr marL="0" indent="0" algn="r">
              <a:lnSpc>
                <a:spcPct val="115000"/>
              </a:lnSpc>
              <a:buNone/>
            </a:pPr>
            <a:r>
              <a:rPr lang="en-US" sz="1800" dirty="0">
                <a:solidFill>
                  <a:srgbClr val="1C3026">
                    <a:alpha val="78000"/>
                  </a:srgbClr>
                </a:solidFill>
                <a:latin typeface="Calibri" pitchFamily="34" charset="0"/>
                <a:ea typeface="Calibri" pitchFamily="34" charset="-122"/>
                <a:cs typeface="Calibri" pitchFamily="34" charset="-120"/>
              </a:rPr>
              <a:t>largely grant-eligible · ~3 FTE for 90 days</a:t>
            </a:r>
            <a:endParaRPr lang="en-US" sz="1800" dirty="0"/>
          </a:p>
        </p:txBody>
      </p:sp>
      <p:sp>
        <p:nvSpPr>
          <p:cNvPr id="36" name="Shape 34"/>
          <p:cNvSpPr/>
          <p:nvPr/>
        </p:nvSpPr>
        <p:spPr>
          <a:xfrm>
            <a:off x="876300" y="9559290"/>
            <a:ext cx="16535400" cy="9525"/>
          </a:xfrm>
          <a:prstGeom prst="rect">
            <a:avLst/>
          </a:prstGeom>
          <a:solidFill>
            <a:srgbClr val="FFFFFF">
              <a:alpha val="14000"/>
            </a:srgbClr>
          </a:solidFill>
          <a:ln/>
        </p:spPr>
        <p:txBody>
          <a:bodyPr/>
          <a:lstStyle/>
          <a:p>
            <a:endParaRPr lang="en-US"/>
          </a:p>
        </p:txBody>
      </p:sp>
      <p:sp>
        <p:nvSpPr>
          <p:cNvPr id="37" name="Text 35"/>
          <p:cNvSpPr/>
          <p:nvPr/>
        </p:nvSpPr>
        <p:spPr>
          <a:xfrm>
            <a:off x="876300" y="9681210"/>
            <a:ext cx="5479427" cy="320040"/>
          </a:xfrm>
          <a:prstGeom prst="rect">
            <a:avLst/>
          </a:prstGeom>
          <a:noFill/>
          <a:ln/>
        </p:spPr>
        <p:txBody>
          <a:bodyPr wrap="square" lIns="25400" tIns="25400" rIns="25400" bIns="25400" rtlCol="0" anchor="t">
            <a:normAutofit lnSpcReduction="10000"/>
          </a:bodyPr>
          <a:lstStyle/>
          <a:p>
            <a:pPr marL="0" indent="0" algn="l">
              <a:buNone/>
            </a:pPr>
            <a:r>
              <a:rPr lang="en-US" sz="1800" kern="0" spc="108" dirty="0">
                <a:solidFill>
                  <a:srgbClr val="A9BDAE"/>
                </a:solidFill>
                <a:latin typeface="Calibri" pitchFamily="34" charset="0"/>
                <a:ea typeface="Calibri" pitchFamily="34" charset="-122"/>
                <a:cs typeface="Calibri" pitchFamily="34" charset="-120"/>
              </a:rPr>
              <a:t>BIOWEG × BIOPEPLEACH · Strategic Business Plan</a:t>
            </a:r>
            <a:endParaRPr lang="en-US" sz="1800" dirty="0"/>
          </a:p>
        </p:txBody>
      </p:sp>
      <p:sp>
        <p:nvSpPr>
          <p:cNvPr id="38" name="Text 36"/>
          <p:cNvSpPr/>
          <p:nvPr/>
        </p:nvSpPr>
        <p:spPr>
          <a:xfrm>
            <a:off x="16660535" y="9681210"/>
            <a:ext cx="827365" cy="320040"/>
          </a:xfrm>
          <a:prstGeom prst="rect">
            <a:avLst/>
          </a:prstGeom>
          <a:noFill/>
          <a:ln/>
        </p:spPr>
        <p:txBody>
          <a:bodyPr wrap="square" lIns="25400" tIns="25400" rIns="25400" bIns="25400" rtlCol="0" anchor="t">
            <a:normAutofit lnSpcReduction="10000"/>
          </a:bodyPr>
          <a:lstStyle/>
          <a:p>
            <a:pPr marL="0" indent="0" algn="l">
              <a:buNone/>
            </a:pPr>
            <a:r>
              <a:rPr lang="en-US" sz="1800" b="1" kern="0" spc="108" dirty="0">
                <a:solidFill>
                  <a:srgbClr val="BF7D36"/>
                </a:solidFill>
                <a:latin typeface="Calibri" pitchFamily="34" charset="0"/>
                <a:ea typeface="Calibri" pitchFamily="34" charset="-122"/>
                <a:cs typeface="Calibri" pitchFamily="34" charset="-120"/>
              </a:rPr>
              <a:t>12 </a:t>
            </a:r>
            <a:r>
              <a:rPr lang="en-US" sz="1800" kern="0" spc="108" dirty="0">
                <a:solidFill>
                  <a:srgbClr val="A9BDAE"/>
                </a:solidFill>
                <a:latin typeface="Calibri" pitchFamily="34" charset="0"/>
                <a:ea typeface="Calibri" pitchFamily="34" charset="-122"/>
                <a:cs typeface="Calibri" pitchFamily="34" charset="-120"/>
              </a:rPr>
              <a:t>/ 12</a:t>
            </a:r>
            <a:endParaRPr lang="en-US" sz="18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876300" y="1028700"/>
            <a:ext cx="16535400" cy="15240"/>
          </a:xfrm>
          <a:prstGeom prst="rect">
            <a:avLst/>
          </a:prstGeom>
          <a:solidFill>
            <a:srgbClr val="DBE0DB"/>
          </a:solidFill>
          <a:ln/>
        </p:spPr>
        <p:txBody>
          <a:bodyPr/>
          <a:lstStyle/>
          <a:p>
            <a:endParaRPr lang="en-US"/>
          </a:p>
        </p:txBody>
      </p:sp>
      <p:sp>
        <p:nvSpPr>
          <p:cNvPr id="3" name="Text 1"/>
          <p:cNvSpPr/>
          <p:nvPr/>
        </p:nvSpPr>
        <p:spPr>
          <a:xfrm>
            <a:off x="876300" y="571500"/>
            <a:ext cx="325160" cy="342900"/>
          </a:xfrm>
          <a:prstGeom prst="rect">
            <a:avLst/>
          </a:prstGeom>
          <a:noFill/>
          <a:ln/>
        </p:spPr>
        <p:txBody>
          <a:bodyPr wrap="square" lIns="25400" tIns="25400" rIns="25400" bIns="25400" rtlCol="0" anchor="t">
            <a:normAutofit lnSpcReduction="10000"/>
          </a:bodyPr>
          <a:lstStyle/>
          <a:p>
            <a:pPr marL="0" indent="0" algn="l">
              <a:buNone/>
            </a:pPr>
            <a:r>
              <a:rPr lang="en-US" sz="1950" b="1" kern="0" spc="195" dirty="0">
                <a:solidFill>
                  <a:srgbClr val="BF7D36"/>
                </a:solidFill>
                <a:latin typeface="Calibri" pitchFamily="34" charset="0"/>
                <a:ea typeface="Calibri" pitchFamily="34" charset="-122"/>
                <a:cs typeface="Calibri" pitchFamily="34" charset="-120"/>
              </a:rPr>
              <a:t>—</a:t>
            </a:r>
            <a:endParaRPr lang="en-US" sz="1950" dirty="0"/>
          </a:p>
        </p:txBody>
      </p:sp>
      <p:sp>
        <p:nvSpPr>
          <p:cNvPr id="4" name="Text 2"/>
          <p:cNvSpPr/>
          <p:nvPr/>
        </p:nvSpPr>
        <p:spPr>
          <a:xfrm>
            <a:off x="1258610" y="571500"/>
            <a:ext cx="1608415" cy="342900"/>
          </a:xfrm>
          <a:prstGeom prst="rect">
            <a:avLst/>
          </a:prstGeom>
          <a:noFill/>
          <a:ln/>
        </p:spPr>
        <p:txBody>
          <a:bodyPr wrap="square" lIns="0" tIns="0" rIns="0" bIns="0" rtlCol="0" anchor="t">
            <a:normAutofit/>
          </a:bodyPr>
          <a:lstStyle/>
          <a:p>
            <a:pPr marL="0" indent="0" algn="l">
              <a:buNone/>
            </a:pPr>
            <a:r>
              <a:rPr lang="en-US" sz="1950" b="1" kern="0" spc="195" dirty="0">
                <a:solidFill>
                  <a:srgbClr val="23543F"/>
                </a:solidFill>
                <a:latin typeface="Calibri" pitchFamily="34" charset="0"/>
                <a:ea typeface="Calibri" pitchFamily="34" charset="-122"/>
                <a:cs typeface="Calibri" pitchFamily="34" charset="-120"/>
              </a:rPr>
              <a:t>REFERENCES</a:t>
            </a:r>
            <a:endParaRPr lang="en-US" sz="1950" dirty="0"/>
          </a:p>
        </p:txBody>
      </p:sp>
      <p:sp>
        <p:nvSpPr>
          <p:cNvPr id="5" name="Shape 3"/>
          <p:cNvSpPr/>
          <p:nvPr/>
        </p:nvSpPr>
        <p:spPr>
          <a:xfrm>
            <a:off x="13321546" y="681038"/>
            <a:ext cx="85725" cy="85725"/>
          </a:xfrm>
          <a:prstGeom prst="ellipse">
            <a:avLst/>
          </a:prstGeom>
          <a:solidFill>
            <a:srgbClr val="BF7D36"/>
          </a:solidFill>
          <a:ln/>
        </p:spPr>
        <p:txBody>
          <a:bodyPr/>
          <a:lstStyle/>
          <a:p>
            <a:endParaRPr lang="en-US"/>
          </a:p>
        </p:txBody>
      </p:sp>
      <p:sp>
        <p:nvSpPr>
          <p:cNvPr id="6" name="Text 4"/>
          <p:cNvSpPr/>
          <p:nvPr/>
        </p:nvSpPr>
        <p:spPr>
          <a:xfrm>
            <a:off x="13521571" y="582930"/>
            <a:ext cx="4006833" cy="320040"/>
          </a:xfrm>
          <a:prstGeom prst="rect">
            <a:avLst/>
          </a:prstGeom>
          <a:noFill/>
          <a:ln/>
        </p:spPr>
        <p:txBody>
          <a:bodyPr wrap="square" lIns="0" tIns="0" rIns="0" bIns="0" rtlCol="0" anchor="t">
            <a:normAutofit/>
          </a:bodyPr>
          <a:lstStyle/>
          <a:p>
            <a:pPr marL="0" indent="0" algn="l">
              <a:buNone/>
            </a:pPr>
            <a:r>
              <a:rPr lang="en-US" sz="1800" kern="0" spc="252" dirty="0">
                <a:solidFill>
                  <a:srgbClr val="23543F"/>
                </a:solidFill>
                <a:latin typeface="Calibri" pitchFamily="34" charset="0"/>
                <a:ea typeface="Calibri" pitchFamily="34" charset="-122"/>
                <a:cs typeface="Calibri" pitchFamily="34" charset="-120"/>
              </a:rPr>
              <a:t>SOURCES BEHIND THE NUMBERS</a:t>
            </a:r>
            <a:endParaRPr lang="en-US" sz="1800" dirty="0"/>
          </a:p>
        </p:txBody>
      </p:sp>
      <p:sp>
        <p:nvSpPr>
          <p:cNvPr id="7" name="Text 5"/>
          <p:cNvSpPr/>
          <p:nvPr/>
        </p:nvSpPr>
        <p:spPr>
          <a:xfrm>
            <a:off x="876300" y="1291590"/>
            <a:ext cx="15893415" cy="507444"/>
          </a:xfrm>
          <a:prstGeom prst="rect">
            <a:avLst/>
          </a:prstGeom>
          <a:noFill/>
          <a:ln/>
        </p:spPr>
        <p:txBody>
          <a:bodyPr wrap="square" lIns="25400" tIns="25400" rIns="25400" bIns="25400" rtlCol="0" anchor="t">
            <a:normAutofit fontScale="92500" lnSpcReduction="20000"/>
          </a:bodyPr>
          <a:lstStyle/>
          <a:p>
            <a:pPr marL="0" indent="0" algn="l">
              <a:lnSpc>
                <a:spcPct val="112000"/>
              </a:lnSpc>
              <a:buNone/>
            </a:pPr>
            <a:r>
              <a:rPr lang="en-US" sz="3300" b="1" kern="0" spc="-33" dirty="0">
                <a:solidFill>
                  <a:srgbClr val="15211B"/>
                </a:solidFill>
                <a:latin typeface="Calibri" pitchFamily="34" charset="0"/>
                <a:ea typeface="Calibri" pitchFamily="34" charset="-122"/>
                <a:cs typeface="Calibri" pitchFamily="34" charset="-120"/>
              </a:rPr>
              <a:t>Every figure in this deck traces to the strategy work, public policy, or market price data.</a:t>
            </a:r>
            <a:endParaRPr lang="en-US" sz="3300" dirty="0"/>
          </a:p>
        </p:txBody>
      </p:sp>
      <p:sp>
        <p:nvSpPr>
          <p:cNvPr id="8" name="Shape 6"/>
          <p:cNvSpPr/>
          <p:nvPr/>
        </p:nvSpPr>
        <p:spPr>
          <a:xfrm>
            <a:off x="876300" y="3995142"/>
            <a:ext cx="8039100" cy="9525"/>
          </a:xfrm>
          <a:prstGeom prst="rect">
            <a:avLst/>
          </a:prstGeom>
          <a:solidFill>
            <a:srgbClr val="DBE0DB"/>
          </a:solidFill>
          <a:ln/>
        </p:spPr>
        <p:txBody>
          <a:bodyPr/>
          <a:lstStyle/>
          <a:p>
            <a:endParaRPr lang="en-US"/>
          </a:p>
        </p:txBody>
      </p:sp>
      <p:sp>
        <p:nvSpPr>
          <p:cNvPr id="9" name="Text 7"/>
          <p:cNvSpPr/>
          <p:nvPr/>
        </p:nvSpPr>
        <p:spPr>
          <a:xfrm>
            <a:off x="876300" y="3257193"/>
            <a:ext cx="192167" cy="642699"/>
          </a:xfrm>
          <a:prstGeom prst="rect">
            <a:avLst/>
          </a:prstGeom>
          <a:noFill/>
          <a:ln/>
        </p:spPr>
        <p:txBody>
          <a:bodyPr wrap="square" lIns="25400" tIns="25400" rIns="25400" bIns="25400" rtlCol="0" anchor="t">
            <a:normAutofit/>
          </a:bodyPr>
          <a:lstStyle/>
          <a:p>
            <a:pPr marL="0" indent="0" algn="l">
              <a:buNone/>
            </a:pPr>
            <a:r>
              <a:rPr lang="en-US" sz="1800" b="1" dirty="0">
                <a:solidFill>
                  <a:srgbClr val="BF7D36"/>
                </a:solidFill>
                <a:latin typeface="Calibri" pitchFamily="34" charset="0"/>
                <a:ea typeface="Calibri" pitchFamily="34" charset="-122"/>
                <a:cs typeface="Calibri" pitchFamily="34" charset="-120"/>
              </a:rPr>
              <a:t>1</a:t>
            </a:r>
            <a:endParaRPr lang="en-US" sz="1800" dirty="0"/>
          </a:p>
        </p:txBody>
      </p:sp>
      <p:sp>
        <p:nvSpPr>
          <p:cNvPr id="10" name="Text 8"/>
          <p:cNvSpPr/>
          <p:nvPr/>
        </p:nvSpPr>
        <p:spPr>
          <a:xfrm>
            <a:off x="1144667" y="3257193"/>
            <a:ext cx="7415701" cy="326112"/>
          </a:xfrm>
          <a:prstGeom prst="rect">
            <a:avLst/>
          </a:prstGeom>
          <a:noFill/>
          <a:ln/>
        </p:spPr>
        <p:txBody>
          <a:bodyPr wrap="square" lIns="25400" tIns="25400" rIns="25400" bIns="25400" rtlCol="0" anchor="t">
            <a:normAutofit fontScale="92500" lnSpcReduction="20000"/>
          </a:bodyPr>
          <a:lstStyle/>
          <a:p>
            <a:pPr marL="0" indent="0" algn="l">
              <a:lnSpc>
                <a:spcPct val="126000"/>
              </a:lnSpc>
              <a:buNone/>
            </a:pPr>
            <a:r>
              <a:rPr lang="en-US" sz="1800" b="1" dirty="0">
                <a:solidFill>
                  <a:srgbClr val="15211B"/>
                </a:solidFill>
                <a:latin typeface="Calibri" pitchFamily="34" charset="0"/>
                <a:ea typeface="Calibri" pitchFamily="34" charset="-122"/>
                <a:cs typeface="Calibri" pitchFamily="34" charset="-120"/>
              </a:rPr>
              <a:t>BIOPEPLEACH Strategy Document</a:t>
            </a:r>
            <a:endParaRPr lang="en-US" sz="1800" dirty="0"/>
          </a:p>
        </p:txBody>
      </p:sp>
      <p:sp>
        <p:nvSpPr>
          <p:cNvPr id="11" name="Text 9"/>
          <p:cNvSpPr/>
          <p:nvPr/>
        </p:nvSpPr>
        <p:spPr>
          <a:xfrm>
            <a:off x="1144667" y="3573780"/>
            <a:ext cx="7415701" cy="326112"/>
          </a:xfrm>
          <a:prstGeom prst="rect">
            <a:avLst/>
          </a:prstGeom>
          <a:noFill/>
          <a:ln/>
        </p:spPr>
        <p:txBody>
          <a:bodyPr wrap="square" lIns="25400" tIns="25400" rIns="25400" bIns="25400" rtlCol="0" anchor="t">
            <a:normAutofit fontScale="92500" lnSpcReduction="20000"/>
          </a:bodyPr>
          <a:lstStyle/>
          <a:p>
            <a:pPr marL="0" indent="0" algn="l">
              <a:lnSpc>
                <a:spcPct val="126000"/>
              </a:lnSpc>
              <a:buNone/>
            </a:pPr>
            <a:r>
              <a:rPr lang="en-US" sz="1800" dirty="0">
                <a:solidFill>
                  <a:srgbClr val="586259"/>
                </a:solidFill>
                <a:latin typeface="Calibri" pitchFamily="34" charset="0"/>
                <a:ea typeface="Calibri" pitchFamily="34" charset="-122"/>
                <a:cs typeface="Calibri" pitchFamily="34" charset="-120"/>
              </a:rPr>
              <a:t>Go-to-market strategy and early business plan, BIOWEG × TU Berlin (internal).</a:t>
            </a:r>
            <a:endParaRPr lang="en-US" sz="1800" dirty="0"/>
          </a:p>
        </p:txBody>
      </p:sp>
      <p:sp>
        <p:nvSpPr>
          <p:cNvPr id="12" name="Shape 10"/>
          <p:cNvSpPr/>
          <p:nvPr/>
        </p:nvSpPr>
        <p:spPr>
          <a:xfrm>
            <a:off x="9372600" y="3995142"/>
            <a:ext cx="8039100" cy="9525"/>
          </a:xfrm>
          <a:prstGeom prst="rect">
            <a:avLst/>
          </a:prstGeom>
          <a:solidFill>
            <a:srgbClr val="DBE0DB"/>
          </a:solidFill>
          <a:ln/>
        </p:spPr>
        <p:txBody>
          <a:bodyPr/>
          <a:lstStyle/>
          <a:p>
            <a:endParaRPr lang="en-US"/>
          </a:p>
        </p:txBody>
      </p:sp>
      <p:sp>
        <p:nvSpPr>
          <p:cNvPr id="13" name="Text 11"/>
          <p:cNvSpPr/>
          <p:nvPr/>
        </p:nvSpPr>
        <p:spPr>
          <a:xfrm>
            <a:off x="9372600" y="3257193"/>
            <a:ext cx="192167" cy="642699"/>
          </a:xfrm>
          <a:prstGeom prst="rect">
            <a:avLst/>
          </a:prstGeom>
          <a:noFill/>
          <a:ln/>
        </p:spPr>
        <p:txBody>
          <a:bodyPr wrap="square" lIns="25400" tIns="25400" rIns="25400" bIns="25400" rtlCol="0" anchor="t">
            <a:normAutofit/>
          </a:bodyPr>
          <a:lstStyle/>
          <a:p>
            <a:pPr marL="0" indent="0" algn="l">
              <a:buNone/>
            </a:pPr>
            <a:r>
              <a:rPr lang="en-US" sz="1800" b="1" dirty="0">
                <a:solidFill>
                  <a:srgbClr val="BF7D36"/>
                </a:solidFill>
                <a:latin typeface="Calibri" pitchFamily="34" charset="0"/>
                <a:ea typeface="Calibri" pitchFamily="34" charset="-122"/>
                <a:cs typeface="Calibri" pitchFamily="34" charset="-120"/>
              </a:rPr>
              <a:t>5</a:t>
            </a:r>
            <a:endParaRPr lang="en-US" sz="1800" dirty="0"/>
          </a:p>
        </p:txBody>
      </p:sp>
      <p:sp>
        <p:nvSpPr>
          <p:cNvPr id="14" name="Text 12"/>
          <p:cNvSpPr/>
          <p:nvPr/>
        </p:nvSpPr>
        <p:spPr>
          <a:xfrm>
            <a:off x="9640967" y="3257193"/>
            <a:ext cx="7908814" cy="326112"/>
          </a:xfrm>
          <a:prstGeom prst="rect">
            <a:avLst/>
          </a:prstGeom>
          <a:noFill/>
          <a:ln/>
        </p:spPr>
        <p:txBody>
          <a:bodyPr wrap="square" lIns="25400" tIns="25400" rIns="25400" bIns="25400" rtlCol="0" anchor="t">
            <a:normAutofit fontScale="92500" lnSpcReduction="20000"/>
          </a:bodyPr>
          <a:lstStyle/>
          <a:p>
            <a:pPr marL="0" indent="0" algn="l">
              <a:lnSpc>
                <a:spcPct val="126000"/>
              </a:lnSpc>
              <a:buNone/>
            </a:pPr>
            <a:r>
              <a:rPr lang="en-US" sz="1800" b="1" dirty="0">
                <a:solidFill>
                  <a:srgbClr val="15211B"/>
                </a:solidFill>
                <a:latin typeface="Calibri" pitchFamily="34" charset="0"/>
                <a:ea typeface="Calibri" pitchFamily="34" charset="-122"/>
                <a:cs typeface="Calibri" pitchFamily="34" charset="-120"/>
              </a:rPr>
              <a:t>Ueberschaar &amp; Rotter (2015), TU Berlin</a:t>
            </a:r>
            <a:endParaRPr lang="en-US" sz="1800" dirty="0"/>
          </a:p>
        </p:txBody>
      </p:sp>
      <p:sp>
        <p:nvSpPr>
          <p:cNvPr id="15" name="Text 13"/>
          <p:cNvSpPr/>
          <p:nvPr/>
        </p:nvSpPr>
        <p:spPr>
          <a:xfrm>
            <a:off x="9640967" y="3573780"/>
            <a:ext cx="7908814" cy="326112"/>
          </a:xfrm>
          <a:prstGeom prst="rect">
            <a:avLst/>
          </a:prstGeom>
          <a:noFill/>
          <a:ln/>
        </p:spPr>
        <p:txBody>
          <a:bodyPr wrap="square" lIns="25400" tIns="25400" rIns="25400" bIns="25400" rtlCol="0" anchor="t">
            <a:normAutofit fontScale="92500" lnSpcReduction="20000"/>
          </a:bodyPr>
          <a:lstStyle/>
          <a:p>
            <a:pPr marL="0" indent="0" algn="l">
              <a:lnSpc>
                <a:spcPct val="126000"/>
              </a:lnSpc>
              <a:buNone/>
            </a:pPr>
            <a:r>
              <a:rPr lang="en-US" sz="1800" dirty="0">
                <a:solidFill>
                  <a:srgbClr val="586259"/>
                </a:solidFill>
                <a:latin typeface="Calibri" pitchFamily="34" charset="0"/>
                <a:ea typeface="Calibri" pitchFamily="34" charset="-122"/>
                <a:cs typeface="Calibri" pitchFamily="34" charset="-120"/>
              </a:rPr>
              <a:t>HDD NdFeB magnet composition (Nd 21.5 wt%) and recoverable rare-earth grades.</a:t>
            </a:r>
            <a:endParaRPr lang="en-US" sz="1800" dirty="0"/>
          </a:p>
        </p:txBody>
      </p:sp>
      <p:sp>
        <p:nvSpPr>
          <p:cNvPr id="16" name="Shape 14"/>
          <p:cNvSpPr/>
          <p:nvPr/>
        </p:nvSpPr>
        <p:spPr>
          <a:xfrm>
            <a:off x="876300" y="5026462"/>
            <a:ext cx="8039100" cy="9525"/>
          </a:xfrm>
          <a:prstGeom prst="rect">
            <a:avLst/>
          </a:prstGeom>
          <a:solidFill>
            <a:srgbClr val="DBE0DB"/>
          </a:solidFill>
          <a:ln/>
        </p:spPr>
        <p:txBody>
          <a:bodyPr/>
          <a:lstStyle/>
          <a:p>
            <a:endParaRPr lang="en-US"/>
          </a:p>
        </p:txBody>
      </p:sp>
      <p:sp>
        <p:nvSpPr>
          <p:cNvPr id="17" name="Text 15"/>
          <p:cNvSpPr/>
          <p:nvPr/>
        </p:nvSpPr>
        <p:spPr>
          <a:xfrm>
            <a:off x="876300" y="4288512"/>
            <a:ext cx="192167" cy="642699"/>
          </a:xfrm>
          <a:prstGeom prst="rect">
            <a:avLst/>
          </a:prstGeom>
          <a:noFill/>
          <a:ln/>
        </p:spPr>
        <p:txBody>
          <a:bodyPr wrap="square" lIns="25400" tIns="25400" rIns="25400" bIns="25400" rtlCol="0" anchor="t">
            <a:normAutofit/>
          </a:bodyPr>
          <a:lstStyle/>
          <a:p>
            <a:pPr marL="0" indent="0" algn="l">
              <a:buNone/>
            </a:pPr>
            <a:r>
              <a:rPr lang="en-US" sz="1800" b="1" dirty="0">
                <a:solidFill>
                  <a:srgbClr val="BF7D36"/>
                </a:solidFill>
                <a:latin typeface="Calibri" pitchFamily="34" charset="0"/>
                <a:ea typeface="Calibri" pitchFamily="34" charset="-122"/>
                <a:cs typeface="Calibri" pitchFamily="34" charset="-120"/>
              </a:rPr>
              <a:t>2</a:t>
            </a:r>
            <a:endParaRPr lang="en-US" sz="1800" dirty="0"/>
          </a:p>
        </p:txBody>
      </p:sp>
      <p:sp>
        <p:nvSpPr>
          <p:cNvPr id="18" name="Text 16"/>
          <p:cNvSpPr/>
          <p:nvPr/>
        </p:nvSpPr>
        <p:spPr>
          <a:xfrm>
            <a:off x="1144667" y="4288512"/>
            <a:ext cx="6593192" cy="326112"/>
          </a:xfrm>
          <a:prstGeom prst="rect">
            <a:avLst/>
          </a:prstGeom>
          <a:noFill/>
          <a:ln/>
        </p:spPr>
        <p:txBody>
          <a:bodyPr wrap="square" lIns="25400" tIns="25400" rIns="25400" bIns="25400" rtlCol="0" anchor="t">
            <a:normAutofit fontScale="92500" lnSpcReduction="20000"/>
          </a:bodyPr>
          <a:lstStyle/>
          <a:p>
            <a:pPr marL="0" indent="0" algn="l">
              <a:lnSpc>
                <a:spcPct val="126000"/>
              </a:lnSpc>
              <a:buNone/>
            </a:pPr>
            <a:r>
              <a:rPr lang="en-US" sz="1800" b="1" dirty="0">
                <a:solidFill>
                  <a:srgbClr val="15211B"/>
                </a:solidFill>
                <a:latin typeface="Calibri" pitchFamily="34" charset="0"/>
                <a:ea typeface="Calibri" pitchFamily="34" charset="-122"/>
                <a:cs typeface="Calibri" pitchFamily="34" charset="-120"/>
              </a:rPr>
              <a:t>EU Critical Raw Materials Act (2024)</a:t>
            </a:r>
            <a:endParaRPr lang="en-US" sz="1800" dirty="0"/>
          </a:p>
        </p:txBody>
      </p:sp>
      <p:sp>
        <p:nvSpPr>
          <p:cNvPr id="19" name="Text 17"/>
          <p:cNvSpPr/>
          <p:nvPr/>
        </p:nvSpPr>
        <p:spPr>
          <a:xfrm>
            <a:off x="1144667" y="4605099"/>
            <a:ext cx="6593192" cy="326112"/>
          </a:xfrm>
          <a:prstGeom prst="rect">
            <a:avLst/>
          </a:prstGeom>
          <a:noFill/>
          <a:ln/>
        </p:spPr>
        <p:txBody>
          <a:bodyPr wrap="square" lIns="25400" tIns="25400" rIns="25400" bIns="25400" rtlCol="0" anchor="t">
            <a:normAutofit fontScale="92500" lnSpcReduction="20000"/>
          </a:bodyPr>
          <a:lstStyle/>
          <a:p>
            <a:pPr marL="0" indent="0" algn="l">
              <a:lnSpc>
                <a:spcPct val="126000"/>
              </a:lnSpc>
              <a:buNone/>
            </a:pPr>
            <a:r>
              <a:rPr lang="en-US" sz="1800" dirty="0">
                <a:solidFill>
                  <a:srgbClr val="586259"/>
                </a:solidFill>
                <a:latin typeface="Calibri" pitchFamily="34" charset="0"/>
                <a:ea typeface="Calibri" pitchFamily="34" charset="-122"/>
                <a:cs typeface="Calibri" pitchFamily="34" charset="-120"/>
              </a:rPr>
              <a:t>25%-by-2030 recycled-content target; 65% single-country supply cap.</a:t>
            </a:r>
            <a:endParaRPr lang="en-US" sz="1800" dirty="0"/>
          </a:p>
        </p:txBody>
      </p:sp>
      <p:sp>
        <p:nvSpPr>
          <p:cNvPr id="20" name="Shape 18"/>
          <p:cNvSpPr/>
          <p:nvPr/>
        </p:nvSpPr>
        <p:spPr>
          <a:xfrm>
            <a:off x="9372600" y="5026462"/>
            <a:ext cx="8039100" cy="9525"/>
          </a:xfrm>
          <a:prstGeom prst="rect">
            <a:avLst/>
          </a:prstGeom>
          <a:solidFill>
            <a:srgbClr val="DBE0DB"/>
          </a:solidFill>
          <a:ln/>
        </p:spPr>
        <p:txBody>
          <a:bodyPr/>
          <a:lstStyle/>
          <a:p>
            <a:endParaRPr lang="en-US"/>
          </a:p>
        </p:txBody>
      </p:sp>
      <p:sp>
        <p:nvSpPr>
          <p:cNvPr id="21" name="Text 19"/>
          <p:cNvSpPr/>
          <p:nvPr/>
        </p:nvSpPr>
        <p:spPr>
          <a:xfrm>
            <a:off x="9372600" y="4288512"/>
            <a:ext cx="192167" cy="642699"/>
          </a:xfrm>
          <a:prstGeom prst="rect">
            <a:avLst/>
          </a:prstGeom>
          <a:noFill/>
          <a:ln/>
        </p:spPr>
        <p:txBody>
          <a:bodyPr wrap="square" lIns="25400" tIns="25400" rIns="25400" bIns="25400" rtlCol="0" anchor="t">
            <a:normAutofit/>
          </a:bodyPr>
          <a:lstStyle/>
          <a:p>
            <a:pPr marL="0" indent="0" algn="l">
              <a:buNone/>
            </a:pPr>
            <a:r>
              <a:rPr lang="en-US" sz="1800" b="1" dirty="0">
                <a:solidFill>
                  <a:srgbClr val="BF7D36"/>
                </a:solidFill>
                <a:latin typeface="Calibri" pitchFamily="34" charset="0"/>
                <a:ea typeface="Calibri" pitchFamily="34" charset="-122"/>
                <a:cs typeface="Calibri" pitchFamily="34" charset="-120"/>
              </a:rPr>
              <a:t>6</a:t>
            </a:r>
            <a:endParaRPr lang="en-US" sz="1800" dirty="0"/>
          </a:p>
        </p:txBody>
      </p:sp>
      <p:sp>
        <p:nvSpPr>
          <p:cNvPr id="22" name="Text 20"/>
          <p:cNvSpPr/>
          <p:nvPr/>
        </p:nvSpPr>
        <p:spPr>
          <a:xfrm>
            <a:off x="9640967" y="4288512"/>
            <a:ext cx="5943965" cy="326112"/>
          </a:xfrm>
          <a:prstGeom prst="rect">
            <a:avLst/>
          </a:prstGeom>
          <a:noFill/>
          <a:ln/>
        </p:spPr>
        <p:txBody>
          <a:bodyPr wrap="square" lIns="25400" tIns="25400" rIns="25400" bIns="25400" rtlCol="0" anchor="t">
            <a:normAutofit fontScale="92500" lnSpcReduction="20000"/>
          </a:bodyPr>
          <a:lstStyle/>
          <a:p>
            <a:pPr marL="0" indent="0" algn="l">
              <a:lnSpc>
                <a:spcPct val="126000"/>
              </a:lnSpc>
              <a:buNone/>
            </a:pPr>
            <a:r>
              <a:rPr lang="en-US" sz="1800" b="1" dirty="0">
                <a:solidFill>
                  <a:srgbClr val="15211B"/>
                </a:solidFill>
                <a:latin typeface="Calibri" pitchFamily="34" charset="0"/>
                <a:ea typeface="Calibri" pitchFamily="34" charset="-122"/>
                <a:cs typeface="Calibri" pitchFamily="34" charset="-120"/>
              </a:rPr>
              <a:t>German WEEE stream estimates</a:t>
            </a:r>
            <a:endParaRPr lang="en-US" sz="1800" dirty="0"/>
          </a:p>
        </p:txBody>
      </p:sp>
      <p:sp>
        <p:nvSpPr>
          <p:cNvPr id="23" name="Text 21"/>
          <p:cNvSpPr/>
          <p:nvPr/>
        </p:nvSpPr>
        <p:spPr>
          <a:xfrm>
            <a:off x="9640967" y="4605099"/>
            <a:ext cx="5943965" cy="326112"/>
          </a:xfrm>
          <a:prstGeom prst="rect">
            <a:avLst/>
          </a:prstGeom>
          <a:noFill/>
          <a:ln/>
        </p:spPr>
        <p:txBody>
          <a:bodyPr wrap="square" lIns="25400" tIns="25400" rIns="25400" bIns="25400" rtlCol="0" anchor="t">
            <a:normAutofit fontScale="92500" lnSpcReduction="20000"/>
          </a:bodyPr>
          <a:lstStyle/>
          <a:p>
            <a:pPr marL="0" indent="0" algn="l">
              <a:lnSpc>
                <a:spcPct val="126000"/>
              </a:lnSpc>
              <a:buNone/>
            </a:pPr>
            <a:r>
              <a:rPr lang="en-US" sz="1800" dirty="0">
                <a:solidFill>
                  <a:srgbClr val="586259"/>
                </a:solidFill>
                <a:latin typeface="Calibri" pitchFamily="34" charset="0"/>
                <a:ea typeface="Calibri" pitchFamily="34" charset="-122"/>
                <a:cs typeface="Calibri" pitchFamily="34" charset="-120"/>
              </a:rPr>
              <a:t>Addressable HDD-magnet tonnage and contained Nd / Pr / Dy.</a:t>
            </a:r>
            <a:endParaRPr lang="en-US" sz="1800" dirty="0"/>
          </a:p>
        </p:txBody>
      </p:sp>
      <p:sp>
        <p:nvSpPr>
          <p:cNvPr id="24" name="Shape 22"/>
          <p:cNvSpPr/>
          <p:nvPr/>
        </p:nvSpPr>
        <p:spPr>
          <a:xfrm>
            <a:off x="876300" y="6345793"/>
            <a:ext cx="8039100" cy="9525"/>
          </a:xfrm>
          <a:prstGeom prst="rect">
            <a:avLst/>
          </a:prstGeom>
          <a:solidFill>
            <a:srgbClr val="DBE0DB"/>
          </a:solidFill>
          <a:ln/>
        </p:spPr>
        <p:txBody>
          <a:bodyPr/>
          <a:lstStyle/>
          <a:p>
            <a:endParaRPr lang="en-US"/>
          </a:p>
        </p:txBody>
      </p:sp>
      <p:sp>
        <p:nvSpPr>
          <p:cNvPr id="25" name="Text 23"/>
          <p:cNvSpPr/>
          <p:nvPr/>
        </p:nvSpPr>
        <p:spPr>
          <a:xfrm>
            <a:off x="876300" y="5319832"/>
            <a:ext cx="192167" cy="930712"/>
          </a:xfrm>
          <a:prstGeom prst="rect">
            <a:avLst/>
          </a:prstGeom>
          <a:noFill/>
          <a:ln/>
        </p:spPr>
        <p:txBody>
          <a:bodyPr wrap="square" lIns="25400" tIns="25400" rIns="25400" bIns="25400" rtlCol="0" anchor="t">
            <a:normAutofit/>
          </a:bodyPr>
          <a:lstStyle/>
          <a:p>
            <a:pPr marL="0" indent="0" algn="l">
              <a:buNone/>
            </a:pPr>
            <a:r>
              <a:rPr lang="en-US" sz="1800" b="1" dirty="0">
                <a:solidFill>
                  <a:srgbClr val="BF7D36"/>
                </a:solidFill>
                <a:latin typeface="Calibri" pitchFamily="34" charset="0"/>
                <a:ea typeface="Calibri" pitchFamily="34" charset="-122"/>
                <a:cs typeface="Calibri" pitchFamily="34" charset="-120"/>
              </a:rPr>
              <a:t>3</a:t>
            </a:r>
            <a:endParaRPr lang="en-US" sz="1800" dirty="0"/>
          </a:p>
        </p:txBody>
      </p:sp>
      <p:sp>
        <p:nvSpPr>
          <p:cNvPr id="26" name="Text 24"/>
          <p:cNvSpPr/>
          <p:nvPr/>
        </p:nvSpPr>
        <p:spPr>
          <a:xfrm>
            <a:off x="1144667" y="5319832"/>
            <a:ext cx="5154323" cy="326112"/>
          </a:xfrm>
          <a:prstGeom prst="rect">
            <a:avLst/>
          </a:prstGeom>
          <a:noFill/>
          <a:ln/>
        </p:spPr>
        <p:txBody>
          <a:bodyPr wrap="square" lIns="25400" tIns="25400" rIns="25400" bIns="25400" rtlCol="0" anchor="t">
            <a:normAutofit fontScale="92500" lnSpcReduction="20000"/>
          </a:bodyPr>
          <a:lstStyle/>
          <a:p>
            <a:pPr marL="0" indent="0" algn="l">
              <a:lnSpc>
                <a:spcPct val="126000"/>
              </a:lnSpc>
              <a:buNone/>
            </a:pPr>
            <a:r>
              <a:rPr lang="en-US" sz="1800" b="1" dirty="0">
                <a:solidFill>
                  <a:srgbClr val="15211B"/>
                </a:solidFill>
                <a:latin typeface="Calibri" pitchFamily="34" charset="0"/>
                <a:ea typeface="Calibri" pitchFamily="34" charset="-122"/>
                <a:cs typeface="Calibri" pitchFamily="34" charset="-120"/>
              </a:rPr>
              <a:t>SPRIND Tech-Metal Transformation Challenge</a:t>
            </a:r>
            <a:endParaRPr lang="en-US" sz="1800" dirty="0"/>
          </a:p>
        </p:txBody>
      </p:sp>
      <p:sp>
        <p:nvSpPr>
          <p:cNvPr id="27" name="Text 25"/>
          <p:cNvSpPr/>
          <p:nvPr/>
        </p:nvSpPr>
        <p:spPr>
          <a:xfrm>
            <a:off x="1144667" y="5636419"/>
            <a:ext cx="5154323" cy="326112"/>
          </a:xfrm>
          <a:prstGeom prst="rect">
            <a:avLst/>
          </a:prstGeom>
          <a:noFill/>
          <a:ln/>
        </p:spPr>
        <p:txBody>
          <a:bodyPr wrap="square" lIns="25400" tIns="25400" rIns="25400" bIns="25400" rtlCol="0" anchor="t">
            <a:normAutofit fontScale="92500" lnSpcReduction="20000"/>
          </a:bodyPr>
          <a:lstStyle/>
          <a:p>
            <a:pPr marL="0" indent="0" algn="l">
              <a:lnSpc>
                <a:spcPct val="126000"/>
              </a:lnSpc>
              <a:buNone/>
            </a:pPr>
            <a:r>
              <a:rPr lang="en-US" sz="1800" dirty="0">
                <a:solidFill>
                  <a:srgbClr val="586259"/>
                </a:solidFill>
                <a:latin typeface="Calibri" pitchFamily="34" charset="0"/>
                <a:ea typeface="Calibri" pitchFamily="34" charset="-122"/>
                <a:cs typeface="Calibri" pitchFamily="34" charset="-120"/>
              </a:rPr>
              <a:t>Programme scope and milestone-driven funding logic.</a:t>
            </a:r>
            <a:endParaRPr lang="en-US" sz="1800" dirty="0"/>
          </a:p>
        </p:txBody>
      </p:sp>
      <p:sp>
        <p:nvSpPr>
          <p:cNvPr id="28" name="Shape 26"/>
          <p:cNvSpPr/>
          <p:nvPr/>
        </p:nvSpPr>
        <p:spPr>
          <a:xfrm>
            <a:off x="9372600" y="6345793"/>
            <a:ext cx="8039100" cy="9525"/>
          </a:xfrm>
          <a:prstGeom prst="rect">
            <a:avLst/>
          </a:prstGeom>
          <a:solidFill>
            <a:srgbClr val="DBE0DB"/>
          </a:solidFill>
          <a:ln/>
        </p:spPr>
        <p:txBody>
          <a:bodyPr/>
          <a:lstStyle/>
          <a:p>
            <a:endParaRPr lang="en-US"/>
          </a:p>
        </p:txBody>
      </p:sp>
      <p:sp>
        <p:nvSpPr>
          <p:cNvPr id="29" name="Text 27"/>
          <p:cNvSpPr/>
          <p:nvPr/>
        </p:nvSpPr>
        <p:spPr>
          <a:xfrm>
            <a:off x="9372600" y="5319832"/>
            <a:ext cx="192167" cy="930712"/>
          </a:xfrm>
          <a:prstGeom prst="rect">
            <a:avLst/>
          </a:prstGeom>
          <a:noFill/>
          <a:ln/>
        </p:spPr>
        <p:txBody>
          <a:bodyPr wrap="square" lIns="25400" tIns="25400" rIns="25400" bIns="25400" rtlCol="0" anchor="t">
            <a:normAutofit/>
          </a:bodyPr>
          <a:lstStyle/>
          <a:p>
            <a:pPr marL="0" indent="0" algn="l">
              <a:buNone/>
            </a:pPr>
            <a:r>
              <a:rPr lang="en-US" sz="1800" b="1" dirty="0">
                <a:solidFill>
                  <a:srgbClr val="BF7D36"/>
                </a:solidFill>
                <a:latin typeface="Calibri" pitchFamily="34" charset="0"/>
                <a:ea typeface="Calibri" pitchFamily="34" charset="-122"/>
                <a:cs typeface="Calibri" pitchFamily="34" charset="-120"/>
              </a:rPr>
              <a:t>7</a:t>
            </a:r>
            <a:endParaRPr lang="en-US" sz="1800" dirty="0"/>
          </a:p>
        </p:txBody>
      </p:sp>
      <p:sp>
        <p:nvSpPr>
          <p:cNvPr id="30" name="Text 28"/>
          <p:cNvSpPr/>
          <p:nvPr/>
        </p:nvSpPr>
        <p:spPr>
          <a:xfrm>
            <a:off x="9640967" y="5319832"/>
            <a:ext cx="8003855" cy="326112"/>
          </a:xfrm>
          <a:prstGeom prst="rect">
            <a:avLst/>
          </a:prstGeom>
          <a:noFill/>
          <a:ln/>
        </p:spPr>
        <p:txBody>
          <a:bodyPr wrap="square" lIns="25400" tIns="25400" rIns="25400" bIns="25400" rtlCol="0" anchor="t">
            <a:normAutofit fontScale="92500" lnSpcReduction="20000"/>
          </a:bodyPr>
          <a:lstStyle/>
          <a:p>
            <a:pPr marL="0" indent="0" algn="l">
              <a:lnSpc>
                <a:spcPct val="126000"/>
              </a:lnSpc>
              <a:buNone/>
            </a:pPr>
            <a:r>
              <a:rPr lang="en-US" sz="1800" b="1" dirty="0">
                <a:solidFill>
                  <a:srgbClr val="15211B"/>
                </a:solidFill>
                <a:latin typeface="Calibri" pitchFamily="34" charset="0"/>
                <a:ea typeface="Calibri" pitchFamily="34" charset="-122"/>
                <a:cs typeface="Calibri" pitchFamily="34" charset="-120"/>
              </a:rPr>
              <a:t>Rare-earth oxide price benchmarks (May 2026)</a:t>
            </a:r>
            <a:endParaRPr lang="en-US" sz="1800" dirty="0"/>
          </a:p>
        </p:txBody>
      </p:sp>
      <p:sp>
        <p:nvSpPr>
          <p:cNvPr id="31" name="Text 29"/>
          <p:cNvSpPr/>
          <p:nvPr/>
        </p:nvSpPr>
        <p:spPr>
          <a:xfrm>
            <a:off x="9640967" y="5636419"/>
            <a:ext cx="8003855" cy="614124"/>
          </a:xfrm>
          <a:prstGeom prst="rect">
            <a:avLst/>
          </a:prstGeom>
          <a:noFill/>
          <a:ln/>
        </p:spPr>
        <p:txBody>
          <a:bodyPr wrap="square" lIns="25400" tIns="25400" rIns="25400" bIns="25400" rtlCol="0" anchor="t">
            <a:normAutofit fontScale="92500"/>
          </a:bodyPr>
          <a:lstStyle/>
          <a:p>
            <a:pPr marL="0" indent="0" algn="l">
              <a:lnSpc>
                <a:spcPct val="126000"/>
              </a:lnSpc>
              <a:buNone/>
            </a:pPr>
            <a:r>
              <a:rPr lang="en-US" sz="1800" dirty="0">
                <a:solidFill>
                  <a:srgbClr val="586259"/>
                </a:solidFill>
                <a:latin typeface="Calibri" pitchFamily="34" charset="0"/>
                <a:ea typeface="Calibri" pitchFamily="34" charset="-122"/>
                <a:cs typeface="Calibri" pitchFamily="34" charset="-120"/>
              </a:rPr>
              <a:t>Metal Pages / REE Insights — Nd €120/kg · Pr €50/kg · Dy €550/kg (Dy range €400–800).</a:t>
            </a:r>
            <a:endParaRPr lang="en-US" sz="1800" dirty="0"/>
          </a:p>
        </p:txBody>
      </p:sp>
      <p:sp>
        <p:nvSpPr>
          <p:cNvPr id="32" name="Shape 30"/>
          <p:cNvSpPr/>
          <p:nvPr/>
        </p:nvSpPr>
        <p:spPr>
          <a:xfrm>
            <a:off x="876300" y="7377113"/>
            <a:ext cx="8039100" cy="9525"/>
          </a:xfrm>
          <a:prstGeom prst="rect">
            <a:avLst/>
          </a:prstGeom>
          <a:solidFill>
            <a:srgbClr val="DBE0DB"/>
          </a:solidFill>
          <a:ln/>
        </p:spPr>
        <p:txBody>
          <a:bodyPr/>
          <a:lstStyle/>
          <a:p>
            <a:endParaRPr lang="en-US"/>
          </a:p>
        </p:txBody>
      </p:sp>
      <p:sp>
        <p:nvSpPr>
          <p:cNvPr id="33" name="Text 31"/>
          <p:cNvSpPr/>
          <p:nvPr/>
        </p:nvSpPr>
        <p:spPr>
          <a:xfrm>
            <a:off x="876300" y="6639163"/>
            <a:ext cx="192167" cy="642699"/>
          </a:xfrm>
          <a:prstGeom prst="rect">
            <a:avLst/>
          </a:prstGeom>
          <a:noFill/>
          <a:ln/>
        </p:spPr>
        <p:txBody>
          <a:bodyPr wrap="square" lIns="25400" tIns="25400" rIns="25400" bIns="25400" rtlCol="0" anchor="t">
            <a:normAutofit/>
          </a:bodyPr>
          <a:lstStyle/>
          <a:p>
            <a:pPr marL="0" indent="0" algn="l">
              <a:buNone/>
            </a:pPr>
            <a:r>
              <a:rPr lang="en-US" sz="1800" b="1" dirty="0">
                <a:solidFill>
                  <a:srgbClr val="BF7D36"/>
                </a:solidFill>
                <a:latin typeface="Calibri" pitchFamily="34" charset="0"/>
                <a:ea typeface="Calibri" pitchFamily="34" charset="-122"/>
                <a:cs typeface="Calibri" pitchFamily="34" charset="-120"/>
              </a:rPr>
              <a:t>4</a:t>
            </a:r>
            <a:endParaRPr lang="en-US" sz="1800" dirty="0"/>
          </a:p>
        </p:txBody>
      </p:sp>
      <p:sp>
        <p:nvSpPr>
          <p:cNvPr id="34" name="Text 32"/>
          <p:cNvSpPr/>
          <p:nvPr/>
        </p:nvSpPr>
        <p:spPr>
          <a:xfrm>
            <a:off x="1144667" y="6639163"/>
            <a:ext cx="6194753" cy="326112"/>
          </a:xfrm>
          <a:prstGeom prst="rect">
            <a:avLst/>
          </a:prstGeom>
          <a:noFill/>
          <a:ln/>
        </p:spPr>
        <p:txBody>
          <a:bodyPr wrap="square" lIns="25400" tIns="25400" rIns="25400" bIns="25400" rtlCol="0" anchor="t">
            <a:normAutofit fontScale="92500" lnSpcReduction="20000"/>
          </a:bodyPr>
          <a:lstStyle/>
          <a:p>
            <a:pPr marL="0" indent="0" algn="l">
              <a:lnSpc>
                <a:spcPct val="126000"/>
              </a:lnSpc>
              <a:buNone/>
            </a:pPr>
            <a:r>
              <a:rPr lang="en-US" sz="1800" b="1" dirty="0">
                <a:solidFill>
                  <a:srgbClr val="15211B"/>
                </a:solidFill>
                <a:latin typeface="Calibri" pitchFamily="34" charset="0"/>
                <a:ea typeface="Calibri" pitchFamily="34" charset="-122"/>
                <a:cs typeface="Calibri" pitchFamily="34" charset="-120"/>
              </a:rPr>
              <a:t>Global REE supply data</a:t>
            </a:r>
            <a:endParaRPr lang="en-US" sz="1800" dirty="0"/>
          </a:p>
        </p:txBody>
      </p:sp>
      <p:sp>
        <p:nvSpPr>
          <p:cNvPr id="35" name="Text 33"/>
          <p:cNvSpPr/>
          <p:nvPr/>
        </p:nvSpPr>
        <p:spPr>
          <a:xfrm>
            <a:off x="1144667" y="6955750"/>
            <a:ext cx="6194753" cy="326112"/>
          </a:xfrm>
          <a:prstGeom prst="rect">
            <a:avLst/>
          </a:prstGeom>
          <a:noFill/>
          <a:ln/>
        </p:spPr>
        <p:txBody>
          <a:bodyPr wrap="square" lIns="25400" tIns="25400" rIns="25400" bIns="25400" rtlCol="0" anchor="t">
            <a:normAutofit fontScale="92500" lnSpcReduction="20000"/>
          </a:bodyPr>
          <a:lstStyle/>
          <a:p>
            <a:pPr marL="0" indent="0" algn="l">
              <a:lnSpc>
                <a:spcPct val="126000"/>
              </a:lnSpc>
              <a:buNone/>
            </a:pPr>
            <a:r>
              <a:rPr lang="en-US" sz="1800" dirty="0">
                <a:solidFill>
                  <a:srgbClr val="586259"/>
                </a:solidFill>
                <a:latin typeface="Calibri" pitchFamily="34" charset="0"/>
                <a:ea typeface="Calibri" pitchFamily="34" charset="-122"/>
                <a:cs typeface="Calibri" pitchFamily="34" charset="-120"/>
              </a:rPr>
              <a:t>China ~69% of mining and ~90% of processing / refining capacity.</a:t>
            </a:r>
            <a:endParaRPr lang="en-US" sz="1800" dirty="0"/>
          </a:p>
        </p:txBody>
      </p:sp>
      <p:sp>
        <p:nvSpPr>
          <p:cNvPr id="36" name="Shape 34"/>
          <p:cNvSpPr/>
          <p:nvPr/>
        </p:nvSpPr>
        <p:spPr>
          <a:xfrm>
            <a:off x="9372600" y="7377113"/>
            <a:ext cx="8039100" cy="9525"/>
          </a:xfrm>
          <a:prstGeom prst="rect">
            <a:avLst/>
          </a:prstGeom>
          <a:solidFill>
            <a:srgbClr val="DBE0DB"/>
          </a:solidFill>
          <a:ln/>
        </p:spPr>
        <p:txBody>
          <a:bodyPr/>
          <a:lstStyle/>
          <a:p>
            <a:endParaRPr lang="en-US"/>
          </a:p>
        </p:txBody>
      </p:sp>
      <p:sp>
        <p:nvSpPr>
          <p:cNvPr id="37" name="Text 35"/>
          <p:cNvSpPr/>
          <p:nvPr/>
        </p:nvSpPr>
        <p:spPr>
          <a:xfrm>
            <a:off x="9372600" y="6639163"/>
            <a:ext cx="192167" cy="642699"/>
          </a:xfrm>
          <a:prstGeom prst="rect">
            <a:avLst/>
          </a:prstGeom>
          <a:noFill/>
          <a:ln/>
        </p:spPr>
        <p:txBody>
          <a:bodyPr wrap="square" lIns="25400" tIns="25400" rIns="25400" bIns="25400" rtlCol="0" anchor="t">
            <a:normAutofit/>
          </a:bodyPr>
          <a:lstStyle/>
          <a:p>
            <a:pPr marL="0" indent="0" algn="l">
              <a:buNone/>
            </a:pPr>
            <a:r>
              <a:rPr lang="en-US" sz="1800" b="1" dirty="0">
                <a:solidFill>
                  <a:srgbClr val="BF7D36"/>
                </a:solidFill>
                <a:latin typeface="Calibri" pitchFamily="34" charset="0"/>
                <a:ea typeface="Calibri" pitchFamily="34" charset="-122"/>
                <a:cs typeface="Calibri" pitchFamily="34" charset="-120"/>
              </a:rPr>
              <a:t>8</a:t>
            </a:r>
            <a:endParaRPr lang="en-US" sz="1800" dirty="0"/>
          </a:p>
        </p:txBody>
      </p:sp>
      <p:sp>
        <p:nvSpPr>
          <p:cNvPr id="38" name="Text 36"/>
          <p:cNvSpPr/>
          <p:nvPr/>
        </p:nvSpPr>
        <p:spPr>
          <a:xfrm>
            <a:off x="9640967" y="6639163"/>
            <a:ext cx="7672988" cy="326112"/>
          </a:xfrm>
          <a:prstGeom prst="rect">
            <a:avLst/>
          </a:prstGeom>
          <a:noFill/>
          <a:ln/>
        </p:spPr>
        <p:txBody>
          <a:bodyPr wrap="square" lIns="25400" tIns="25400" rIns="25400" bIns="25400" rtlCol="0" anchor="t">
            <a:normAutofit fontScale="92500" lnSpcReduction="20000"/>
          </a:bodyPr>
          <a:lstStyle/>
          <a:p>
            <a:pPr marL="0" indent="0" algn="l">
              <a:lnSpc>
                <a:spcPct val="126000"/>
              </a:lnSpc>
              <a:buNone/>
            </a:pPr>
            <a:r>
              <a:rPr lang="en-US" sz="1800" b="1" dirty="0">
                <a:solidFill>
                  <a:srgbClr val="15211B"/>
                </a:solidFill>
                <a:latin typeface="Calibri" pitchFamily="34" charset="0"/>
                <a:ea typeface="Calibri" pitchFamily="34" charset="-122"/>
                <a:cs typeface="Calibri" pitchFamily="34" charset="-120"/>
              </a:rPr>
              <a:t>Unit-economics model</a:t>
            </a:r>
            <a:endParaRPr lang="en-US" sz="1800" dirty="0"/>
          </a:p>
        </p:txBody>
      </p:sp>
      <p:sp>
        <p:nvSpPr>
          <p:cNvPr id="39" name="Text 37"/>
          <p:cNvSpPr/>
          <p:nvPr/>
        </p:nvSpPr>
        <p:spPr>
          <a:xfrm>
            <a:off x="9640967" y="6955750"/>
            <a:ext cx="7672988" cy="326112"/>
          </a:xfrm>
          <a:prstGeom prst="rect">
            <a:avLst/>
          </a:prstGeom>
          <a:noFill/>
          <a:ln/>
        </p:spPr>
        <p:txBody>
          <a:bodyPr wrap="square" lIns="25400" tIns="25400" rIns="25400" bIns="25400" rtlCol="0" anchor="t">
            <a:normAutofit fontScale="92500" lnSpcReduction="20000"/>
          </a:bodyPr>
          <a:lstStyle/>
          <a:p>
            <a:pPr marL="0" indent="0" algn="l">
              <a:lnSpc>
                <a:spcPct val="126000"/>
              </a:lnSpc>
              <a:buNone/>
            </a:pPr>
            <a:r>
              <a:rPr lang="en-US" sz="1800" dirty="0">
                <a:solidFill>
                  <a:srgbClr val="586259"/>
                </a:solidFill>
                <a:latin typeface="Calibri" pitchFamily="34" charset="0"/>
                <a:ea typeface="Calibri" pitchFamily="34" charset="-122"/>
                <a:cs typeface="Calibri" pitchFamily="34" charset="-120"/>
              </a:rPr>
              <a:t>BIOPEPLEACH screening model; assumptions stated on the Unit Economics slide.</a:t>
            </a:r>
            <a:endParaRPr lang="en-US" sz="1800" dirty="0"/>
          </a:p>
        </p:txBody>
      </p:sp>
      <p:sp>
        <p:nvSpPr>
          <p:cNvPr id="40" name="Text 38"/>
          <p:cNvSpPr/>
          <p:nvPr/>
        </p:nvSpPr>
        <p:spPr>
          <a:xfrm>
            <a:off x="876300" y="7632382"/>
            <a:ext cx="17031462" cy="320040"/>
          </a:xfrm>
          <a:prstGeom prst="rect">
            <a:avLst/>
          </a:prstGeom>
          <a:noFill/>
          <a:ln/>
        </p:spPr>
        <p:txBody>
          <a:bodyPr wrap="square" lIns="25400" tIns="25400" rIns="25400" bIns="25400" rtlCol="0" anchor="t">
            <a:normAutofit lnSpcReduction="10000"/>
          </a:bodyPr>
          <a:lstStyle/>
          <a:p>
            <a:pPr marL="0" indent="0" algn="l">
              <a:buNone/>
            </a:pPr>
            <a:r>
              <a:rPr lang="en-US" sz="1800" kern="0" spc="36" dirty="0">
                <a:solidFill>
                  <a:srgbClr val="586259">
                    <a:alpha val="78000"/>
                  </a:srgbClr>
                </a:solidFill>
                <a:latin typeface="Calibri" pitchFamily="34" charset="0"/>
                <a:ea typeface="Calibri" pitchFamily="34" charset="-122"/>
                <a:cs typeface="Calibri" pitchFamily="34" charset="-120"/>
              </a:rPr>
              <a:t>Figures are decision-grade estimates for screening, not audited forecasts. Prices and tonnages move with the market and the chosen feedstock.</a:t>
            </a:r>
            <a:endParaRPr lang="en-US" sz="1800" dirty="0"/>
          </a:p>
        </p:txBody>
      </p:sp>
      <p:sp>
        <p:nvSpPr>
          <p:cNvPr id="41" name="Shape 39"/>
          <p:cNvSpPr/>
          <p:nvPr/>
        </p:nvSpPr>
        <p:spPr>
          <a:xfrm>
            <a:off x="876300" y="9559290"/>
            <a:ext cx="16535400" cy="9525"/>
          </a:xfrm>
          <a:prstGeom prst="rect">
            <a:avLst/>
          </a:prstGeom>
          <a:solidFill>
            <a:srgbClr val="DBE0DB">
              <a:alpha val="62000"/>
            </a:srgbClr>
          </a:solidFill>
          <a:ln/>
        </p:spPr>
        <p:txBody>
          <a:bodyPr/>
          <a:lstStyle/>
          <a:p>
            <a:endParaRPr lang="en-US"/>
          </a:p>
        </p:txBody>
      </p:sp>
      <p:sp>
        <p:nvSpPr>
          <p:cNvPr id="42" name="Text 40"/>
          <p:cNvSpPr/>
          <p:nvPr/>
        </p:nvSpPr>
        <p:spPr>
          <a:xfrm>
            <a:off x="876300" y="9681210"/>
            <a:ext cx="5479427" cy="320040"/>
          </a:xfrm>
          <a:prstGeom prst="rect">
            <a:avLst/>
          </a:prstGeom>
          <a:noFill/>
          <a:ln/>
        </p:spPr>
        <p:txBody>
          <a:bodyPr wrap="square" lIns="25400" tIns="25400" rIns="25400" bIns="25400" rtlCol="0" anchor="t">
            <a:normAutofit lnSpcReduction="10000"/>
          </a:bodyPr>
          <a:lstStyle/>
          <a:p>
            <a:pPr marL="0" indent="0" algn="l">
              <a:buNone/>
            </a:pPr>
            <a:r>
              <a:rPr lang="en-US" sz="1800" kern="0" spc="108" dirty="0">
                <a:solidFill>
                  <a:srgbClr val="586259"/>
                </a:solidFill>
                <a:latin typeface="Calibri" pitchFamily="34" charset="0"/>
                <a:ea typeface="Calibri" pitchFamily="34" charset="-122"/>
                <a:cs typeface="Calibri" pitchFamily="34" charset="-120"/>
              </a:rPr>
              <a:t>BIOWEG × BIOPEPLEACH · Strategic Business Plan</a:t>
            </a:r>
            <a:endParaRPr lang="en-US" sz="1800" dirty="0"/>
          </a:p>
        </p:txBody>
      </p:sp>
      <p:sp>
        <p:nvSpPr>
          <p:cNvPr id="43" name="Text 41"/>
          <p:cNvSpPr/>
          <p:nvPr/>
        </p:nvSpPr>
        <p:spPr>
          <a:xfrm>
            <a:off x="16660535" y="9681210"/>
            <a:ext cx="827365" cy="320040"/>
          </a:xfrm>
          <a:prstGeom prst="rect">
            <a:avLst/>
          </a:prstGeom>
          <a:noFill/>
          <a:ln/>
        </p:spPr>
        <p:txBody>
          <a:bodyPr wrap="square" lIns="25400" tIns="25400" rIns="25400" bIns="25400" rtlCol="0" anchor="t">
            <a:normAutofit fontScale="55000" lnSpcReduction="20000"/>
          </a:bodyPr>
          <a:lstStyle/>
          <a:p>
            <a:pPr marL="0" indent="0" algn="l">
              <a:buNone/>
            </a:pPr>
            <a:r>
              <a:rPr lang="en-US" sz="1800" b="1" kern="0" spc="108" dirty="0">
                <a:solidFill>
                  <a:srgbClr val="BF7D36"/>
                </a:solidFill>
                <a:latin typeface="Calibri" pitchFamily="34" charset="0"/>
                <a:ea typeface="Calibri" pitchFamily="34" charset="-122"/>
                <a:cs typeface="Calibri" pitchFamily="34" charset="-120"/>
              </a:rPr>
              <a:t>— </a:t>
            </a:r>
            <a:r>
              <a:rPr lang="en-US" sz="1800" kern="0" spc="108" dirty="0">
                <a:solidFill>
                  <a:srgbClr val="586259"/>
                </a:solidFill>
                <a:latin typeface="Calibri" pitchFamily="34" charset="0"/>
                <a:ea typeface="Calibri" pitchFamily="34" charset="-122"/>
                <a:cs typeface="Calibri" pitchFamily="34" charset="-120"/>
              </a:rPr>
              <a:t>/ APPENDIX</a:t>
            </a:r>
            <a:endParaRPr lang="en-US" sz="18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18288000" cy="10287000"/>
          </a:xfrm>
          <a:prstGeom prst="rect">
            <a:avLst/>
          </a:prstGeom>
          <a:solidFill>
            <a:srgbClr val="FFFFFF"/>
          </a:solidFill>
          <a:ln/>
        </p:spPr>
        <p:txBody>
          <a:bodyPr/>
          <a:lstStyle/>
          <a:p>
            <a:endParaRPr lang="en-US"/>
          </a:p>
        </p:txBody>
      </p:sp>
      <p:sp>
        <p:nvSpPr>
          <p:cNvPr id="3" name="Text 1"/>
          <p:cNvSpPr/>
          <p:nvPr/>
        </p:nvSpPr>
        <p:spPr>
          <a:xfrm>
            <a:off x="838200" y="742950"/>
            <a:ext cx="328255" cy="300514"/>
          </a:xfrm>
          <a:prstGeom prst="rect">
            <a:avLst/>
          </a:prstGeom>
          <a:noFill/>
          <a:ln/>
        </p:spPr>
        <p:txBody>
          <a:bodyPr wrap="square" lIns="25400" tIns="25400" rIns="25400" bIns="25400" rtlCol="0" anchor="t">
            <a:normAutofit fontScale="92500" lnSpcReduction="10000"/>
          </a:bodyPr>
          <a:lstStyle/>
          <a:p>
            <a:pPr marL="0" indent="0" algn="l">
              <a:lnSpc>
                <a:spcPct val="145000"/>
              </a:lnSpc>
              <a:buNone/>
            </a:pPr>
            <a:r>
              <a:rPr lang="en-US" sz="1425" b="1" kern="0" spc="200" dirty="0">
                <a:solidFill>
                  <a:srgbClr val="C68A4A"/>
                </a:solidFill>
                <a:latin typeface="Arial" pitchFamily="34" charset="0"/>
                <a:cs typeface="Arial" pitchFamily="34" charset="-120"/>
              </a:rPr>
              <a:t>A1</a:t>
            </a:r>
            <a:endParaRPr lang="en-US" sz="1425" dirty="0"/>
          </a:p>
        </p:txBody>
      </p:sp>
      <p:sp>
        <p:nvSpPr>
          <p:cNvPr id="4" name="Text 2"/>
          <p:cNvSpPr/>
          <p:nvPr/>
        </p:nvSpPr>
        <p:spPr>
          <a:xfrm>
            <a:off x="1223605" y="742950"/>
            <a:ext cx="151924" cy="300514"/>
          </a:xfrm>
          <a:prstGeom prst="rect">
            <a:avLst/>
          </a:prstGeom>
          <a:noFill/>
          <a:ln/>
        </p:spPr>
        <p:txBody>
          <a:bodyPr wrap="square" lIns="25400" tIns="25400" rIns="25400" bIns="25400" rtlCol="0" anchor="t">
            <a:normAutofit fontScale="92500" lnSpcReduction="10000"/>
          </a:bodyPr>
          <a:lstStyle/>
          <a:p>
            <a:pPr marL="0" indent="0" algn="l">
              <a:lnSpc>
                <a:spcPct val="145000"/>
              </a:lnSpc>
              <a:buNone/>
            </a:pPr>
            <a:r>
              <a:rPr lang="en-US" sz="1425" b="1" kern="0" spc="200" dirty="0">
                <a:solidFill>
                  <a:srgbClr val="C9C2B0"/>
                </a:solidFill>
                <a:latin typeface="Arial" pitchFamily="34" charset="0"/>
                <a:ea typeface="Arial" pitchFamily="34" charset="-122"/>
                <a:cs typeface="Arial" pitchFamily="34" charset="-120"/>
              </a:rPr>
              <a:t>/</a:t>
            </a:r>
            <a:endParaRPr lang="en-US" sz="1425" dirty="0"/>
          </a:p>
        </p:txBody>
      </p:sp>
      <p:sp>
        <p:nvSpPr>
          <p:cNvPr id="5" name="Text 3"/>
          <p:cNvSpPr/>
          <p:nvPr/>
        </p:nvSpPr>
        <p:spPr>
          <a:xfrm>
            <a:off x="1432679" y="765810"/>
            <a:ext cx="3023305" cy="243840"/>
          </a:xfrm>
          <a:prstGeom prst="rect">
            <a:avLst/>
          </a:prstGeom>
          <a:noFill/>
          <a:ln/>
        </p:spPr>
        <p:txBody>
          <a:bodyPr wrap="square" lIns="0" tIns="0" rIns="0" bIns="0" rtlCol="0" anchor="t">
            <a:normAutofit fontScale="92500" lnSpcReduction="10000"/>
          </a:bodyPr>
          <a:lstStyle/>
          <a:p>
            <a:pPr marL="0" indent="0" algn="l">
              <a:lnSpc>
                <a:spcPct val="145000"/>
              </a:lnSpc>
              <a:buNone/>
            </a:pPr>
            <a:r>
              <a:rPr lang="en-US" sz="1425" b="1" kern="0" spc="200" dirty="0">
                <a:solidFill>
                  <a:srgbClr val="2A3B33"/>
                </a:solidFill>
                <a:latin typeface="Arial" pitchFamily="34" charset="0"/>
                <a:ea typeface="Arial" pitchFamily="34" charset="-122"/>
                <a:cs typeface="Arial" pitchFamily="34" charset="-120"/>
              </a:rPr>
              <a:t>COMPETITIVE LANDSCAPE</a:t>
            </a:r>
            <a:endParaRPr lang="en-US" sz="1425" dirty="0"/>
          </a:p>
        </p:txBody>
      </p:sp>
      <p:sp>
        <p:nvSpPr>
          <p:cNvPr id="6" name="Text 4"/>
          <p:cNvSpPr/>
          <p:nvPr/>
        </p:nvSpPr>
        <p:spPr>
          <a:xfrm>
            <a:off x="15212497" y="742950"/>
            <a:ext cx="2313503" cy="300514"/>
          </a:xfrm>
          <a:prstGeom prst="rect">
            <a:avLst/>
          </a:prstGeom>
          <a:noFill/>
          <a:ln/>
        </p:spPr>
        <p:txBody>
          <a:bodyPr wrap="square" lIns="25400" tIns="25400" rIns="25400" bIns="25400" rtlCol="0" anchor="t">
            <a:normAutofit fontScale="92500" lnSpcReduction="10000"/>
          </a:bodyPr>
          <a:lstStyle/>
          <a:p>
            <a:pPr marL="0" indent="0" algn="l">
              <a:lnSpc>
                <a:spcPct val="145000"/>
              </a:lnSpc>
              <a:buNone/>
            </a:pPr>
            <a:r>
              <a:rPr lang="en-US" sz="1425" b="1" kern="0" spc="228" dirty="0">
                <a:solidFill>
                  <a:srgbClr val="5C6B62"/>
                </a:solidFill>
                <a:latin typeface="Arial" pitchFamily="34" charset="0"/>
                <a:ea typeface="Arial" pitchFamily="34" charset="-122"/>
                <a:cs typeface="Arial" pitchFamily="34" charset="-120"/>
              </a:rPr>
              <a:t>PART II · THE EDGE</a:t>
            </a:r>
            <a:endParaRPr lang="en-US" sz="1425" dirty="0"/>
          </a:p>
        </p:txBody>
      </p:sp>
      <p:sp>
        <p:nvSpPr>
          <p:cNvPr id="7" name="Text 5"/>
          <p:cNvSpPr/>
          <p:nvPr/>
        </p:nvSpPr>
        <p:spPr>
          <a:xfrm>
            <a:off x="838200" y="1253014"/>
            <a:ext cx="16089630" cy="1209199"/>
          </a:xfrm>
          <a:prstGeom prst="rect">
            <a:avLst/>
          </a:prstGeom>
          <a:noFill/>
          <a:ln/>
        </p:spPr>
        <p:txBody>
          <a:bodyPr wrap="square" lIns="25400" tIns="25400" rIns="25400" bIns="25400" rtlCol="0" anchor="t">
            <a:normAutofit fontScale="92500" lnSpcReduction="20000"/>
          </a:bodyPr>
          <a:lstStyle/>
          <a:p>
            <a:pPr marL="0" indent="0" algn="l">
              <a:lnSpc>
                <a:spcPct val="106000"/>
              </a:lnSpc>
              <a:buNone/>
            </a:pPr>
            <a:r>
              <a:rPr lang="en-US" sz="4350" b="1" kern="0" spc="-109" dirty="0">
                <a:solidFill>
                  <a:srgbClr val="2A3B33"/>
                </a:solidFill>
                <a:latin typeface="Arial" pitchFamily="34" charset="0"/>
                <a:ea typeface="Arial" pitchFamily="34" charset="-122"/>
                <a:cs typeface="Arial" pitchFamily="34" charset="-120"/>
              </a:rPr>
              <a:t>Everyone else is fighting over clean feed - </a:t>
            </a:r>
            <a:r>
              <a:rPr lang="en-US" sz="4350" b="1" kern="0" spc="-109" dirty="0">
                <a:solidFill>
                  <a:srgbClr val="C68A4A"/>
                </a:solidFill>
                <a:latin typeface="Arial" pitchFamily="34" charset="0"/>
                <a:ea typeface="Arial" pitchFamily="34" charset="-122"/>
                <a:cs typeface="Arial" pitchFamily="34" charset="-120"/>
              </a:rPr>
              <a:t>we own the corner no one wants</a:t>
            </a:r>
            <a:r>
              <a:rPr lang="en-US" sz="4350" b="1" kern="0" spc="-109" dirty="0">
                <a:solidFill>
                  <a:srgbClr val="2A3B33"/>
                </a:solidFill>
                <a:latin typeface="Arial" pitchFamily="34" charset="0"/>
                <a:ea typeface="Arial" pitchFamily="34" charset="-122"/>
                <a:cs typeface="Arial" pitchFamily="34" charset="-120"/>
              </a:rPr>
              <a:t>.</a:t>
            </a:r>
            <a:endParaRPr lang="en-US" sz="4350" dirty="0"/>
          </a:p>
        </p:txBody>
      </p:sp>
      <p:sp>
        <p:nvSpPr>
          <p:cNvPr id="8" name="Text 6"/>
          <p:cNvSpPr/>
          <p:nvPr/>
        </p:nvSpPr>
        <p:spPr>
          <a:xfrm>
            <a:off x="838200" y="2557463"/>
            <a:ext cx="14716125" cy="783908"/>
          </a:xfrm>
          <a:prstGeom prst="rect">
            <a:avLst/>
          </a:prstGeom>
          <a:noFill/>
          <a:ln/>
        </p:spPr>
        <p:txBody>
          <a:bodyPr wrap="square" lIns="25400" tIns="25400" rIns="25400" bIns="25400" rtlCol="0" anchor="t">
            <a:normAutofit fontScale="92500" lnSpcReduction="20000"/>
          </a:bodyPr>
          <a:lstStyle/>
          <a:p>
            <a:pPr marL="0" indent="0" algn="l">
              <a:lnSpc>
                <a:spcPct val="145000"/>
              </a:lnSpc>
              <a:buNone/>
            </a:pPr>
            <a:r>
              <a:rPr lang="en-US" sz="2025" i="1" kern="0" spc="-20" dirty="0">
                <a:solidFill>
                  <a:srgbClr val="5C6B62"/>
                </a:solidFill>
                <a:latin typeface="Arial" pitchFamily="34" charset="0"/>
                <a:ea typeface="Arial" pitchFamily="34" charset="-122"/>
                <a:cs typeface="Arial" pitchFamily="34" charset="-120"/>
              </a:rPr>
              <a:t>Position by feed difficulty and process route. The hard, complex-feed / long-loop quadrant is empty - and it's where the CRMA tonnage actually sits.</a:t>
            </a:r>
            <a:endParaRPr lang="en-US" sz="2025" dirty="0"/>
          </a:p>
        </p:txBody>
      </p:sp>
      <p:sp>
        <p:nvSpPr>
          <p:cNvPr id="9" name="Text 7"/>
          <p:cNvSpPr/>
          <p:nvPr/>
        </p:nvSpPr>
        <p:spPr>
          <a:xfrm rot="-5400000">
            <a:off x="433388" y="5497235"/>
            <a:ext cx="1571625" cy="247650"/>
          </a:xfrm>
          <a:prstGeom prst="rect">
            <a:avLst/>
          </a:prstGeom>
          <a:noFill/>
          <a:ln/>
        </p:spPr>
        <p:txBody>
          <a:bodyPr wrap="square" lIns="25400" tIns="25400" rIns="25400" bIns="25400" rtlCol="0" anchor="t">
            <a:normAutofit fontScale="92500" lnSpcReduction="10000"/>
          </a:bodyPr>
          <a:lstStyle/>
          <a:p>
            <a:pPr marL="0" indent="0" algn="l">
              <a:lnSpc>
                <a:spcPct val="145000"/>
              </a:lnSpc>
              <a:buNone/>
            </a:pPr>
            <a:r>
              <a:rPr lang="en-US" sz="1125" b="1" kern="0" spc="158" dirty="0">
                <a:solidFill>
                  <a:srgbClr val="5C6B62"/>
                </a:solidFill>
                <a:latin typeface="Arial" pitchFamily="34" charset="0"/>
                <a:ea typeface="Arial" pitchFamily="34" charset="-122"/>
                <a:cs typeface="Arial" pitchFamily="34" charset="-120"/>
              </a:rPr>
              <a:t>PROCESS ROUTE</a:t>
            </a:r>
            <a:endParaRPr lang="en-US" sz="1125" dirty="0"/>
          </a:p>
        </p:txBody>
      </p:sp>
      <p:sp>
        <p:nvSpPr>
          <p:cNvPr id="10" name="Text 8"/>
          <p:cNvSpPr/>
          <p:nvPr/>
        </p:nvSpPr>
        <p:spPr>
          <a:xfrm>
            <a:off x="974051" y="4010263"/>
            <a:ext cx="1243608" cy="2219325"/>
          </a:xfrm>
          <a:prstGeom prst="rect">
            <a:avLst/>
          </a:prstGeom>
          <a:noFill/>
          <a:ln/>
        </p:spPr>
        <p:txBody>
          <a:bodyPr wrap="square" lIns="25400" tIns="25400" rIns="25400" bIns="25400" rtlCol="0" anchor="t">
            <a:normAutofit/>
          </a:bodyPr>
          <a:lstStyle/>
          <a:p>
            <a:pPr marL="0" indent="0" algn="l">
              <a:lnSpc>
                <a:spcPct val="145000"/>
              </a:lnSpc>
              <a:buNone/>
            </a:pPr>
            <a:r>
              <a:rPr lang="en-US" sz="1275" b="1" kern="0" spc="89" dirty="0">
                <a:solidFill>
                  <a:srgbClr val="A96E33"/>
                </a:solidFill>
                <a:latin typeface="Arial" pitchFamily="34" charset="0"/>
                <a:ea typeface="Arial" pitchFamily="34" charset="-122"/>
                <a:cs typeface="Arial" pitchFamily="34" charset="-120"/>
              </a:rPr>
              <a:t>LONG-LOOP CHEMISTRY</a:t>
            </a:r>
            <a:endParaRPr lang="en-US" sz="1275" dirty="0"/>
          </a:p>
        </p:txBody>
      </p:sp>
      <p:sp>
        <p:nvSpPr>
          <p:cNvPr id="11" name="Text 9"/>
          <p:cNvSpPr/>
          <p:nvPr/>
        </p:nvSpPr>
        <p:spPr>
          <a:xfrm>
            <a:off x="783567" y="7279167"/>
            <a:ext cx="1569961" cy="1466850"/>
          </a:xfrm>
          <a:prstGeom prst="rect">
            <a:avLst/>
          </a:prstGeom>
          <a:noFill/>
          <a:ln/>
        </p:spPr>
        <p:txBody>
          <a:bodyPr wrap="square" lIns="25400" tIns="25400" rIns="25400" bIns="25400" rtlCol="0" anchor="t">
            <a:normAutofit/>
          </a:bodyPr>
          <a:lstStyle/>
          <a:p>
            <a:pPr marL="0" indent="0" algn="l">
              <a:lnSpc>
                <a:spcPct val="145000"/>
              </a:lnSpc>
              <a:buNone/>
            </a:pPr>
            <a:r>
              <a:rPr lang="en-US" sz="1275" b="1" kern="0" spc="89" dirty="0">
                <a:solidFill>
                  <a:srgbClr val="A96E33"/>
                </a:solidFill>
                <a:latin typeface="Arial" pitchFamily="34" charset="0"/>
                <a:ea typeface="Arial" pitchFamily="34" charset="-122"/>
                <a:cs typeface="Arial" pitchFamily="34" charset="-120"/>
              </a:rPr>
              <a:t>SHORT-LOOP H₂</a:t>
            </a:r>
            <a:endParaRPr lang="en-US" sz="1275" dirty="0"/>
          </a:p>
        </p:txBody>
      </p:sp>
      <p:sp>
        <p:nvSpPr>
          <p:cNvPr id="12" name="Text 10"/>
          <p:cNvSpPr/>
          <p:nvPr/>
        </p:nvSpPr>
        <p:spPr>
          <a:xfrm>
            <a:off x="5356741" y="9154001"/>
            <a:ext cx="1825228" cy="245269"/>
          </a:xfrm>
          <a:prstGeom prst="rect">
            <a:avLst/>
          </a:prstGeom>
          <a:noFill/>
          <a:ln/>
        </p:spPr>
        <p:txBody>
          <a:bodyPr wrap="square" lIns="25400" tIns="25400" rIns="25400" bIns="25400" rtlCol="0" anchor="t">
            <a:normAutofit fontScale="92500" lnSpcReduction="10000"/>
          </a:bodyPr>
          <a:lstStyle/>
          <a:p>
            <a:pPr marL="0" indent="0" algn="l">
              <a:lnSpc>
                <a:spcPct val="145000"/>
              </a:lnSpc>
              <a:buNone/>
            </a:pPr>
            <a:r>
              <a:rPr lang="en-US" sz="1125" b="1" kern="0" spc="158" dirty="0">
                <a:solidFill>
                  <a:srgbClr val="5C6B62"/>
                </a:solidFill>
                <a:latin typeface="Arial" pitchFamily="34" charset="0"/>
                <a:ea typeface="Arial" pitchFamily="34" charset="-122"/>
                <a:cs typeface="Arial" pitchFamily="34" charset="-120"/>
              </a:rPr>
              <a:t>FEED CLEANLINESS</a:t>
            </a:r>
            <a:endParaRPr lang="en-US" sz="1125" dirty="0"/>
          </a:p>
        </p:txBody>
      </p:sp>
      <p:sp>
        <p:nvSpPr>
          <p:cNvPr id="13" name="Text 11"/>
          <p:cNvSpPr/>
          <p:nvPr/>
        </p:nvSpPr>
        <p:spPr>
          <a:xfrm>
            <a:off x="2266950" y="8802529"/>
            <a:ext cx="1602343" cy="272891"/>
          </a:xfrm>
          <a:prstGeom prst="rect">
            <a:avLst/>
          </a:prstGeom>
          <a:noFill/>
          <a:ln/>
        </p:spPr>
        <p:txBody>
          <a:bodyPr wrap="square" lIns="25400" tIns="25400" rIns="25400" bIns="25400" rtlCol="0" anchor="t">
            <a:normAutofit fontScale="92500" lnSpcReduction="20000"/>
          </a:bodyPr>
          <a:lstStyle/>
          <a:p>
            <a:pPr marL="0" indent="0" algn="l">
              <a:lnSpc>
                <a:spcPct val="145000"/>
              </a:lnSpc>
              <a:buNone/>
            </a:pPr>
            <a:r>
              <a:rPr lang="en-US" sz="1275" b="1" kern="0" spc="89" dirty="0">
                <a:solidFill>
                  <a:srgbClr val="A96E33"/>
                </a:solidFill>
                <a:latin typeface="Arial" pitchFamily="34" charset="0"/>
                <a:ea typeface="Arial" pitchFamily="34" charset="-122"/>
                <a:cs typeface="Arial" pitchFamily="34" charset="-120"/>
              </a:rPr>
              <a:t>CLEAN / SORTED</a:t>
            </a:r>
            <a:endParaRPr lang="en-US" sz="1275" dirty="0"/>
          </a:p>
        </p:txBody>
      </p:sp>
      <p:sp>
        <p:nvSpPr>
          <p:cNvPr id="14" name="Text 12"/>
          <p:cNvSpPr/>
          <p:nvPr/>
        </p:nvSpPr>
        <p:spPr>
          <a:xfrm>
            <a:off x="8500825" y="8802529"/>
            <a:ext cx="1694736" cy="272891"/>
          </a:xfrm>
          <a:prstGeom prst="rect">
            <a:avLst/>
          </a:prstGeom>
          <a:noFill/>
          <a:ln/>
        </p:spPr>
        <p:txBody>
          <a:bodyPr wrap="square" lIns="25400" tIns="25400" rIns="25400" bIns="25400" rtlCol="0" anchor="t">
            <a:normAutofit fontScale="92500" lnSpcReduction="20000"/>
          </a:bodyPr>
          <a:lstStyle/>
          <a:p>
            <a:pPr marL="0" indent="0" algn="r">
              <a:lnSpc>
                <a:spcPct val="145000"/>
              </a:lnSpc>
              <a:buNone/>
            </a:pPr>
            <a:r>
              <a:rPr lang="en-US" sz="1275" b="1" kern="0" spc="89" dirty="0">
                <a:solidFill>
                  <a:srgbClr val="A96E33"/>
                </a:solidFill>
                <a:latin typeface="Arial" pitchFamily="34" charset="0"/>
                <a:ea typeface="Arial" pitchFamily="34" charset="-122"/>
                <a:cs typeface="Arial" pitchFamily="34" charset="-120"/>
              </a:rPr>
              <a:t>COMPLEX / MIXED</a:t>
            </a:r>
            <a:endParaRPr lang="en-US" sz="1275" dirty="0"/>
          </a:p>
        </p:txBody>
      </p:sp>
      <p:sp>
        <p:nvSpPr>
          <p:cNvPr id="15" name="Shape 13"/>
          <p:cNvSpPr/>
          <p:nvPr/>
        </p:nvSpPr>
        <p:spPr>
          <a:xfrm>
            <a:off x="2266950" y="4008120"/>
            <a:ext cx="7928610" cy="4686300"/>
          </a:xfrm>
          <a:prstGeom prst="rect">
            <a:avLst/>
          </a:prstGeom>
          <a:ln w="7620">
            <a:solidFill>
              <a:srgbClr val="14342B"/>
            </a:solidFill>
            <a:prstDash val="solid"/>
          </a:ln>
        </p:spPr>
        <p:txBody>
          <a:bodyPr/>
          <a:lstStyle/>
          <a:p>
            <a:endParaRPr lang="en-US"/>
          </a:p>
        </p:txBody>
      </p:sp>
      <p:sp>
        <p:nvSpPr>
          <p:cNvPr id="16" name="Shape 14"/>
          <p:cNvSpPr/>
          <p:nvPr/>
        </p:nvSpPr>
        <p:spPr>
          <a:xfrm>
            <a:off x="6231255" y="4015740"/>
            <a:ext cx="9525" cy="4671060"/>
          </a:xfrm>
          <a:prstGeom prst="rect">
            <a:avLst/>
          </a:prstGeom>
          <a:solidFill>
            <a:srgbClr val="14342B">
              <a:alpha val="22000"/>
            </a:srgbClr>
          </a:solidFill>
          <a:ln/>
        </p:spPr>
        <p:txBody>
          <a:bodyPr/>
          <a:lstStyle/>
          <a:p>
            <a:endParaRPr lang="en-US"/>
          </a:p>
        </p:txBody>
      </p:sp>
      <p:sp>
        <p:nvSpPr>
          <p:cNvPr id="17" name="Shape 15"/>
          <p:cNvSpPr/>
          <p:nvPr/>
        </p:nvSpPr>
        <p:spPr>
          <a:xfrm>
            <a:off x="2274570" y="6351270"/>
            <a:ext cx="7913370" cy="9525"/>
          </a:xfrm>
          <a:prstGeom prst="rect">
            <a:avLst/>
          </a:prstGeom>
          <a:solidFill>
            <a:srgbClr val="14342B">
              <a:alpha val="22000"/>
            </a:srgbClr>
          </a:solidFill>
          <a:ln/>
        </p:spPr>
        <p:txBody>
          <a:bodyPr/>
          <a:lstStyle/>
          <a:p>
            <a:endParaRPr lang="en-US"/>
          </a:p>
        </p:txBody>
      </p:sp>
      <p:sp>
        <p:nvSpPr>
          <p:cNvPr id="18" name="Shape 16"/>
          <p:cNvSpPr/>
          <p:nvPr/>
        </p:nvSpPr>
        <p:spPr>
          <a:xfrm>
            <a:off x="3701891" y="7680960"/>
            <a:ext cx="152400" cy="152400"/>
          </a:xfrm>
          <a:prstGeom prst="ellipse">
            <a:avLst/>
          </a:prstGeom>
          <a:solidFill>
            <a:srgbClr val="5C6B62"/>
          </a:solidFill>
          <a:ln/>
          <a:effectLst>
            <a:outerShdw blurRad="101600" dist="50800" dir="16200000" algn="bl" rotWithShape="0">
              <a:srgbClr val="2A3B33">
                <a:alpha val="12000"/>
              </a:srgbClr>
            </a:outerShdw>
          </a:effectLst>
        </p:spPr>
        <p:txBody>
          <a:bodyPr/>
          <a:lstStyle/>
          <a:p>
            <a:endParaRPr lang="en-US"/>
          </a:p>
        </p:txBody>
      </p:sp>
      <p:sp>
        <p:nvSpPr>
          <p:cNvPr id="19" name="Shape 17"/>
          <p:cNvSpPr/>
          <p:nvPr/>
        </p:nvSpPr>
        <p:spPr>
          <a:xfrm>
            <a:off x="3284339" y="7890510"/>
            <a:ext cx="987504" cy="307181"/>
          </a:xfrm>
          <a:prstGeom prst="roundRect">
            <a:avLst>
              <a:gd name="adj" fmla="val 9302"/>
            </a:avLst>
          </a:prstGeom>
          <a:solidFill>
            <a:srgbClr val="FFFFFF"/>
          </a:solidFill>
          <a:ln w="7620">
            <a:solidFill>
              <a:srgbClr val="DED7C6"/>
            </a:solidFill>
            <a:prstDash val="solid"/>
          </a:ln>
          <a:effectLst>
            <a:outerShdw blurRad="28575" dist="9525" dir="5400000" algn="bl" rotWithShape="0">
              <a:srgbClr val="14342B">
                <a:alpha val="6000"/>
              </a:srgbClr>
            </a:outerShdw>
          </a:effectLst>
        </p:spPr>
        <p:txBody>
          <a:bodyPr/>
          <a:lstStyle/>
          <a:p>
            <a:endParaRPr lang="en-US"/>
          </a:p>
        </p:txBody>
      </p:sp>
      <p:sp>
        <p:nvSpPr>
          <p:cNvPr id="20" name="Text 18"/>
          <p:cNvSpPr/>
          <p:nvPr/>
        </p:nvSpPr>
        <p:spPr>
          <a:xfrm>
            <a:off x="3387209" y="7926705"/>
            <a:ext cx="857964" cy="272891"/>
          </a:xfrm>
          <a:prstGeom prst="rect">
            <a:avLst/>
          </a:prstGeom>
          <a:noFill/>
          <a:ln/>
        </p:spPr>
        <p:txBody>
          <a:bodyPr wrap="square" lIns="25400" tIns="25400" rIns="25400" bIns="25400" rtlCol="0" anchor="t">
            <a:normAutofit fontScale="92500" lnSpcReduction="20000"/>
          </a:bodyPr>
          <a:lstStyle/>
          <a:p>
            <a:pPr marL="0" indent="0" algn="l">
              <a:lnSpc>
                <a:spcPct val="145000"/>
              </a:lnSpc>
              <a:buNone/>
            </a:pPr>
            <a:r>
              <a:rPr lang="en-US" sz="1275" b="1" kern="0" spc="-19" dirty="0">
                <a:solidFill>
                  <a:srgbClr val="2A3B33"/>
                </a:solidFill>
                <a:latin typeface="Arial" pitchFamily="34" charset="0"/>
                <a:ea typeface="Arial" pitchFamily="34" charset="-122"/>
                <a:cs typeface="Arial" pitchFamily="34" charset="-120"/>
              </a:rPr>
              <a:t>HyProMag</a:t>
            </a:r>
            <a:endParaRPr lang="en-US" sz="1275" dirty="0"/>
          </a:p>
        </p:txBody>
      </p:sp>
      <p:sp>
        <p:nvSpPr>
          <p:cNvPr id="21" name="Shape 19"/>
          <p:cNvSpPr/>
          <p:nvPr/>
        </p:nvSpPr>
        <p:spPr>
          <a:xfrm>
            <a:off x="5363646" y="6840260"/>
            <a:ext cx="152400" cy="152400"/>
          </a:xfrm>
          <a:prstGeom prst="ellipse">
            <a:avLst/>
          </a:prstGeom>
          <a:solidFill>
            <a:srgbClr val="5C6B62"/>
          </a:solidFill>
          <a:ln/>
          <a:effectLst>
            <a:outerShdw blurRad="101600" dist="50800" dir="16200000" algn="bl" rotWithShape="0">
              <a:srgbClr val="2A3B33">
                <a:alpha val="12000"/>
              </a:srgbClr>
            </a:outerShdw>
          </a:effectLst>
        </p:spPr>
        <p:txBody>
          <a:bodyPr/>
          <a:lstStyle/>
          <a:p>
            <a:endParaRPr lang="en-US"/>
          </a:p>
        </p:txBody>
      </p:sp>
      <p:sp>
        <p:nvSpPr>
          <p:cNvPr id="22" name="Shape 20"/>
          <p:cNvSpPr/>
          <p:nvPr/>
        </p:nvSpPr>
        <p:spPr>
          <a:xfrm>
            <a:off x="4475917" y="7049810"/>
            <a:ext cx="1927860" cy="307181"/>
          </a:xfrm>
          <a:prstGeom prst="roundRect">
            <a:avLst>
              <a:gd name="adj" fmla="val 9302"/>
            </a:avLst>
          </a:prstGeom>
          <a:solidFill>
            <a:srgbClr val="FFFFFF"/>
          </a:solidFill>
          <a:ln w="7620">
            <a:solidFill>
              <a:srgbClr val="DED7C6"/>
            </a:solidFill>
            <a:prstDash val="solid"/>
          </a:ln>
          <a:effectLst>
            <a:outerShdw blurRad="28575" dist="9525" dir="5400000" algn="bl" rotWithShape="0">
              <a:srgbClr val="14342B">
                <a:alpha val="6000"/>
              </a:srgbClr>
            </a:outerShdw>
          </a:effectLst>
        </p:spPr>
        <p:txBody>
          <a:bodyPr/>
          <a:lstStyle/>
          <a:p>
            <a:endParaRPr lang="en-US"/>
          </a:p>
        </p:txBody>
      </p:sp>
      <p:sp>
        <p:nvSpPr>
          <p:cNvPr id="23" name="Text 21"/>
          <p:cNvSpPr/>
          <p:nvPr/>
        </p:nvSpPr>
        <p:spPr>
          <a:xfrm>
            <a:off x="4578787" y="7086005"/>
            <a:ext cx="1798320" cy="272891"/>
          </a:xfrm>
          <a:prstGeom prst="rect">
            <a:avLst/>
          </a:prstGeom>
          <a:noFill/>
          <a:ln/>
        </p:spPr>
        <p:txBody>
          <a:bodyPr wrap="square" lIns="25400" tIns="25400" rIns="25400" bIns="25400" rtlCol="0" anchor="t">
            <a:normAutofit fontScale="92500" lnSpcReduction="20000"/>
          </a:bodyPr>
          <a:lstStyle/>
          <a:p>
            <a:pPr marL="0" indent="0" algn="l">
              <a:lnSpc>
                <a:spcPct val="145000"/>
              </a:lnSpc>
              <a:buNone/>
            </a:pPr>
            <a:r>
              <a:rPr lang="en-US" sz="1275" b="1" kern="0" spc="-19" dirty="0">
                <a:solidFill>
                  <a:srgbClr val="2A3B33"/>
                </a:solidFill>
                <a:latin typeface="Arial" pitchFamily="34" charset="0"/>
                <a:ea typeface="Arial" pitchFamily="34" charset="-122"/>
                <a:cs typeface="Arial" pitchFamily="34" charset="-120"/>
              </a:rPr>
              <a:t>Noveon · Urban Mining</a:t>
            </a:r>
            <a:endParaRPr lang="en-US" sz="1275" dirty="0"/>
          </a:p>
        </p:txBody>
      </p:sp>
      <p:sp>
        <p:nvSpPr>
          <p:cNvPr id="24" name="Shape 22"/>
          <p:cNvSpPr/>
          <p:nvPr/>
        </p:nvSpPr>
        <p:spPr>
          <a:xfrm>
            <a:off x="4176712" y="5149334"/>
            <a:ext cx="152400" cy="152400"/>
          </a:xfrm>
          <a:prstGeom prst="ellipse">
            <a:avLst/>
          </a:prstGeom>
          <a:solidFill>
            <a:srgbClr val="5C6B62"/>
          </a:solidFill>
          <a:ln/>
          <a:effectLst>
            <a:outerShdw blurRad="101600" dist="50800" dir="16200000" algn="bl" rotWithShape="0">
              <a:srgbClr val="2A3B33">
                <a:alpha val="12000"/>
              </a:srgbClr>
            </a:outerShdw>
          </a:effectLst>
        </p:spPr>
        <p:txBody>
          <a:bodyPr/>
          <a:lstStyle/>
          <a:p>
            <a:endParaRPr lang="en-US"/>
          </a:p>
        </p:txBody>
      </p:sp>
      <p:sp>
        <p:nvSpPr>
          <p:cNvPr id="25" name="Shape 23"/>
          <p:cNvSpPr/>
          <p:nvPr/>
        </p:nvSpPr>
        <p:spPr>
          <a:xfrm>
            <a:off x="3742254" y="4785003"/>
            <a:ext cx="1021318" cy="307181"/>
          </a:xfrm>
          <a:prstGeom prst="roundRect">
            <a:avLst>
              <a:gd name="adj" fmla="val 9302"/>
            </a:avLst>
          </a:prstGeom>
          <a:solidFill>
            <a:srgbClr val="FFFFFF"/>
          </a:solidFill>
          <a:ln w="7620">
            <a:solidFill>
              <a:srgbClr val="DED7C6"/>
            </a:solidFill>
            <a:prstDash val="solid"/>
          </a:ln>
          <a:effectLst>
            <a:outerShdw blurRad="28575" dist="9525" dir="5400000" algn="bl" rotWithShape="0">
              <a:srgbClr val="14342B">
                <a:alpha val="6000"/>
              </a:srgbClr>
            </a:outerShdw>
          </a:effectLst>
        </p:spPr>
        <p:txBody>
          <a:bodyPr/>
          <a:lstStyle/>
          <a:p>
            <a:endParaRPr lang="en-US"/>
          </a:p>
        </p:txBody>
      </p:sp>
      <p:sp>
        <p:nvSpPr>
          <p:cNvPr id="26" name="Text 24"/>
          <p:cNvSpPr/>
          <p:nvPr/>
        </p:nvSpPr>
        <p:spPr>
          <a:xfrm>
            <a:off x="3845124" y="4821198"/>
            <a:ext cx="891778" cy="272891"/>
          </a:xfrm>
          <a:prstGeom prst="rect">
            <a:avLst/>
          </a:prstGeom>
          <a:noFill/>
          <a:ln/>
        </p:spPr>
        <p:txBody>
          <a:bodyPr wrap="square" lIns="25400" tIns="25400" rIns="25400" bIns="25400" rtlCol="0" anchor="t">
            <a:normAutofit fontScale="92500" lnSpcReduction="20000"/>
          </a:bodyPr>
          <a:lstStyle/>
          <a:p>
            <a:pPr marL="0" indent="0" algn="l">
              <a:lnSpc>
                <a:spcPct val="145000"/>
              </a:lnSpc>
              <a:buNone/>
            </a:pPr>
            <a:r>
              <a:rPr lang="en-US" sz="1275" b="1" kern="0" spc="-19" dirty="0">
                <a:solidFill>
                  <a:srgbClr val="2A3B33"/>
                </a:solidFill>
                <a:latin typeface="Arial" pitchFamily="34" charset="0"/>
                <a:ea typeface="Arial" pitchFamily="34" charset="-122"/>
                <a:cs typeface="Arial" pitchFamily="34" charset="-120"/>
              </a:rPr>
              <a:t>ReElement</a:t>
            </a:r>
            <a:endParaRPr lang="en-US" sz="1275" dirty="0"/>
          </a:p>
        </p:txBody>
      </p:sp>
      <p:sp>
        <p:nvSpPr>
          <p:cNvPr id="27" name="Shape 25"/>
          <p:cNvSpPr/>
          <p:nvPr/>
        </p:nvSpPr>
        <p:spPr>
          <a:xfrm>
            <a:off x="3622715" y="5812631"/>
            <a:ext cx="152400" cy="152400"/>
          </a:xfrm>
          <a:prstGeom prst="ellipse">
            <a:avLst/>
          </a:prstGeom>
          <a:solidFill>
            <a:srgbClr val="5C6B62"/>
          </a:solidFill>
          <a:ln/>
          <a:effectLst>
            <a:outerShdw blurRad="101600" dist="50800" dir="16200000" algn="bl" rotWithShape="0">
              <a:srgbClr val="2A3B33">
                <a:alpha val="12000"/>
              </a:srgbClr>
            </a:outerShdw>
          </a:effectLst>
        </p:spPr>
        <p:txBody>
          <a:bodyPr/>
          <a:lstStyle/>
          <a:p>
            <a:endParaRPr lang="en-US"/>
          </a:p>
        </p:txBody>
      </p:sp>
      <p:sp>
        <p:nvSpPr>
          <p:cNvPr id="28" name="Shape 26"/>
          <p:cNvSpPr/>
          <p:nvPr/>
        </p:nvSpPr>
        <p:spPr>
          <a:xfrm>
            <a:off x="2876193" y="6022181"/>
            <a:ext cx="1645444" cy="307181"/>
          </a:xfrm>
          <a:prstGeom prst="roundRect">
            <a:avLst>
              <a:gd name="adj" fmla="val 9302"/>
            </a:avLst>
          </a:prstGeom>
          <a:solidFill>
            <a:srgbClr val="FFFFFF"/>
          </a:solidFill>
          <a:ln w="7620">
            <a:solidFill>
              <a:srgbClr val="DED7C6"/>
            </a:solidFill>
            <a:prstDash val="solid"/>
          </a:ln>
          <a:effectLst>
            <a:outerShdw blurRad="28575" dist="9525" dir="5400000" algn="bl" rotWithShape="0">
              <a:srgbClr val="14342B">
                <a:alpha val="6000"/>
              </a:srgbClr>
            </a:outerShdw>
          </a:effectLst>
        </p:spPr>
        <p:txBody>
          <a:bodyPr/>
          <a:lstStyle/>
          <a:p>
            <a:endParaRPr lang="en-US"/>
          </a:p>
        </p:txBody>
      </p:sp>
      <p:sp>
        <p:nvSpPr>
          <p:cNvPr id="29" name="Text 27"/>
          <p:cNvSpPr/>
          <p:nvPr/>
        </p:nvSpPr>
        <p:spPr>
          <a:xfrm>
            <a:off x="2979063" y="6058376"/>
            <a:ext cx="1515904" cy="272891"/>
          </a:xfrm>
          <a:prstGeom prst="rect">
            <a:avLst/>
          </a:prstGeom>
          <a:noFill/>
          <a:ln/>
        </p:spPr>
        <p:txBody>
          <a:bodyPr wrap="square" lIns="25400" tIns="25400" rIns="25400" bIns="25400" rtlCol="0" anchor="t">
            <a:normAutofit fontScale="92500" lnSpcReduction="20000"/>
          </a:bodyPr>
          <a:lstStyle/>
          <a:p>
            <a:pPr marL="0" indent="0" algn="l">
              <a:lnSpc>
                <a:spcPct val="145000"/>
              </a:lnSpc>
              <a:buNone/>
            </a:pPr>
            <a:r>
              <a:rPr lang="en-US" sz="1275" b="1" kern="0" spc="-19" dirty="0">
                <a:solidFill>
                  <a:srgbClr val="2A3B33"/>
                </a:solidFill>
                <a:latin typeface="Arial" pitchFamily="34" charset="0"/>
                <a:ea typeface="Arial" pitchFamily="34" charset="-122"/>
                <a:cs typeface="Arial" pitchFamily="34" charset="-120"/>
              </a:rPr>
              <a:t>Solvay · separation</a:t>
            </a:r>
            <a:endParaRPr lang="en-US" sz="1275" dirty="0"/>
          </a:p>
        </p:txBody>
      </p:sp>
      <p:sp>
        <p:nvSpPr>
          <p:cNvPr id="30" name="Shape 28"/>
          <p:cNvSpPr/>
          <p:nvPr/>
        </p:nvSpPr>
        <p:spPr>
          <a:xfrm>
            <a:off x="6392346" y="5522952"/>
            <a:ext cx="152400" cy="152400"/>
          </a:xfrm>
          <a:prstGeom prst="ellipse">
            <a:avLst/>
          </a:prstGeom>
          <a:solidFill>
            <a:srgbClr val="5C6B62"/>
          </a:solidFill>
          <a:ln/>
          <a:effectLst>
            <a:outerShdw blurRad="101600" dist="50800" dir="16200000" algn="bl" rotWithShape="0">
              <a:srgbClr val="2A3B33">
                <a:alpha val="12000"/>
              </a:srgbClr>
            </a:outerShdw>
          </a:effectLst>
        </p:spPr>
        <p:txBody>
          <a:bodyPr/>
          <a:lstStyle/>
          <a:p>
            <a:endParaRPr lang="en-US"/>
          </a:p>
        </p:txBody>
      </p:sp>
      <p:sp>
        <p:nvSpPr>
          <p:cNvPr id="31" name="Shape 29"/>
          <p:cNvSpPr/>
          <p:nvPr/>
        </p:nvSpPr>
        <p:spPr>
          <a:xfrm>
            <a:off x="5772626" y="5158621"/>
            <a:ext cx="1391841" cy="307181"/>
          </a:xfrm>
          <a:prstGeom prst="roundRect">
            <a:avLst>
              <a:gd name="adj" fmla="val 9302"/>
            </a:avLst>
          </a:prstGeom>
          <a:solidFill>
            <a:srgbClr val="FFFFFF"/>
          </a:solidFill>
          <a:ln w="7620">
            <a:solidFill>
              <a:srgbClr val="DED7C6"/>
            </a:solidFill>
            <a:prstDash val="solid"/>
          </a:ln>
          <a:effectLst>
            <a:outerShdw blurRad="28575" dist="9525" dir="5400000" algn="bl" rotWithShape="0">
              <a:srgbClr val="14342B">
                <a:alpha val="6000"/>
              </a:srgbClr>
            </a:outerShdw>
          </a:effectLst>
        </p:spPr>
        <p:txBody>
          <a:bodyPr/>
          <a:lstStyle/>
          <a:p>
            <a:endParaRPr lang="en-US"/>
          </a:p>
        </p:txBody>
      </p:sp>
      <p:sp>
        <p:nvSpPr>
          <p:cNvPr id="32" name="Text 30"/>
          <p:cNvSpPr/>
          <p:nvPr/>
        </p:nvSpPr>
        <p:spPr>
          <a:xfrm>
            <a:off x="5875496" y="5194816"/>
            <a:ext cx="1262301" cy="272891"/>
          </a:xfrm>
          <a:prstGeom prst="rect">
            <a:avLst/>
          </a:prstGeom>
          <a:noFill/>
          <a:ln/>
        </p:spPr>
        <p:txBody>
          <a:bodyPr wrap="square" lIns="25400" tIns="25400" rIns="25400" bIns="25400" rtlCol="0" anchor="t">
            <a:normAutofit fontScale="92500" lnSpcReduction="20000"/>
          </a:bodyPr>
          <a:lstStyle/>
          <a:p>
            <a:pPr marL="0" indent="0" algn="l">
              <a:lnSpc>
                <a:spcPct val="145000"/>
              </a:lnSpc>
              <a:buNone/>
            </a:pPr>
            <a:r>
              <a:rPr lang="en-US" sz="1275" b="1" kern="0" spc="-19" dirty="0">
                <a:solidFill>
                  <a:srgbClr val="2A3B33"/>
                </a:solidFill>
                <a:latin typeface="Arial" pitchFamily="34" charset="0"/>
                <a:ea typeface="Arial" pitchFamily="34" charset="-122"/>
                <a:cs typeface="Arial" pitchFamily="34" charset="-120"/>
              </a:rPr>
              <a:t>Cyclic Materials</a:t>
            </a:r>
            <a:endParaRPr lang="en-US" sz="1275" dirty="0"/>
          </a:p>
        </p:txBody>
      </p:sp>
      <p:sp>
        <p:nvSpPr>
          <p:cNvPr id="33" name="Shape 31"/>
          <p:cNvSpPr/>
          <p:nvPr/>
        </p:nvSpPr>
        <p:spPr>
          <a:xfrm>
            <a:off x="8421291" y="5316855"/>
            <a:ext cx="209550" cy="209550"/>
          </a:xfrm>
          <a:prstGeom prst="ellipse">
            <a:avLst/>
          </a:prstGeom>
          <a:solidFill>
            <a:srgbClr val="C68A4A"/>
          </a:solidFill>
          <a:ln/>
          <a:effectLst>
            <a:outerShdw blurRad="101600" dist="50800" dir="16200000" algn="bl" rotWithShape="0">
              <a:srgbClr val="C68A4A">
                <a:alpha val="22000"/>
              </a:srgbClr>
            </a:outerShdw>
          </a:effectLst>
        </p:spPr>
        <p:txBody>
          <a:bodyPr/>
          <a:lstStyle/>
          <a:p>
            <a:endParaRPr lang="en-US"/>
          </a:p>
        </p:txBody>
      </p:sp>
      <p:sp>
        <p:nvSpPr>
          <p:cNvPr id="34" name="Shape 32"/>
          <p:cNvSpPr/>
          <p:nvPr/>
        </p:nvSpPr>
        <p:spPr>
          <a:xfrm>
            <a:off x="7652981" y="5583555"/>
            <a:ext cx="1746171" cy="307181"/>
          </a:xfrm>
          <a:prstGeom prst="roundRect">
            <a:avLst>
              <a:gd name="adj" fmla="val 9302"/>
            </a:avLst>
          </a:prstGeom>
          <a:solidFill>
            <a:srgbClr val="C68A4A"/>
          </a:solidFill>
          <a:ln w="7620">
            <a:solidFill>
              <a:srgbClr val="C68A4A"/>
            </a:solidFill>
            <a:prstDash val="solid"/>
          </a:ln>
          <a:effectLst>
            <a:outerShdw blurRad="28575" dist="9525" dir="5400000" algn="bl" rotWithShape="0">
              <a:srgbClr val="14342B">
                <a:alpha val="6000"/>
              </a:srgbClr>
            </a:outerShdw>
          </a:effectLst>
        </p:spPr>
        <p:txBody>
          <a:bodyPr/>
          <a:lstStyle/>
          <a:p>
            <a:endParaRPr lang="en-US"/>
          </a:p>
        </p:txBody>
      </p:sp>
      <p:sp>
        <p:nvSpPr>
          <p:cNvPr id="35" name="Text 33"/>
          <p:cNvSpPr/>
          <p:nvPr/>
        </p:nvSpPr>
        <p:spPr>
          <a:xfrm>
            <a:off x="7755851" y="5619750"/>
            <a:ext cx="1616631" cy="272891"/>
          </a:xfrm>
          <a:prstGeom prst="rect">
            <a:avLst/>
          </a:prstGeom>
          <a:noFill/>
          <a:ln/>
        </p:spPr>
        <p:txBody>
          <a:bodyPr wrap="square" lIns="25400" tIns="25400" rIns="25400" bIns="25400" rtlCol="0" anchor="t">
            <a:normAutofit fontScale="92500" lnSpcReduction="20000"/>
          </a:bodyPr>
          <a:lstStyle/>
          <a:p>
            <a:pPr marL="0" indent="0" algn="l">
              <a:lnSpc>
                <a:spcPct val="145000"/>
              </a:lnSpc>
              <a:buNone/>
            </a:pPr>
            <a:r>
              <a:rPr lang="en-US" sz="1275" b="1" kern="0" spc="-19" dirty="0">
                <a:solidFill>
                  <a:srgbClr val="241405"/>
                </a:solidFill>
                <a:latin typeface="Arial" pitchFamily="34" charset="0"/>
                <a:ea typeface="Arial" pitchFamily="34" charset="-122"/>
                <a:cs typeface="Arial" pitchFamily="34" charset="-120"/>
              </a:rPr>
              <a:t>BIOWEG · bio-based</a:t>
            </a:r>
            <a:endParaRPr lang="en-US" sz="1275" dirty="0"/>
          </a:p>
        </p:txBody>
      </p:sp>
      <p:sp>
        <p:nvSpPr>
          <p:cNvPr id="36" name="Shape 34"/>
          <p:cNvSpPr/>
          <p:nvPr/>
        </p:nvSpPr>
        <p:spPr>
          <a:xfrm>
            <a:off x="10957560" y="3627120"/>
            <a:ext cx="6492240" cy="1955006"/>
          </a:xfrm>
          <a:prstGeom prst="roundRect">
            <a:avLst>
              <a:gd name="adj" fmla="val 1462"/>
            </a:avLst>
          </a:prstGeom>
          <a:solidFill>
            <a:srgbClr val="FFFFFF"/>
          </a:solidFill>
          <a:ln w="7620">
            <a:solidFill>
              <a:srgbClr val="DED7C6"/>
            </a:solidFill>
            <a:prstDash val="solid"/>
          </a:ln>
        </p:spPr>
        <p:txBody>
          <a:bodyPr/>
          <a:lstStyle/>
          <a:p>
            <a:endParaRPr lang="en-US"/>
          </a:p>
        </p:txBody>
      </p:sp>
      <p:sp>
        <p:nvSpPr>
          <p:cNvPr id="37" name="Text 35"/>
          <p:cNvSpPr/>
          <p:nvPr/>
        </p:nvSpPr>
        <p:spPr>
          <a:xfrm>
            <a:off x="11289031" y="3891915"/>
            <a:ext cx="6004179" cy="260985"/>
          </a:xfrm>
          <a:prstGeom prst="rect">
            <a:avLst/>
          </a:prstGeom>
          <a:noFill/>
          <a:ln/>
        </p:spPr>
        <p:txBody>
          <a:bodyPr wrap="square" lIns="25400" tIns="25400" rIns="25400" bIns="25400" rtlCol="0" anchor="t">
            <a:normAutofit fontScale="92500" lnSpcReduction="10000"/>
          </a:bodyPr>
          <a:lstStyle/>
          <a:p>
            <a:pPr marL="0" indent="0" algn="l">
              <a:lnSpc>
                <a:spcPct val="130000"/>
              </a:lnSpc>
              <a:buNone/>
            </a:pPr>
            <a:r>
              <a:rPr lang="en-US" sz="1350" b="1" kern="0" spc="162" dirty="0">
                <a:solidFill>
                  <a:srgbClr val="A96E33"/>
                </a:solidFill>
                <a:latin typeface="Arial" pitchFamily="34" charset="0"/>
                <a:ea typeface="Arial" pitchFamily="34" charset="-122"/>
                <a:cs typeface="Arial" pitchFamily="34" charset="-120"/>
              </a:rPr>
              <a:t>WHY THE EMPTY QUADRANT IS THE PRIZE</a:t>
            </a:r>
            <a:endParaRPr lang="en-US" sz="1350" dirty="0"/>
          </a:p>
        </p:txBody>
      </p:sp>
      <p:sp>
        <p:nvSpPr>
          <p:cNvPr id="38" name="Text 36"/>
          <p:cNvSpPr/>
          <p:nvPr/>
        </p:nvSpPr>
        <p:spPr>
          <a:xfrm>
            <a:off x="11289031" y="4210050"/>
            <a:ext cx="6004179" cy="1173956"/>
          </a:xfrm>
          <a:prstGeom prst="rect">
            <a:avLst/>
          </a:prstGeom>
          <a:noFill/>
          <a:ln/>
        </p:spPr>
        <p:txBody>
          <a:bodyPr wrap="square" lIns="25400" tIns="25400" rIns="25400" bIns="25400" rtlCol="0" anchor="t">
            <a:normAutofit fontScale="92500" lnSpcReduction="20000"/>
          </a:bodyPr>
          <a:lstStyle/>
          <a:p>
            <a:pPr marL="0" indent="0" algn="l">
              <a:lnSpc>
                <a:spcPct val="142000"/>
              </a:lnSpc>
              <a:buNone/>
            </a:pPr>
            <a:r>
              <a:rPr lang="en-US" sz="1575" kern="0" spc="-19" dirty="0">
                <a:solidFill>
                  <a:srgbClr val="2A3B33"/>
                </a:solidFill>
                <a:latin typeface="Arial" pitchFamily="34" charset="0"/>
                <a:ea typeface="Arial" pitchFamily="34" charset="-122"/>
                <a:cs typeface="Arial" pitchFamily="34" charset="-120"/>
              </a:rPr>
              <a:t>Hydrogen short-loop routes need clean, sorted, single-grade magnet swarf. The CRMA-relevant tonnage - oxidized swarf, mixed WEEE, grinding sludge - is exactly the </a:t>
            </a:r>
            <a:r>
              <a:rPr lang="en-US" sz="1575" b="1" kern="0" spc="-19" dirty="0">
                <a:solidFill>
                  <a:srgbClr val="2A3B33"/>
                </a:solidFill>
                <a:latin typeface="Arial" pitchFamily="34" charset="0"/>
                <a:ea typeface="Arial" pitchFamily="34" charset="-122"/>
                <a:cs typeface="Arial" pitchFamily="34" charset="-120"/>
              </a:rPr>
              <a:t>complex feed they can't take </a:t>
            </a:r>
            <a:r>
              <a:rPr lang="en-US" sz="1575" kern="0" spc="-19" dirty="0">
                <a:solidFill>
                  <a:srgbClr val="2A3B33"/>
                </a:solidFill>
                <a:latin typeface="Arial" pitchFamily="34" charset="0"/>
                <a:ea typeface="Arial" pitchFamily="34" charset="-122"/>
                <a:cs typeface="Arial" pitchFamily="34" charset="-120"/>
              </a:rPr>
              <a:t>. Our water-based long-loop chemistry is built for it.</a:t>
            </a:r>
            <a:endParaRPr lang="en-US" sz="1575" dirty="0"/>
          </a:p>
        </p:txBody>
      </p:sp>
      <p:sp>
        <p:nvSpPr>
          <p:cNvPr id="39" name="Shape 37"/>
          <p:cNvSpPr/>
          <p:nvPr/>
        </p:nvSpPr>
        <p:spPr>
          <a:xfrm>
            <a:off x="10957560" y="5791676"/>
            <a:ext cx="6492240" cy="1599248"/>
          </a:xfrm>
          <a:prstGeom prst="roundRect">
            <a:avLst>
              <a:gd name="adj" fmla="val 1787"/>
            </a:avLst>
          </a:prstGeom>
          <a:solidFill>
            <a:srgbClr val="FFFFFF"/>
          </a:solidFill>
          <a:ln w="7620">
            <a:solidFill>
              <a:srgbClr val="DED7C6"/>
            </a:solidFill>
            <a:prstDash val="solid"/>
          </a:ln>
        </p:spPr>
        <p:txBody>
          <a:bodyPr/>
          <a:lstStyle/>
          <a:p>
            <a:endParaRPr lang="en-US"/>
          </a:p>
        </p:txBody>
      </p:sp>
      <p:sp>
        <p:nvSpPr>
          <p:cNvPr id="40" name="Text 38"/>
          <p:cNvSpPr/>
          <p:nvPr/>
        </p:nvSpPr>
        <p:spPr>
          <a:xfrm>
            <a:off x="11212831" y="6008847"/>
            <a:ext cx="6161151" cy="286703"/>
          </a:xfrm>
          <a:prstGeom prst="rect">
            <a:avLst/>
          </a:prstGeom>
          <a:noFill/>
          <a:ln/>
        </p:spPr>
        <p:txBody>
          <a:bodyPr wrap="square" lIns="25400" tIns="25400" rIns="25400" bIns="25400" rtlCol="0" anchor="t">
            <a:normAutofit fontScale="92500" lnSpcReduction="10000"/>
          </a:bodyPr>
          <a:lstStyle/>
          <a:p>
            <a:pPr marL="0" indent="0" algn="l">
              <a:lnSpc>
                <a:spcPct val="145000"/>
              </a:lnSpc>
              <a:buNone/>
            </a:pPr>
            <a:r>
              <a:rPr lang="en-US" sz="1350" b="1" kern="0" spc="216" dirty="0">
                <a:solidFill>
                  <a:srgbClr val="C68A4A"/>
                </a:solidFill>
                <a:latin typeface="Arial" pitchFamily="34" charset="0"/>
                <a:ea typeface="Arial" pitchFamily="34" charset="-122"/>
                <a:cs typeface="Arial" pitchFamily="34" charset="-120"/>
              </a:rPr>
              <a:t>STRUCTURAL SIGNAL</a:t>
            </a:r>
            <a:endParaRPr lang="en-US" sz="1350" dirty="0"/>
          </a:p>
        </p:txBody>
      </p:sp>
      <p:sp>
        <p:nvSpPr>
          <p:cNvPr id="41" name="Text 39"/>
          <p:cNvSpPr/>
          <p:nvPr/>
        </p:nvSpPr>
        <p:spPr>
          <a:xfrm>
            <a:off x="11212831" y="6333649"/>
            <a:ext cx="6161151" cy="878205"/>
          </a:xfrm>
          <a:prstGeom prst="rect">
            <a:avLst/>
          </a:prstGeom>
          <a:noFill/>
          <a:ln/>
        </p:spPr>
        <p:txBody>
          <a:bodyPr wrap="square" lIns="25400" tIns="25400" rIns="25400" bIns="25400" rtlCol="0" anchor="t">
            <a:normAutofit fontScale="92500" lnSpcReduction="20000"/>
          </a:bodyPr>
          <a:lstStyle/>
          <a:p>
            <a:pPr marL="0" indent="0" algn="l">
              <a:lnSpc>
                <a:spcPct val="140000"/>
              </a:lnSpc>
              <a:buNone/>
            </a:pPr>
            <a:r>
              <a:rPr lang="en-US" sz="1575" kern="0" spc="-19" dirty="0">
                <a:solidFill>
                  <a:srgbClr val="2A3B33"/>
                </a:solidFill>
                <a:latin typeface="Arial" pitchFamily="34" charset="0"/>
                <a:ea typeface="Arial" pitchFamily="34" charset="-122"/>
                <a:cs typeface="Arial" pitchFamily="34" charset="-120"/>
              </a:rPr>
              <a:t>The </a:t>
            </a:r>
            <a:r>
              <a:rPr lang="en-US" sz="1575" b="1" kern="0" spc="-19" dirty="0">
                <a:solidFill>
                  <a:srgbClr val="2A3B33"/>
                </a:solidFill>
                <a:latin typeface="Arial" pitchFamily="34" charset="0"/>
                <a:ea typeface="Arial" pitchFamily="34" charset="-122"/>
                <a:cs typeface="Arial" pitchFamily="34" charset="-120"/>
              </a:rPr>
              <a:t>VAC × Cyclic 10-year exclusive on US magnet swarf (Oct 2025) </a:t>
            </a:r>
            <a:r>
              <a:rPr lang="en-US" sz="1575" kern="0" spc="-19" dirty="0">
                <a:solidFill>
                  <a:srgbClr val="2A3B33"/>
                </a:solidFill>
                <a:latin typeface="Arial" pitchFamily="34" charset="0"/>
                <a:ea typeface="Arial" pitchFamily="34" charset="-122"/>
                <a:cs typeface="Arial" pitchFamily="34" charset="-120"/>
              </a:rPr>
              <a:t>shows clean feedstock is being locked up fast - reinforcing that complex feed, not clean swarf, is the open, defensible entry.</a:t>
            </a:r>
            <a:endParaRPr lang="en-US" sz="1575" dirty="0"/>
          </a:p>
        </p:txBody>
      </p:sp>
      <p:sp>
        <p:nvSpPr>
          <p:cNvPr id="42" name="Text 40"/>
          <p:cNvSpPr/>
          <p:nvPr/>
        </p:nvSpPr>
        <p:spPr>
          <a:xfrm>
            <a:off x="838200" y="9671209"/>
            <a:ext cx="4269516" cy="272891"/>
          </a:xfrm>
          <a:prstGeom prst="rect">
            <a:avLst/>
          </a:prstGeom>
          <a:noFill/>
          <a:ln/>
        </p:spPr>
        <p:txBody>
          <a:bodyPr wrap="square" lIns="25400" tIns="25400" rIns="25400" bIns="25400" rtlCol="0" anchor="t">
            <a:normAutofit fontScale="92500" lnSpcReduction="20000"/>
          </a:bodyPr>
          <a:lstStyle/>
          <a:p>
            <a:pPr marL="0" indent="0" algn="l">
              <a:lnSpc>
                <a:spcPct val="145000"/>
              </a:lnSpc>
              <a:buNone/>
            </a:pPr>
            <a:r>
              <a:rPr lang="en-US" sz="1275" kern="0" spc="51" dirty="0">
                <a:solidFill>
                  <a:srgbClr val="5C6B62"/>
                </a:solidFill>
                <a:latin typeface="Arial" pitchFamily="34" charset="0"/>
                <a:ea typeface="Arial" pitchFamily="34" charset="-122"/>
                <a:cs typeface="Arial" pitchFamily="34" charset="-120"/>
              </a:rPr>
              <a:t>BIOWEG × BIOPEPLEACH · Strategic Business Plan</a:t>
            </a:r>
            <a:endParaRPr lang="en-US" sz="1275"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876300" y="1028700"/>
            <a:ext cx="16535400" cy="15240"/>
          </a:xfrm>
          <a:prstGeom prst="rect">
            <a:avLst/>
          </a:prstGeom>
          <a:solidFill>
            <a:srgbClr val="DBE0DB"/>
          </a:solidFill>
          <a:ln/>
        </p:spPr>
        <p:txBody>
          <a:bodyPr/>
          <a:lstStyle/>
          <a:p>
            <a:endParaRPr lang="en-US"/>
          </a:p>
        </p:txBody>
      </p:sp>
      <p:sp>
        <p:nvSpPr>
          <p:cNvPr id="3" name="Text 1"/>
          <p:cNvSpPr/>
          <p:nvPr/>
        </p:nvSpPr>
        <p:spPr>
          <a:xfrm>
            <a:off x="876300" y="571500"/>
            <a:ext cx="376833" cy="342900"/>
          </a:xfrm>
          <a:prstGeom prst="rect">
            <a:avLst/>
          </a:prstGeom>
          <a:noFill/>
          <a:ln/>
        </p:spPr>
        <p:txBody>
          <a:bodyPr wrap="square" lIns="25400" tIns="25400" rIns="25400" bIns="25400" rtlCol="0" anchor="t">
            <a:normAutofit fontScale="92500"/>
          </a:bodyPr>
          <a:lstStyle/>
          <a:p>
            <a:pPr marL="0" indent="0" algn="l">
              <a:buNone/>
            </a:pPr>
            <a:r>
              <a:rPr lang="en-US" sz="1950" b="1" kern="0" spc="195" dirty="0">
                <a:solidFill>
                  <a:srgbClr val="BF7D36"/>
                </a:solidFill>
                <a:latin typeface="Calibri" pitchFamily="34" charset="0"/>
                <a:ea typeface="Calibri" pitchFamily="34" charset="-122"/>
                <a:cs typeface="Calibri" pitchFamily="34" charset="-120"/>
              </a:rPr>
              <a:t>A4</a:t>
            </a:r>
            <a:endParaRPr lang="en-US" sz="1950" dirty="0"/>
          </a:p>
        </p:txBody>
      </p:sp>
      <p:sp>
        <p:nvSpPr>
          <p:cNvPr id="4" name="Text 2"/>
          <p:cNvSpPr/>
          <p:nvPr/>
        </p:nvSpPr>
        <p:spPr>
          <a:xfrm>
            <a:off x="1310283" y="571500"/>
            <a:ext cx="3815891" cy="342900"/>
          </a:xfrm>
          <a:prstGeom prst="rect">
            <a:avLst/>
          </a:prstGeom>
          <a:noFill/>
          <a:ln/>
        </p:spPr>
        <p:txBody>
          <a:bodyPr wrap="square" lIns="0" tIns="0" rIns="0" bIns="0" rtlCol="0" anchor="t">
            <a:normAutofit/>
          </a:bodyPr>
          <a:lstStyle/>
          <a:p>
            <a:pPr marL="0" indent="0" algn="l">
              <a:buNone/>
            </a:pPr>
            <a:r>
              <a:rPr lang="en-US" sz="1950" b="1" kern="0" spc="195" dirty="0">
                <a:solidFill>
                  <a:srgbClr val="23543F"/>
                </a:solidFill>
                <a:latin typeface="Calibri" pitchFamily="34" charset="0"/>
                <a:ea typeface="Calibri" pitchFamily="34" charset="-122"/>
                <a:cs typeface="Calibri" pitchFamily="34" charset="-120"/>
              </a:rPr>
              <a:t>/ GTM — CHANNELS &amp; PILOTS</a:t>
            </a:r>
            <a:endParaRPr lang="en-US" sz="1950" dirty="0"/>
          </a:p>
        </p:txBody>
      </p:sp>
      <p:sp>
        <p:nvSpPr>
          <p:cNvPr id="5" name="Shape 3"/>
          <p:cNvSpPr/>
          <p:nvPr/>
        </p:nvSpPr>
        <p:spPr>
          <a:xfrm>
            <a:off x="14840070" y="681038"/>
            <a:ext cx="85725" cy="85725"/>
          </a:xfrm>
          <a:prstGeom prst="ellipse">
            <a:avLst/>
          </a:prstGeom>
          <a:solidFill>
            <a:srgbClr val="BF7D36"/>
          </a:solidFill>
          <a:ln/>
        </p:spPr>
        <p:txBody>
          <a:bodyPr/>
          <a:lstStyle/>
          <a:p>
            <a:endParaRPr lang="en-US"/>
          </a:p>
        </p:txBody>
      </p:sp>
      <p:sp>
        <p:nvSpPr>
          <p:cNvPr id="6" name="Text 4"/>
          <p:cNvSpPr/>
          <p:nvPr/>
        </p:nvSpPr>
        <p:spPr>
          <a:xfrm>
            <a:off x="15040095" y="582930"/>
            <a:ext cx="2447805" cy="320040"/>
          </a:xfrm>
          <a:prstGeom prst="rect">
            <a:avLst/>
          </a:prstGeom>
          <a:noFill/>
          <a:ln/>
        </p:spPr>
        <p:txBody>
          <a:bodyPr wrap="square" lIns="0" tIns="0" rIns="0" bIns="0" rtlCol="0" anchor="t">
            <a:normAutofit fontScale="70000" lnSpcReduction="20000"/>
          </a:bodyPr>
          <a:lstStyle/>
          <a:p>
            <a:pPr marL="0" indent="0" algn="l">
              <a:buNone/>
            </a:pPr>
            <a:r>
              <a:rPr lang="en-US" sz="1800" kern="0" spc="252" dirty="0">
                <a:solidFill>
                  <a:srgbClr val="23543F"/>
                </a:solidFill>
                <a:latin typeface="Calibri" pitchFamily="34" charset="0"/>
                <a:ea typeface="Calibri" pitchFamily="34" charset="-122"/>
                <a:cs typeface="Calibri" pitchFamily="34" charset="-120"/>
              </a:rPr>
              <a:t>APPENDIX · Q&amp;A BACKUP</a:t>
            </a:r>
            <a:endParaRPr lang="en-US" sz="1800" dirty="0"/>
          </a:p>
        </p:txBody>
      </p:sp>
      <p:sp>
        <p:nvSpPr>
          <p:cNvPr id="7" name="Text 5"/>
          <p:cNvSpPr/>
          <p:nvPr/>
        </p:nvSpPr>
        <p:spPr>
          <a:xfrm>
            <a:off x="876300" y="1291590"/>
            <a:ext cx="15893415" cy="976789"/>
          </a:xfrm>
          <a:prstGeom prst="rect">
            <a:avLst/>
          </a:prstGeom>
          <a:noFill/>
          <a:ln/>
        </p:spPr>
        <p:txBody>
          <a:bodyPr wrap="square" lIns="25400" tIns="25400" rIns="25400" bIns="25400" rtlCol="0" anchor="t">
            <a:normAutofit fontScale="92500" lnSpcReduction="20000"/>
          </a:bodyPr>
          <a:lstStyle/>
          <a:p>
            <a:pPr marL="0" indent="0" algn="l">
              <a:lnSpc>
                <a:spcPct val="112000"/>
              </a:lnSpc>
              <a:buNone/>
            </a:pPr>
            <a:r>
              <a:rPr lang="en-US" sz="3300" b="1" kern="0" spc="-33" dirty="0">
                <a:solidFill>
                  <a:srgbClr val="15211B"/>
                </a:solidFill>
                <a:latin typeface="Calibri" pitchFamily="34" charset="0"/>
                <a:ea typeface="Calibri" pitchFamily="34" charset="-122"/>
                <a:cs typeface="Calibri" pitchFamily="34" charset="-120"/>
              </a:rPr>
              <a:t>We reach feedstock owners through three named channels, and every pilot runs on one </a:t>
            </a:r>
            <a:r>
              <a:rPr lang="en-US" sz="3300" b="1" kern="0" spc="-33" dirty="0">
                <a:solidFill>
                  <a:srgbClr val="BF7D36"/>
                </a:solidFill>
                <a:latin typeface="Calibri" pitchFamily="34" charset="0"/>
                <a:ea typeface="Calibri" pitchFamily="34" charset="-122"/>
                <a:cs typeface="Calibri" pitchFamily="34" charset="-120"/>
              </a:rPr>
              <a:t>simple commercial template</a:t>
            </a:r>
            <a:r>
              <a:rPr lang="en-US" sz="3300" b="1" kern="0" spc="-33" dirty="0">
                <a:solidFill>
                  <a:srgbClr val="15211B"/>
                </a:solidFill>
                <a:latin typeface="Calibri" pitchFamily="34" charset="0"/>
                <a:ea typeface="Calibri" pitchFamily="34" charset="-122"/>
                <a:cs typeface="Calibri" pitchFamily="34" charset="-120"/>
              </a:rPr>
              <a:t>.</a:t>
            </a:r>
            <a:endParaRPr lang="en-US" sz="3300" dirty="0"/>
          </a:p>
        </p:txBody>
      </p:sp>
      <p:sp>
        <p:nvSpPr>
          <p:cNvPr id="8" name="Shape 6"/>
          <p:cNvSpPr/>
          <p:nvPr/>
        </p:nvSpPr>
        <p:spPr>
          <a:xfrm>
            <a:off x="876300" y="2344579"/>
            <a:ext cx="22860" cy="643890"/>
          </a:xfrm>
          <a:prstGeom prst="rect">
            <a:avLst/>
          </a:prstGeom>
          <a:solidFill>
            <a:srgbClr val="BF7D36"/>
          </a:solidFill>
          <a:ln/>
        </p:spPr>
        <p:txBody>
          <a:bodyPr/>
          <a:lstStyle/>
          <a:p>
            <a:endParaRPr lang="en-US"/>
          </a:p>
        </p:txBody>
      </p:sp>
      <p:sp>
        <p:nvSpPr>
          <p:cNvPr id="9" name="Text 7"/>
          <p:cNvSpPr/>
          <p:nvPr/>
        </p:nvSpPr>
        <p:spPr>
          <a:xfrm>
            <a:off x="1089660" y="2344579"/>
            <a:ext cx="11951970" cy="681990"/>
          </a:xfrm>
          <a:prstGeom prst="rect">
            <a:avLst/>
          </a:prstGeom>
          <a:noFill/>
          <a:ln/>
        </p:spPr>
        <p:txBody>
          <a:bodyPr wrap="square" lIns="25400" tIns="25400" rIns="25400" bIns="25400" rtlCol="0" anchor="t">
            <a:normAutofit fontScale="92500" lnSpcReduction="20000"/>
          </a:bodyPr>
          <a:lstStyle/>
          <a:p>
            <a:pPr marL="0" indent="0" algn="l">
              <a:lnSpc>
                <a:spcPct val="130000"/>
              </a:lnSpc>
              <a:buNone/>
            </a:pPr>
            <a:r>
              <a:rPr lang="en-US" sz="1950" dirty="0">
                <a:solidFill>
                  <a:srgbClr val="586259"/>
                </a:solidFill>
                <a:latin typeface="Calibri" pitchFamily="34" charset="0"/>
                <a:ea typeface="Calibri" pitchFamily="34" charset="-122"/>
                <a:cs typeface="Calibri" pitchFamily="34" charset="-120"/>
              </a:rPr>
              <a:t>"Partner-led" only works if the mechanics are concrete. Here is exactly how we get in the door, what a pilot costs and who owns what, and what a signed MoU actually obliges.</a:t>
            </a:r>
            <a:endParaRPr lang="en-US" sz="1950" dirty="0"/>
          </a:p>
        </p:txBody>
      </p:sp>
      <p:sp>
        <p:nvSpPr>
          <p:cNvPr id="10" name="Shape 8"/>
          <p:cNvSpPr/>
          <p:nvPr/>
        </p:nvSpPr>
        <p:spPr>
          <a:xfrm>
            <a:off x="876300" y="3121819"/>
            <a:ext cx="5023723" cy="415290"/>
          </a:xfrm>
          <a:prstGeom prst="roundRect">
            <a:avLst>
              <a:gd name="adj" fmla="val 50000"/>
            </a:avLst>
          </a:prstGeom>
          <a:solidFill>
            <a:srgbClr val="EAF0EC"/>
          </a:solidFill>
          <a:ln/>
        </p:spPr>
        <p:txBody>
          <a:bodyPr/>
          <a:lstStyle/>
          <a:p>
            <a:endParaRPr lang="en-US"/>
          </a:p>
        </p:txBody>
      </p:sp>
      <p:sp>
        <p:nvSpPr>
          <p:cNvPr id="11" name="Text 9"/>
          <p:cNvSpPr/>
          <p:nvPr/>
        </p:nvSpPr>
        <p:spPr>
          <a:xfrm>
            <a:off x="1009650" y="3188494"/>
            <a:ext cx="4907735" cy="320040"/>
          </a:xfrm>
          <a:prstGeom prst="rect">
            <a:avLst/>
          </a:prstGeom>
          <a:noFill/>
          <a:ln/>
        </p:spPr>
        <p:txBody>
          <a:bodyPr wrap="square" lIns="25400" tIns="25400" rIns="25400" bIns="25400" rtlCol="0" anchor="ctr">
            <a:normAutofit lnSpcReduction="10000"/>
          </a:bodyPr>
          <a:lstStyle/>
          <a:p>
            <a:pPr marL="0" indent="0" algn="l">
              <a:buNone/>
            </a:pPr>
            <a:r>
              <a:rPr lang="en-US" sz="1800" kern="0" spc="108" dirty="0">
                <a:solidFill>
                  <a:srgbClr val="23543F"/>
                </a:solidFill>
                <a:latin typeface="Calibri" pitchFamily="34" charset="0"/>
                <a:ea typeface="Calibri" pitchFamily="34" charset="-122"/>
                <a:cs typeface="Calibri" pitchFamily="34" charset="-120"/>
              </a:rPr>
              <a:t>How we reach WEEE &amp; data-centre operators</a:t>
            </a:r>
            <a:endParaRPr lang="en-US" sz="1800" dirty="0"/>
          </a:p>
        </p:txBody>
      </p:sp>
      <p:sp>
        <p:nvSpPr>
          <p:cNvPr id="12" name="Shape 10"/>
          <p:cNvSpPr/>
          <p:nvPr/>
        </p:nvSpPr>
        <p:spPr>
          <a:xfrm>
            <a:off x="876300" y="3689509"/>
            <a:ext cx="7430929" cy="1263729"/>
          </a:xfrm>
          <a:prstGeom prst="roundRect">
            <a:avLst>
              <a:gd name="adj" fmla="val 9045"/>
            </a:avLst>
          </a:prstGeom>
          <a:solidFill>
            <a:srgbClr val="FFFFFF"/>
          </a:solidFill>
          <a:ln w="7620">
            <a:solidFill>
              <a:srgbClr val="DBE0DB"/>
            </a:solidFill>
            <a:prstDash val="solid"/>
          </a:ln>
          <a:effectLst>
            <a:outerShdw blurRad="19050" dist="9525" dir="5400000" algn="bl" rotWithShape="0">
              <a:srgbClr val="14281E">
                <a:alpha val="4000"/>
              </a:srgbClr>
            </a:outerShdw>
          </a:effectLst>
        </p:spPr>
        <p:txBody>
          <a:bodyPr/>
          <a:lstStyle/>
          <a:p>
            <a:endParaRPr lang="en-US"/>
          </a:p>
        </p:txBody>
      </p:sp>
      <p:sp>
        <p:nvSpPr>
          <p:cNvPr id="13" name="Shape 11"/>
          <p:cNvSpPr/>
          <p:nvPr/>
        </p:nvSpPr>
        <p:spPr>
          <a:xfrm>
            <a:off x="1093470" y="3868579"/>
            <a:ext cx="438150" cy="438150"/>
          </a:xfrm>
          <a:prstGeom prst="ellipse">
            <a:avLst/>
          </a:prstGeom>
          <a:solidFill>
            <a:srgbClr val="23543F"/>
          </a:solidFill>
          <a:ln/>
        </p:spPr>
        <p:txBody>
          <a:bodyPr/>
          <a:lstStyle/>
          <a:p>
            <a:endParaRPr lang="en-US"/>
          </a:p>
        </p:txBody>
      </p:sp>
      <p:sp>
        <p:nvSpPr>
          <p:cNvPr id="14" name="Text 12"/>
          <p:cNvSpPr/>
          <p:nvPr/>
        </p:nvSpPr>
        <p:spPr>
          <a:xfrm>
            <a:off x="1055370" y="3868579"/>
            <a:ext cx="514350" cy="476250"/>
          </a:xfrm>
          <a:prstGeom prst="rect">
            <a:avLst/>
          </a:prstGeom>
          <a:noFill/>
          <a:ln/>
        </p:spPr>
        <p:txBody>
          <a:bodyPr wrap="square" lIns="25400" tIns="25400" rIns="25400" bIns="25400" rtlCol="0" anchor="ctr">
            <a:normAutofit/>
          </a:bodyPr>
          <a:lstStyle/>
          <a:p>
            <a:pPr marL="0" indent="0" algn="ctr">
              <a:buNone/>
            </a:pPr>
            <a:r>
              <a:rPr lang="en-US" sz="1800" b="1" dirty="0">
                <a:solidFill>
                  <a:srgbClr val="FFFFFF"/>
                </a:solidFill>
                <a:latin typeface="Calibri" pitchFamily="34" charset="0"/>
                <a:ea typeface="Calibri" pitchFamily="34" charset="-122"/>
                <a:cs typeface="Calibri" pitchFamily="34" charset="-120"/>
              </a:rPr>
              <a:t>1</a:t>
            </a:r>
            <a:endParaRPr lang="en-US" sz="1800" dirty="0"/>
          </a:p>
        </p:txBody>
      </p:sp>
      <p:sp>
        <p:nvSpPr>
          <p:cNvPr id="15" name="Text 13"/>
          <p:cNvSpPr/>
          <p:nvPr/>
        </p:nvSpPr>
        <p:spPr>
          <a:xfrm>
            <a:off x="1703070" y="3868579"/>
            <a:ext cx="6578598" cy="310515"/>
          </a:xfrm>
          <a:prstGeom prst="rect">
            <a:avLst/>
          </a:prstGeom>
          <a:noFill/>
          <a:ln/>
        </p:spPr>
        <p:txBody>
          <a:bodyPr wrap="square" lIns="25400" tIns="25400" rIns="25400" bIns="25400" rtlCol="0" anchor="t">
            <a:normAutofit fontScale="92500" lnSpcReduction="20000"/>
          </a:bodyPr>
          <a:lstStyle/>
          <a:p>
            <a:pPr marL="0" indent="0" algn="l">
              <a:lnSpc>
                <a:spcPct val="110000"/>
              </a:lnSpc>
              <a:buNone/>
            </a:pPr>
            <a:r>
              <a:rPr lang="en-US" sz="1950" b="1" dirty="0">
                <a:solidFill>
                  <a:srgbClr val="15211B"/>
                </a:solidFill>
                <a:latin typeface="Calibri" pitchFamily="34" charset="0"/>
                <a:ea typeface="Calibri" pitchFamily="34" charset="-122"/>
                <a:cs typeface="Calibri" pitchFamily="34" charset="-120"/>
              </a:rPr>
              <a:t>Founder-led direct outreach</a:t>
            </a:r>
            <a:endParaRPr lang="en-US" sz="1950" dirty="0"/>
          </a:p>
        </p:txBody>
      </p:sp>
      <p:sp>
        <p:nvSpPr>
          <p:cNvPr id="16" name="Text 14"/>
          <p:cNvSpPr/>
          <p:nvPr/>
        </p:nvSpPr>
        <p:spPr>
          <a:xfrm>
            <a:off x="1703070" y="4198144"/>
            <a:ext cx="6578598" cy="614124"/>
          </a:xfrm>
          <a:prstGeom prst="rect">
            <a:avLst/>
          </a:prstGeom>
          <a:noFill/>
          <a:ln/>
        </p:spPr>
        <p:txBody>
          <a:bodyPr wrap="square" lIns="25400" tIns="25400" rIns="25400" bIns="25400" rtlCol="0" anchor="t">
            <a:normAutofit fontScale="92500" lnSpcReduction="20000"/>
          </a:bodyPr>
          <a:lstStyle/>
          <a:p>
            <a:pPr marL="0" indent="0" algn="l">
              <a:lnSpc>
                <a:spcPct val="126000"/>
              </a:lnSpc>
              <a:buNone/>
            </a:pPr>
            <a:r>
              <a:rPr lang="en-US" sz="1800" dirty="0">
                <a:solidFill>
                  <a:srgbClr val="586259"/>
                </a:solidFill>
                <a:latin typeface="Calibri" pitchFamily="34" charset="0"/>
                <a:ea typeface="Calibri" pitchFamily="34" charset="-122"/>
                <a:cs typeface="Calibri" pitchFamily="34" charset="-120"/>
              </a:rPr>
              <a:t>Named BD to sustainability &amp; asset-disposal leads at hyperscalers and ITAD firms — short list, warm scripts, fast meetings.</a:t>
            </a:r>
            <a:endParaRPr lang="en-US" sz="1800" dirty="0"/>
          </a:p>
        </p:txBody>
      </p:sp>
      <p:sp>
        <p:nvSpPr>
          <p:cNvPr id="17" name="Shape 15"/>
          <p:cNvSpPr/>
          <p:nvPr/>
        </p:nvSpPr>
        <p:spPr>
          <a:xfrm>
            <a:off x="876300" y="5086588"/>
            <a:ext cx="7430929" cy="1263729"/>
          </a:xfrm>
          <a:prstGeom prst="roundRect">
            <a:avLst>
              <a:gd name="adj" fmla="val 9045"/>
            </a:avLst>
          </a:prstGeom>
          <a:solidFill>
            <a:srgbClr val="FFFFFF"/>
          </a:solidFill>
          <a:ln w="7620">
            <a:solidFill>
              <a:srgbClr val="DBE0DB"/>
            </a:solidFill>
            <a:prstDash val="solid"/>
          </a:ln>
          <a:effectLst>
            <a:outerShdw blurRad="19050" dist="9525" dir="5400000" algn="bl" rotWithShape="0">
              <a:srgbClr val="14281E">
                <a:alpha val="4000"/>
              </a:srgbClr>
            </a:outerShdw>
          </a:effectLst>
        </p:spPr>
        <p:txBody>
          <a:bodyPr/>
          <a:lstStyle/>
          <a:p>
            <a:endParaRPr lang="en-US"/>
          </a:p>
        </p:txBody>
      </p:sp>
      <p:sp>
        <p:nvSpPr>
          <p:cNvPr id="18" name="Shape 16"/>
          <p:cNvSpPr/>
          <p:nvPr/>
        </p:nvSpPr>
        <p:spPr>
          <a:xfrm>
            <a:off x="1093470" y="5265658"/>
            <a:ext cx="438150" cy="438150"/>
          </a:xfrm>
          <a:prstGeom prst="ellipse">
            <a:avLst/>
          </a:prstGeom>
          <a:solidFill>
            <a:srgbClr val="23543F"/>
          </a:solidFill>
          <a:ln/>
        </p:spPr>
        <p:txBody>
          <a:bodyPr/>
          <a:lstStyle/>
          <a:p>
            <a:endParaRPr lang="en-US"/>
          </a:p>
        </p:txBody>
      </p:sp>
      <p:sp>
        <p:nvSpPr>
          <p:cNvPr id="19" name="Text 17"/>
          <p:cNvSpPr/>
          <p:nvPr/>
        </p:nvSpPr>
        <p:spPr>
          <a:xfrm>
            <a:off x="1055370" y="5265658"/>
            <a:ext cx="514350" cy="476250"/>
          </a:xfrm>
          <a:prstGeom prst="rect">
            <a:avLst/>
          </a:prstGeom>
          <a:noFill/>
          <a:ln/>
        </p:spPr>
        <p:txBody>
          <a:bodyPr wrap="square" lIns="25400" tIns="25400" rIns="25400" bIns="25400" rtlCol="0" anchor="ctr">
            <a:normAutofit/>
          </a:bodyPr>
          <a:lstStyle/>
          <a:p>
            <a:pPr marL="0" indent="0" algn="ctr">
              <a:buNone/>
            </a:pPr>
            <a:r>
              <a:rPr lang="en-US" sz="1800" b="1" dirty="0">
                <a:solidFill>
                  <a:srgbClr val="FFFFFF"/>
                </a:solidFill>
                <a:latin typeface="Calibri" pitchFamily="34" charset="0"/>
                <a:ea typeface="Calibri" pitchFamily="34" charset="-122"/>
                <a:cs typeface="Calibri" pitchFamily="34" charset="-120"/>
              </a:rPr>
              <a:t>2</a:t>
            </a:r>
            <a:endParaRPr lang="en-US" sz="1800" dirty="0"/>
          </a:p>
        </p:txBody>
      </p:sp>
      <p:sp>
        <p:nvSpPr>
          <p:cNvPr id="20" name="Text 18"/>
          <p:cNvSpPr/>
          <p:nvPr/>
        </p:nvSpPr>
        <p:spPr>
          <a:xfrm>
            <a:off x="1703070" y="5265658"/>
            <a:ext cx="6578598" cy="310515"/>
          </a:xfrm>
          <a:prstGeom prst="rect">
            <a:avLst/>
          </a:prstGeom>
          <a:noFill/>
          <a:ln/>
        </p:spPr>
        <p:txBody>
          <a:bodyPr wrap="square" lIns="25400" tIns="25400" rIns="25400" bIns="25400" rtlCol="0" anchor="t">
            <a:normAutofit fontScale="92500" lnSpcReduction="20000"/>
          </a:bodyPr>
          <a:lstStyle/>
          <a:p>
            <a:pPr marL="0" indent="0" algn="l">
              <a:lnSpc>
                <a:spcPct val="110000"/>
              </a:lnSpc>
              <a:buNone/>
            </a:pPr>
            <a:r>
              <a:rPr lang="en-US" sz="1950" b="1" dirty="0">
                <a:solidFill>
                  <a:srgbClr val="15211B"/>
                </a:solidFill>
                <a:latin typeface="Calibri" pitchFamily="34" charset="0"/>
                <a:ea typeface="Calibri" pitchFamily="34" charset="-122"/>
                <a:cs typeface="Calibri" pitchFamily="34" charset="-120"/>
              </a:rPr>
              <a:t>Cluster &amp; network introductions</a:t>
            </a:r>
            <a:endParaRPr lang="en-US" sz="1950" dirty="0"/>
          </a:p>
        </p:txBody>
      </p:sp>
      <p:sp>
        <p:nvSpPr>
          <p:cNvPr id="21" name="Text 19"/>
          <p:cNvSpPr/>
          <p:nvPr/>
        </p:nvSpPr>
        <p:spPr>
          <a:xfrm>
            <a:off x="1703070" y="5595223"/>
            <a:ext cx="6578598" cy="614124"/>
          </a:xfrm>
          <a:prstGeom prst="rect">
            <a:avLst/>
          </a:prstGeom>
          <a:noFill/>
          <a:ln/>
        </p:spPr>
        <p:txBody>
          <a:bodyPr wrap="square" lIns="25400" tIns="25400" rIns="25400" bIns="25400" rtlCol="0" anchor="t">
            <a:normAutofit fontScale="92500" lnSpcReduction="20000"/>
          </a:bodyPr>
          <a:lstStyle/>
          <a:p>
            <a:pPr marL="0" indent="0" algn="l">
              <a:lnSpc>
                <a:spcPct val="126000"/>
              </a:lnSpc>
              <a:buNone/>
            </a:pPr>
            <a:r>
              <a:rPr lang="en-US" sz="1800" dirty="0">
                <a:solidFill>
                  <a:srgbClr val="586259"/>
                </a:solidFill>
                <a:latin typeface="Calibri" pitchFamily="34" charset="0"/>
                <a:ea typeface="Calibri" pitchFamily="34" charset="-122"/>
                <a:cs typeface="Calibri" pitchFamily="34" charset="-120"/>
              </a:rPr>
              <a:t>SPRIND network, EIT RawMaterials, bvse recycling association and TU Berlin's industry contacts to broker credible first conversations.</a:t>
            </a:r>
            <a:endParaRPr lang="en-US" sz="1800" dirty="0"/>
          </a:p>
        </p:txBody>
      </p:sp>
      <p:sp>
        <p:nvSpPr>
          <p:cNvPr id="22" name="Shape 20"/>
          <p:cNvSpPr/>
          <p:nvPr/>
        </p:nvSpPr>
        <p:spPr>
          <a:xfrm>
            <a:off x="876300" y="6483668"/>
            <a:ext cx="7430929" cy="1263729"/>
          </a:xfrm>
          <a:prstGeom prst="roundRect">
            <a:avLst>
              <a:gd name="adj" fmla="val 9045"/>
            </a:avLst>
          </a:prstGeom>
          <a:solidFill>
            <a:srgbClr val="FFFFFF"/>
          </a:solidFill>
          <a:ln w="7620">
            <a:solidFill>
              <a:srgbClr val="DBE0DB"/>
            </a:solidFill>
            <a:prstDash val="solid"/>
          </a:ln>
          <a:effectLst>
            <a:outerShdw blurRad="19050" dist="9525" dir="5400000" algn="bl" rotWithShape="0">
              <a:srgbClr val="14281E">
                <a:alpha val="4000"/>
              </a:srgbClr>
            </a:outerShdw>
          </a:effectLst>
        </p:spPr>
        <p:txBody>
          <a:bodyPr/>
          <a:lstStyle/>
          <a:p>
            <a:endParaRPr lang="en-US"/>
          </a:p>
        </p:txBody>
      </p:sp>
      <p:sp>
        <p:nvSpPr>
          <p:cNvPr id="23" name="Shape 21"/>
          <p:cNvSpPr/>
          <p:nvPr/>
        </p:nvSpPr>
        <p:spPr>
          <a:xfrm>
            <a:off x="1093470" y="6662738"/>
            <a:ext cx="438150" cy="438150"/>
          </a:xfrm>
          <a:prstGeom prst="ellipse">
            <a:avLst/>
          </a:prstGeom>
          <a:solidFill>
            <a:srgbClr val="23543F"/>
          </a:solidFill>
          <a:ln/>
        </p:spPr>
        <p:txBody>
          <a:bodyPr/>
          <a:lstStyle/>
          <a:p>
            <a:endParaRPr lang="en-US"/>
          </a:p>
        </p:txBody>
      </p:sp>
      <p:sp>
        <p:nvSpPr>
          <p:cNvPr id="24" name="Text 22"/>
          <p:cNvSpPr/>
          <p:nvPr/>
        </p:nvSpPr>
        <p:spPr>
          <a:xfrm>
            <a:off x="1055370" y="6662738"/>
            <a:ext cx="514350" cy="476250"/>
          </a:xfrm>
          <a:prstGeom prst="rect">
            <a:avLst/>
          </a:prstGeom>
          <a:noFill/>
          <a:ln/>
        </p:spPr>
        <p:txBody>
          <a:bodyPr wrap="square" lIns="25400" tIns="25400" rIns="25400" bIns="25400" rtlCol="0" anchor="ctr">
            <a:normAutofit/>
          </a:bodyPr>
          <a:lstStyle/>
          <a:p>
            <a:pPr marL="0" indent="0" algn="ctr">
              <a:buNone/>
            </a:pPr>
            <a:r>
              <a:rPr lang="en-US" sz="1800" b="1" dirty="0">
                <a:solidFill>
                  <a:srgbClr val="FFFFFF"/>
                </a:solidFill>
                <a:latin typeface="Calibri" pitchFamily="34" charset="0"/>
                <a:ea typeface="Calibri" pitchFamily="34" charset="-122"/>
                <a:cs typeface="Calibri" pitchFamily="34" charset="-120"/>
              </a:rPr>
              <a:t>3</a:t>
            </a:r>
            <a:endParaRPr lang="en-US" sz="1800" dirty="0"/>
          </a:p>
        </p:txBody>
      </p:sp>
      <p:sp>
        <p:nvSpPr>
          <p:cNvPr id="25" name="Text 23"/>
          <p:cNvSpPr/>
          <p:nvPr/>
        </p:nvSpPr>
        <p:spPr>
          <a:xfrm>
            <a:off x="1703070" y="6662738"/>
            <a:ext cx="6578598" cy="310515"/>
          </a:xfrm>
          <a:prstGeom prst="rect">
            <a:avLst/>
          </a:prstGeom>
          <a:noFill/>
          <a:ln/>
        </p:spPr>
        <p:txBody>
          <a:bodyPr wrap="square" lIns="25400" tIns="25400" rIns="25400" bIns="25400" rtlCol="0" anchor="t">
            <a:normAutofit fontScale="92500" lnSpcReduction="20000"/>
          </a:bodyPr>
          <a:lstStyle/>
          <a:p>
            <a:pPr marL="0" indent="0" algn="l">
              <a:lnSpc>
                <a:spcPct val="110000"/>
              </a:lnSpc>
              <a:buNone/>
            </a:pPr>
            <a:r>
              <a:rPr lang="en-US" sz="1950" b="1" dirty="0">
                <a:solidFill>
                  <a:srgbClr val="15211B"/>
                </a:solidFill>
                <a:latin typeface="Calibri" pitchFamily="34" charset="0"/>
                <a:ea typeface="Calibri" pitchFamily="34" charset="-122"/>
                <a:cs typeface="Calibri" pitchFamily="34" charset="-120"/>
              </a:rPr>
              <a:t>Inbound on policy pull</a:t>
            </a:r>
            <a:endParaRPr lang="en-US" sz="1950" dirty="0"/>
          </a:p>
        </p:txBody>
      </p:sp>
      <p:sp>
        <p:nvSpPr>
          <p:cNvPr id="26" name="Text 24"/>
          <p:cNvSpPr/>
          <p:nvPr/>
        </p:nvSpPr>
        <p:spPr>
          <a:xfrm>
            <a:off x="1703070" y="6992303"/>
            <a:ext cx="6578598" cy="614124"/>
          </a:xfrm>
          <a:prstGeom prst="rect">
            <a:avLst/>
          </a:prstGeom>
          <a:noFill/>
          <a:ln/>
        </p:spPr>
        <p:txBody>
          <a:bodyPr wrap="square" lIns="25400" tIns="25400" rIns="25400" bIns="25400" rtlCol="0" anchor="t">
            <a:normAutofit fontScale="92500" lnSpcReduction="20000"/>
          </a:bodyPr>
          <a:lstStyle/>
          <a:p>
            <a:pPr marL="0" indent="0" algn="l">
              <a:lnSpc>
                <a:spcPct val="126000"/>
              </a:lnSpc>
              <a:buNone/>
            </a:pPr>
            <a:r>
              <a:rPr lang="en-US" sz="1800" dirty="0">
                <a:solidFill>
                  <a:srgbClr val="586259"/>
                </a:solidFill>
                <a:latin typeface="Calibri" pitchFamily="34" charset="0"/>
                <a:ea typeface="Calibri" pitchFamily="34" charset="-122"/>
                <a:cs typeface="Calibri" pitchFamily="34" charset="-120"/>
              </a:rPr>
              <a:t>Operators actively seeking CRMA-compliant recycling routes come to us — we convert that intent into pilot feedstock.</a:t>
            </a:r>
            <a:endParaRPr lang="en-US" sz="1800" dirty="0"/>
          </a:p>
        </p:txBody>
      </p:sp>
      <p:sp>
        <p:nvSpPr>
          <p:cNvPr id="27" name="Shape 25"/>
          <p:cNvSpPr/>
          <p:nvPr/>
        </p:nvSpPr>
        <p:spPr>
          <a:xfrm>
            <a:off x="8688229" y="3121819"/>
            <a:ext cx="4166354" cy="415290"/>
          </a:xfrm>
          <a:prstGeom prst="roundRect">
            <a:avLst>
              <a:gd name="adj" fmla="val 50000"/>
            </a:avLst>
          </a:prstGeom>
          <a:solidFill>
            <a:srgbClr val="EAF0EC"/>
          </a:solidFill>
          <a:ln/>
        </p:spPr>
        <p:txBody>
          <a:bodyPr/>
          <a:lstStyle/>
          <a:p>
            <a:endParaRPr lang="en-US"/>
          </a:p>
        </p:txBody>
      </p:sp>
      <p:sp>
        <p:nvSpPr>
          <p:cNvPr id="28" name="Text 26"/>
          <p:cNvSpPr/>
          <p:nvPr/>
        </p:nvSpPr>
        <p:spPr>
          <a:xfrm>
            <a:off x="8821579" y="3188494"/>
            <a:ext cx="4024645" cy="320040"/>
          </a:xfrm>
          <a:prstGeom prst="rect">
            <a:avLst/>
          </a:prstGeom>
          <a:noFill/>
          <a:ln/>
        </p:spPr>
        <p:txBody>
          <a:bodyPr wrap="square" lIns="25400" tIns="25400" rIns="25400" bIns="25400" rtlCol="0" anchor="ctr">
            <a:normAutofit lnSpcReduction="10000"/>
          </a:bodyPr>
          <a:lstStyle/>
          <a:p>
            <a:pPr marL="0" indent="0" algn="l">
              <a:buNone/>
            </a:pPr>
            <a:r>
              <a:rPr lang="en-US" sz="1800" kern="0" spc="108" dirty="0">
                <a:solidFill>
                  <a:srgbClr val="23543F"/>
                </a:solidFill>
                <a:latin typeface="Calibri" pitchFamily="34" charset="0"/>
                <a:ea typeface="Calibri" pitchFamily="34" charset="-122"/>
                <a:cs typeface="Calibri" pitchFamily="34" charset="-120"/>
              </a:rPr>
              <a:t>What a pilot looks like, commercially</a:t>
            </a:r>
            <a:endParaRPr lang="en-US" sz="1800" dirty="0"/>
          </a:p>
        </p:txBody>
      </p:sp>
      <p:sp>
        <p:nvSpPr>
          <p:cNvPr id="29" name="Shape 27"/>
          <p:cNvSpPr/>
          <p:nvPr/>
        </p:nvSpPr>
        <p:spPr>
          <a:xfrm>
            <a:off x="8688229" y="4366022"/>
            <a:ext cx="2965966" cy="9525"/>
          </a:xfrm>
          <a:prstGeom prst="rect">
            <a:avLst/>
          </a:prstGeom>
          <a:solidFill>
            <a:srgbClr val="DBE0DB"/>
          </a:solidFill>
          <a:ln/>
        </p:spPr>
        <p:txBody>
          <a:bodyPr/>
          <a:lstStyle/>
          <a:p>
            <a:endParaRPr lang="en-US"/>
          </a:p>
        </p:txBody>
      </p:sp>
      <p:sp>
        <p:nvSpPr>
          <p:cNvPr id="30" name="Text 28"/>
          <p:cNvSpPr/>
          <p:nvPr/>
        </p:nvSpPr>
        <p:spPr>
          <a:xfrm>
            <a:off x="8859679" y="3737134"/>
            <a:ext cx="2712045" cy="619363"/>
          </a:xfrm>
          <a:prstGeom prst="rect">
            <a:avLst/>
          </a:prstGeom>
          <a:noFill/>
          <a:ln/>
        </p:spPr>
        <p:txBody>
          <a:bodyPr wrap="square" lIns="25400" tIns="25400" rIns="25400" bIns="25400" rtlCol="0" anchor="t">
            <a:normAutofit/>
          </a:bodyPr>
          <a:lstStyle/>
          <a:p>
            <a:pPr marL="0" indent="0" algn="l">
              <a:lnSpc>
                <a:spcPct val="128000"/>
              </a:lnSpc>
              <a:buNone/>
            </a:pPr>
            <a:r>
              <a:rPr lang="en-US" sz="1800" b="1" dirty="0">
                <a:solidFill>
                  <a:srgbClr val="15211B"/>
                </a:solidFill>
                <a:latin typeface="Calibri" pitchFamily="34" charset="0"/>
                <a:ea typeface="Calibri" pitchFamily="34" charset="-122"/>
                <a:cs typeface="Calibri" pitchFamily="34" charset="-120"/>
              </a:rPr>
              <a:t>Who pays</a:t>
            </a:r>
            <a:endParaRPr lang="en-US" sz="1800" dirty="0"/>
          </a:p>
        </p:txBody>
      </p:sp>
      <p:sp>
        <p:nvSpPr>
          <p:cNvPr id="31" name="Shape 29"/>
          <p:cNvSpPr/>
          <p:nvPr/>
        </p:nvSpPr>
        <p:spPr>
          <a:xfrm>
            <a:off x="11654194" y="4366022"/>
            <a:ext cx="5757506" cy="9525"/>
          </a:xfrm>
          <a:prstGeom prst="rect">
            <a:avLst/>
          </a:prstGeom>
          <a:solidFill>
            <a:srgbClr val="DBE0DB"/>
          </a:solidFill>
          <a:ln/>
        </p:spPr>
        <p:txBody>
          <a:bodyPr/>
          <a:lstStyle/>
          <a:p>
            <a:endParaRPr lang="en-US"/>
          </a:p>
        </p:txBody>
      </p:sp>
      <p:sp>
        <p:nvSpPr>
          <p:cNvPr id="32" name="Text 30"/>
          <p:cNvSpPr/>
          <p:nvPr/>
        </p:nvSpPr>
        <p:spPr>
          <a:xfrm>
            <a:off x="11825644" y="3737134"/>
            <a:ext cx="5587331" cy="619363"/>
          </a:xfrm>
          <a:prstGeom prst="rect">
            <a:avLst/>
          </a:prstGeom>
          <a:noFill/>
          <a:ln/>
        </p:spPr>
        <p:txBody>
          <a:bodyPr wrap="square" lIns="25400" tIns="25400" rIns="25400" bIns="25400" rtlCol="0" anchor="t">
            <a:normAutofit fontScale="92500" lnSpcReduction="20000"/>
          </a:bodyPr>
          <a:lstStyle/>
          <a:p>
            <a:pPr marL="0" indent="0" algn="l">
              <a:lnSpc>
                <a:spcPct val="128000"/>
              </a:lnSpc>
              <a:buNone/>
            </a:pPr>
            <a:r>
              <a:rPr lang="en-US" sz="1800" dirty="0">
                <a:solidFill>
                  <a:srgbClr val="15211B"/>
                </a:solidFill>
                <a:latin typeface="Calibri" pitchFamily="34" charset="0"/>
                <a:ea typeface="Calibri" pitchFamily="34" charset="-122"/>
                <a:cs typeface="Calibri" pitchFamily="34" charset="-120"/>
              </a:rPr>
              <a:t>BIOWEG funds processing via SPRIND grant; partner supplies feed free or at nominal cost</a:t>
            </a:r>
            <a:endParaRPr lang="en-US" sz="1800" dirty="0"/>
          </a:p>
        </p:txBody>
      </p:sp>
      <p:sp>
        <p:nvSpPr>
          <p:cNvPr id="33" name="Shape 31"/>
          <p:cNvSpPr/>
          <p:nvPr/>
        </p:nvSpPr>
        <p:spPr>
          <a:xfrm>
            <a:off x="8688229" y="5053965"/>
            <a:ext cx="2965966" cy="9525"/>
          </a:xfrm>
          <a:prstGeom prst="rect">
            <a:avLst/>
          </a:prstGeom>
          <a:solidFill>
            <a:srgbClr val="DBE0DB"/>
          </a:solidFill>
          <a:ln/>
        </p:spPr>
        <p:txBody>
          <a:bodyPr/>
          <a:lstStyle/>
          <a:p>
            <a:endParaRPr lang="en-US"/>
          </a:p>
        </p:txBody>
      </p:sp>
      <p:sp>
        <p:nvSpPr>
          <p:cNvPr id="34" name="Text 32"/>
          <p:cNvSpPr/>
          <p:nvPr/>
        </p:nvSpPr>
        <p:spPr>
          <a:xfrm>
            <a:off x="8859679" y="4421267"/>
            <a:ext cx="2712045" cy="623173"/>
          </a:xfrm>
          <a:prstGeom prst="rect">
            <a:avLst/>
          </a:prstGeom>
          <a:noFill/>
          <a:ln/>
        </p:spPr>
        <p:txBody>
          <a:bodyPr wrap="square" lIns="25400" tIns="25400" rIns="25400" bIns="25400" rtlCol="0" anchor="t">
            <a:normAutofit/>
          </a:bodyPr>
          <a:lstStyle/>
          <a:p>
            <a:pPr marL="0" indent="0" algn="l">
              <a:lnSpc>
                <a:spcPct val="128000"/>
              </a:lnSpc>
              <a:buNone/>
            </a:pPr>
            <a:r>
              <a:rPr lang="en-US" sz="1800" b="1" dirty="0">
                <a:solidFill>
                  <a:srgbClr val="15211B"/>
                </a:solidFill>
                <a:latin typeface="Calibri" pitchFamily="34" charset="0"/>
                <a:ea typeface="Calibri" pitchFamily="34" charset="-122"/>
                <a:cs typeface="Calibri" pitchFamily="34" charset="-120"/>
              </a:rPr>
              <a:t>Output ownership</a:t>
            </a:r>
            <a:endParaRPr lang="en-US" sz="1800" dirty="0"/>
          </a:p>
        </p:txBody>
      </p:sp>
      <p:sp>
        <p:nvSpPr>
          <p:cNvPr id="35" name="Shape 33"/>
          <p:cNvSpPr/>
          <p:nvPr/>
        </p:nvSpPr>
        <p:spPr>
          <a:xfrm>
            <a:off x="11654194" y="5053965"/>
            <a:ext cx="5757506" cy="9525"/>
          </a:xfrm>
          <a:prstGeom prst="rect">
            <a:avLst/>
          </a:prstGeom>
          <a:solidFill>
            <a:srgbClr val="DBE0DB"/>
          </a:solidFill>
          <a:ln/>
        </p:spPr>
        <p:txBody>
          <a:bodyPr/>
          <a:lstStyle/>
          <a:p>
            <a:endParaRPr lang="en-US"/>
          </a:p>
        </p:txBody>
      </p:sp>
      <p:sp>
        <p:nvSpPr>
          <p:cNvPr id="36" name="Text 34"/>
          <p:cNvSpPr/>
          <p:nvPr/>
        </p:nvSpPr>
        <p:spPr>
          <a:xfrm>
            <a:off x="11825644" y="4421267"/>
            <a:ext cx="5587331" cy="623173"/>
          </a:xfrm>
          <a:prstGeom prst="rect">
            <a:avLst/>
          </a:prstGeom>
          <a:noFill/>
          <a:ln/>
        </p:spPr>
        <p:txBody>
          <a:bodyPr wrap="square" lIns="25400" tIns="25400" rIns="25400" bIns="25400" rtlCol="0" anchor="t">
            <a:normAutofit fontScale="92500" lnSpcReduction="20000"/>
          </a:bodyPr>
          <a:lstStyle/>
          <a:p>
            <a:pPr marL="0" indent="0" algn="l">
              <a:lnSpc>
                <a:spcPct val="128000"/>
              </a:lnSpc>
              <a:buNone/>
            </a:pPr>
            <a:r>
              <a:rPr lang="en-US" sz="1800" dirty="0">
                <a:solidFill>
                  <a:srgbClr val="15211B"/>
                </a:solidFill>
                <a:latin typeface="Calibri" pitchFamily="34" charset="0"/>
                <a:ea typeface="Calibri" pitchFamily="34" charset="-122"/>
                <a:cs typeface="Calibri" pitchFamily="34" charset="-120"/>
              </a:rPr>
              <a:t>Partner keeps rights to recovered metal; BIOWEG keeps all process data &amp; IP</a:t>
            </a:r>
            <a:endParaRPr lang="en-US" sz="1800" dirty="0"/>
          </a:p>
        </p:txBody>
      </p:sp>
      <p:sp>
        <p:nvSpPr>
          <p:cNvPr id="37" name="Shape 35"/>
          <p:cNvSpPr/>
          <p:nvPr/>
        </p:nvSpPr>
        <p:spPr>
          <a:xfrm>
            <a:off x="8688229" y="5449372"/>
            <a:ext cx="2965966" cy="9525"/>
          </a:xfrm>
          <a:prstGeom prst="rect">
            <a:avLst/>
          </a:prstGeom>
          <a:solidFill>
            <a:srgbClr val="DBE0DB"/>
          </a:solidFill>
          <a:ln/>
        </p:spPr>
        <p:txBody>
          <a:bodyPr/>
          <a:lstStyle/>
          <a:p>
            <a:endParaRPr lang="en-US"/>
          </a:p>
        </p:txBody>
      </p:sp>
      <p:sp>
        <p:nvSpPr>
          <p:cNvPr id="38" name="Text 36"/>
          <p:cNvSpPr/>
          <p:nvPr/>
        </p:nvSpPr>
        <p:spPr>
          <a:xfrm>
            <a:off x="8859679" y="5109210"/>
            <a:ext cx="2712045" cy="330637"/>
          </a:xfrm>
          <a:prstGeom prst="rect">
            <a:avLst/>
          </a:prstGeom>
          <a:noFill/>
          <a:ln/>
        </p:spPr>
        <p:txBody>
          <a:bodyPr wrap="square" lIns="25400" tIns="25400" rIns="25400" bIns="25400" rtlCol="0" anchor="t">
            <a:normAutofit fontScale="92500" lnSpcReduction="20000"/>
          </a:bodyPr>
          <a:lstStyle/>
          <a:p>
            <a:pPr marL="0" indent="0" algn="l">
              <a:lnSpc>
                <a:spcPct val="128000"/>
              </a:lnSpc>
              <a:buNone/>
            </a:pPr>
            <a:r>
              <a:rPr lang="en-US" sz="1800" b="1" dirty="0">
                <a:solidFill>
                  <a:srgbClr val="15211B"/>
                </a:solidFill>
                <a:latin typeface="Calibri" pitchFamily="34" charset="0"/>
                <a:ea typeface="Calibri" pitchFamily="34" charset="-122"/>
                <a:cs typeface="Calibri" pitchFamily="34" charset="-120"/>
              </a:rPr>
              <a:t>Volume</a:t>
            </a:r>
            <a:endParaRPr lang="en-US" sz="1800" dirty="0"/>
          </a:p>
        </p:txBody>
      </p:sp>
      <p:sp>
        <p:nvSpPr>
          <p:cNvPr id="39" name="Shape 37"/>
          <p:cNvSpPr/>
          <p:nvPr/>
        </p:nvSpPr>
        <p:spPr>
          <a:xfrm>
            <a:off x="11654194" y="5449372"/>
            <a:ext cx="5757506" cy="9525"/>
          </a:xfrm>
          <a:prstGeom prst="rect">
            <a:avLst/>
          </a:prstGeom>
          <a:solidFill>
            <a:srgbClr val="DBE0DB"/>
          </a:solidFill>
          <a:ln/>
        </p:spPr>
        <p:txBody>
          <a:bodyPr/>
          <a:lstStyle/>
          <a:p>
            <a:endParaRPr lang="en-US"/>
          </a:p>
        </p:txBody>
      </p:sp>
      <p:sp>
        <p:nvSpPr>
          <p:cNvPr id="40" name="Text 38"/>
          <p:cNvSpPr/>
          <p:nvPr/>
        </p:nvSpPr>
        <p:spPr>
          <a:xfrm>
            <a:off x="11825644" y="5109210"/>
            <a:ext cx="5587331" cy="330637"/>
          </a:xfrm>
          <a:prstGeom prst="rect">
            <a:avLst/>
          </a:prstGeom>
          <a:noFill/>
          <a:ln/>
        </p:spPr>
        <p:txBody>
          <a:bodyPr wrap="square" lIns="25400" tIns="25400" rIns="25400" bIns="25400" rtlCol="0" anchor="t">
            <a:normAutofit fontScale="92500" lnSpcReduction="20000"/>
          </a:bodyPr>
          <a:lstStyle/>
          <a:p>
            <a:pPr marL="0" indent="0" algn="l">
              <a:lnSpc>
                <a:spcPct val="128000"/>
              </a:lnSpc>
              <a:buNone/>
            </a:pPr>
            <a:r>
              <a:rPr lang="en-US" sz="1800" dirty="0">
                <a:solidFill>
                  <a:srgbClr val="15211B"/>
                </a:solidFill>
                <a:latin typeface="Calibri" pitchFamily="34" charset="0"/>
                <a:ea typeface="Calibri" pitchFamily="34" charset="-122"/>
                <a:cs typeface="Calibri" pitchFamily="34" charset="-120"/>
              </a:rPr>
              <a:t>50–200 kg of characterised, representative magnet feed</a:t>
            </a:r>
            <a:endParaRPr lang="en-US" sz="1800" dirty="0"/>
          </a:p>
        </p:txBody>
      </p:sp>
      <p:sp>
        <p:nvSpPr>
          <p:cNvPr id="41" name="Shape 39"/>
          <p:cNvSpPr/>
          <p:nvPr/>
        </p:nvSpPr>
        <p:spPr>
          <a:xfrm>
            <a:off x="8688229" y="5844778"/>
            <a:ext cx="2965966" cy="9525"/>
          </a:xfrm>
          <a:prstGeom prst="rect">
            <a:avLst/>
          </a:prstGeom>
          <a:solidFill>
            <a:srgbClr val="DBE0DB"/>
          </a:solidFill>
          <a:ln/>
        </p:spPr>
        <p:txBody>
          <a:bodyPr/>
          <a:lstStyle/>
          <a:p>
            <a:endParaRPr lang="en-US"/>
          </a:p>
        </p:txBody>
      </p:sp>
      <p:sp>
        <p:nvSpPr>
          <p:cNvPr id="42" name="Text 40"/>
          <p:cNvSpPr/>
          <p:nvPr/>
        </p:nvSpPr>
        <p:spPr>
          <a:xfrm>
            <a:off x="8859679" y="5504617"/>
            <a:ext cx="2712045" cy="330637"/>
          </a:xfrm>
          <a:prstGeom prst="rect">
            <a:avLst/>
          </a:prstGeom>
          <a:noFill/>
          <a:ln/>
        </p:spPr>
        <p:txBody>
          <a:bodyPr wrap="square" lIns="25400" tIns="25400" rIns="25400" bIns="25400" rtlCol="0" anchor="t">
            <a:normAutofit fontScale="92500" lnSpcReduction="20000"/>
          </a:bodyPr>
          <a:lstStyle/>
          <a:p>
            <a:pPr marL="0" indent="0" algn="l">
              <a:lnSpc>
                <a:spcPct val="128000"/>
              </a:lnSpc>
              <a:buNone/>
            </a:pPr>
            <a:r>
              <a:rPr lang="en-US" sz="1800" b="1" dirty="0">
                <a:solidFill>
                  <a:srgbClr val="15211B"/>
                </a:solidFill>
                <a:latin typeface="Calibri" pitchFamily="34" charset="0"/>
                <a:ea typeface="Calibri" pitchFamily="34" charset="-122"/>
                <a:cs typeface="Calibri" pitchFamily="34" charset="-120"/>
              </a:rPr>
              <a:t>Duration</a:t>
            </a:r>
            <a:endParaRPr lang="en-US" sz="1800" dirty="0"/>
          </a:p>
        </p:txBody>
      </p:sp>
      <p:sp>
        <p:nvSpPr>
          <p:cNvPr id="43" name="Shape 41"/>
          <p:cNvSpPr/>
          <p:nvPr/>
        </p:nvSpPr>
        <p:spPr>
          <a:xfrm>
            <a:off x="11654194" y="5844778"/>
            <a:ext cx="5757506" cy="9525"/>
          </a:xfrm>
          <a:prstGeom prst="rect">
            <a:avLst/>
          </a:prstGeom>
          <a:solidFill>
            <a:srgbClr val="DBE0DB"/>
          </a:solidFill>
          <a:ln/>
        </p:spPr>
        <p:txBody>
          <a:bodyPr/>
          <a:lstStyle/>
          <a:p>
            <a:endParaRPr lang="en-US"/>
          </a:p>
        </p:txBody>
      </p:sp>
      <p:sp>
        <p:nvSpPr>
          <p:cNvPr id="44" name="Text 42"/>
          <p:cNvSpPr/>
          <p:nvPr/>
        </p:nvSpPr>
        <p:spPr>
          <a:xfrm>
            <a:off x="11825644" y="5504617"/>
            <a:ext cx="5587331" cy="330637"/>
          </a:xfrm>
          <a:prstGeom prst="rect">
            <a:avLst/>
          </a:prstGeom>
          <a:noFill/>
          <a:ln/>
        </p:spPr>
        <p:txBody>
          <a:bodyPr wrap="square" lIns="25400" tIns="25400" rIns="25400" bIns="25400" rtlCol="0" anchor="t">
            <a:normAutofit fontScale="92500" lnSpcReduction="20000"/>
          </a:bodyPr>
          <a:lstStyle/>
          <a:p>
            <a:pPr marL="0" indent="0" algn="l">
              <a:lnSpc>
                <a:spcPct val="128000"/>
              </a:lnSpc>
              <a:buNone/>
            </a:pPr>
            <a:r>
              <a:rPr lang="en-US" sz="1800" dirty="0">
                <a:solidFill>
                  <a:srgbClr val="15211B"/>
                </a:solidFill>
                <a:latin typeface="Calibri" pitchFamily="34" charset="0"/>
                <a:ea typeface="Calibri" pitchFamily="34" charset="-122"/>
                <a:cs typeface="Calibri" pitchFamily="34" charset="-120"/>
              </a:rPr>
              <a:t>3–6 months, single batch campaign</a:t>
            </a:r>
            <a:endParaRPr lang="en-US" sz="1800" dirty="0"/>
          </a:p>
        </p:txBody>
      </p:sp>
      <p:sp>
        <p:nvSpPr>
          <p:cNvPr id="45" name="Text 43"/>
          <p:cNvSpPr/>
          <p:nvPr/>
        </p:nvSpPr>
        <p:spPr>
          <a:xfrm>
            <a:off x="8859679" y="5900023"/>
            <a:ext cx="2712045" cy="626983"/>
          </a:xfrm>
          <a:prstGeom prst="rect">
            <a:avLst/>
          </a:prstGeom>
          <a:noFill/>
          <a:ln/>
        </p:spPr>
        <p:txBody>
          <a:bodyPr wrap="square" lIns="25400" tIns="25400" rIns="25400" bIns="25400" rtlCol="0" anchor="t">
            <a:normAutofit/>
          </a:bodyPr>
          <a:lstStyle/>
          <a:p>
            <a:pPr marL="0" indent="0" algn="l">
              <a:lnSpc>
                <a:spcPct val="128000"/>
              </a:lnSpc>
              <a:buNone/>
            </a:pPr>
            <a:r>
              <a:rPr lang="en-US" sz="1800" b="1" dirty="0">
                <a:solidFill>
                  <a:srgbClr val="15211B"/>
                </a:solidFill>
                <a:latin typeface="Calibri" pitchFamily="34" charset="0"/>
                <a:ea typeface="Calibri" pitchFamily="34" charset="-122"/>
                <a:cs typeface="Calibri" pitchFamily="34" charset="-120"/>
              </a:rPr>
              <a:t>Success criteria</a:t>
            </a:r>
            <a:endParaRPr lang="en-US" sz="1800" dirty="0"/>
          </a:p>
        </p:txBody>
      </p:sp>
      <p:sp>
        <p:nvSpPr>
          <p:cNvPr id="46" name="Text 44"/>
          <p:cNvSpPr/>
          <p:nvPr/>
        </p:nvSpPr>
        <p:spPr>
          <a:xfrm>
            <a:off x="11825644" y="5900023"/>
            <a:ext cx="5587331" cy="626983"/>
          </a:xfrm>
          <a:prstGeom prst="rect">
            <a:avLst/>
          </a:prstGeom>
          <a:noFill/>
          <a:ln/>
        </p:spPr>
        <p:txBody>
          <a:bodyPr wrap="square" lIns="25400" tIns="25400" rIns="25400" bIns="25400" rtlCol="0" anchor="t">
            <a:normAutofit fontScale="92500"/>
          </a:bodyPr>
          <a:lstStyle/>
          <a:p>
            <a:pPr marL="0" indent="0" algn="l">
              <a:lnSpc>
                <a:spcPct val="128000"/>
              </a:lnSpc>
              <a:buNone/>
            </a:pPr>
            <a:r>
              <a:rPr lang="en-US" sz="1800" dirty="0">
                <a:solidFill>
                  <a:srgbClr val="15211B"/>
                </a:solidFill>
                <a:latin typeface="Calibri" pitchFamily="34" charset="0"/>
                <a:ea typeface="Calibri" pitchFamily="34" charset="-122"/>
                <a:cs typeface="Calibri" pitchFamily="34" charset="-120"/>
              </a:rPr>
              <a:t>Pre-agreed recovery &amp; purity thresholds, fixed before the run</a:t>
            </a:r>
            <a:endParaRPr lang="en-US" sz="1800" dirty="0"/>
          </a:p>
        </p:txBody>
      </p:sp>
      <p:sp>
        <p:nvSpPr>
          <p:cNvPr id="47" name="Shape 45"/>
          <p:cNvSpPr/>
          <p:nvPr/>
        </p:nvSpPr>
        <p:spPr>
          <a:xfrm>
            <a:off x="8688229" y="6707981"/>
            <a:ext cx="8723472" cy="1625441"/>
          </a:xfrm>
          <a:prstGeom prst="roundRect">
            <a:avLst>
              <a:gd name="adj" fmla="val 7032"/>
            </a:avLst>
          </a:prstGeom>
          <a:solidFill>
            <a:srgbClr val="C0894A">
              <a:alpha val="16000"/>
            </a:srgbClr>
          </a:solidFill>
          <a:ln w="7620">
            <a:solidFill>
              <a:srgbClr val="C0894A">
                <a:alpha val="45000"/>
              </a:srgbClr>
            </a:solidFill>
            <a:prstDash val="solid"/>
          </a:ln>
        </p:spPr>
        <p:txBody>
          <a:bodyPr/>
          <a:lstStyle/>
          <a:p>
            <a:endParaRPr lang="en-US"/>
          </a:p>
        </p:txBody>
      </p:sp>
      <p:sp>
        <p:nvSpPr>
          <p:cNvPr id="48" name="Text 46"/>
          <p:cNvSpPr/>
          <p:nvPr/>
        </p:nvSpPr>
        <p:spPr>
          <a:xfrm>
            <a:off x="8905399" y="6887051"/>
            <a:ext cx="8537805" cy="320040"/>
          </a:xfrm>
          <a:prstGeom prst="rect">
            <a:avLst/>
          </a:prstGeom>
          <a:noFill/>
          <a:ln/>
        </p:spPr>
        <p:txBody>
          <a:bodyPr wrap="square" lIns="25400" tIns="25400" rIns="25400" bIns="25400" rtlCol="0" anchor="t">
            <a:normAutofit lnSpcReduction="10000"/>
          </a:bodyPr>
          <a:lstStyle/>
          <a:p>
            <a:pPr marL="0" indent="0" algn="l">
              <a:buNone/>
            </a:pPr>
            <a:r>
              <a:rPr lang="en-US" sz="1800" kern="0" spc="144" dirty="0">
                <a:solidFill>
                  <a:srgbClr val="8C5E22"/>
                </a:solidFill>
                <a:latin typeface="Calibri" pitchFamily="34" charset="0"/>
                <a:ea typeface="Calibri" pitchFamily="34" charset="-122"/>
                <a:cs typeface="Calibri" pitchFamily="34" charset="-120"/>
              </a:rPr>
              <a:t>WHAT A SIGNED MOU COMMITS</a:t>
            </a:r>
            <a:endParaRPr lang="en-US" sz="1800" dirty="0"/>
          </a:p>
        </p:txBody>
      </p:sp>
      <p:sp>
        <p:nvSpPr>
          <p:cNvPr id="49" name="Text 47"/>
          <p:cNvSpPr/>
          <p:nvPr/>
        </p:nvSpPr>
        <p:spPr>
          <a:xfrm>
            <a:off x="8905399" y="7235666"/>
            <a:ext cx="8537805" cy="956786"/>
          </a:xfrm>
          <a:prstGeom prst="rect">
            <a:avLst/>
          </a:prstGeom>
          <a:noFill/>
          <a:ln/>
        </p:spPr>
        <p:txBody>
          <a:bodyPr wrap="square" lIns="25400" tIns="25400" rIns="25400" bIns="25400" rtlCol="0" anchor="t">
            <a:normAutofit fontScale="92500" lnSpcReduction="20000"/>
          </a:bodyPr>
          <a:lstStyle/>
          <a:p>
            <a:pPr marL="0" indent="0" algn="l">
              <a:lnSpc>
                <a:spcPct val="134000"/>
              </a:lnSpc>
              <a:buNone/>
            </a:pPr>
            <a:r>
              <a:rPr lang="en-US" sz="1800" b="1" dirty="0">
                <a:solidFill>
                  <a:srgbClr val="15211B"/>
                </a:solidFill>
                <a:latin typeface="Calibri" pitchFamily="34" charset="0"/>
                <a:ea typeface="Calibri" pitchFamily="34" charset="-122"/>
                <a:cs typeface="Calibri" pitchFamily="34" charset="-120"/>
              </a:rPr>
              <a:t>Partner: </a:t>
            </a:r>
            <a:r>
              <a:rPr lang="en-US" sz="1800" dirty="0">
                <a:solidFill>
                  <a:srgbClr val="15211B"/>
                </a:solidFill>
                <a:latin typeface="Calibri" pitchFamily="34" charset="0"/>
                <a:ea typeface="Calibri" pitchFamily="34" charset="-122"/>
                <a:cs typeface="Calibri" pitchFamily="34" charset="-120"/>
              </a:rPr>
              <a:t>supply agreed feedstock on schedule. </a:t>
            </a:r>
            <a:r>
              <a:rPr lang="en-US" sz="1800" b="1" dirty="0">
                <a:solidFill>
                  <a:srgbClr val="15211B"/>
                </a:solidFill>
                <a:latin typeface="Calibri" pitchFamily="34" charset="0"/>
                <a:ea typeface="Calibri" pitchFamily="34" charset="-122"/>
                <a:cs typeface="Calibri" pitchFamily="34" charset="-120"/>
              </a:rPr>
              <a:t>BIOWEG: </a:t>
            </a:r>
            <a:r>
              <a:rPr lang="en-US" sz="1800" dirty="0">
                <a:solidFill>
                  <a:srgbClr val="15211B"/>
                </a:solidFill>
                <a:latin typeface="Calibri" pitchFamily="34" charset="0"/>
                <a:ea typeface="Calibri" pitchFamily="34" charset="-122"/>
                <a:cs typeface="Calibri" pitchFamily="34" charset="-120"/>
              </a:rPr>
              <a:t>process at own cost, report results, no onward sale without consent. </a:t>
            </a:r>
            <a:r>
              <a:rPr lang="en-US" sz="1800" b="1" dirty="0">
                <a:solidFill>
                  <a:srgbClr val="15211B"/>
                </a:solidFill>
                <a:latin typeface="Calibri" pitchFamily="34" charset="0"/>
                <a:ea typeface="Calibri" pitchFamily="34" charset="-122"/>
                <a:cs typeface="Calibri" pitchFamily="34" charset="-120"/>
              </a:rPr>
              <a:t>Both: </a:t>
            </a:r>
            <a:r>
              <a:rPr lang="en-US" sz="1800" dirty="0">
                <a:solidFill>
                  <a:srgbClr val="15211B"/>
                </a:solidFill>
                <a:latin typeface="Calibri" pitchFamily="34" charset="0"/>
                <a:ea typeface="Calibri" pitchFamily="34" charset="-122"/>
                <a:cs typeface="Calibri" pitchFamily="34" charset="-120"/>
              </a:rPr>
              <a:t>NDA + data terms · non-exclusive · ~6-month term · no money changes hands.</a:t>
            </a:r>
            <a:endParaRPr lang="en-US" sz="1800" dirty="0"/>
          </a:p>
        </p:txBody>
      </p:sp>
      <p:sp>
        <p:nvSpPr>
          <p:cNvPr id="50" name="Shape 48"/>
          <p:cNvSpPr/>
          <p:nvPr/>
        </p:nvSpPr>
        <p:spPr>
          <a:xfrm>
            <a:off x="876300" y="9559290"/>
            <a:ext cx="16535400" cy="9525"/>
          </a:xfrm>
          <a:prstGeom prst="rect">
            <a:avLst/>
          </a:prstGeom>
          <a:solidFill>
            <a:srgbClr val="DBE0DB">
              <a:alpha val="62000"/>
            </a:srgbClr>
          </a:solidFill>
          <a:ln/>
        </p:spPr>
        <p:txBody>
          <a:bodyPr/>
          <a:lstStyle/>
          <a:p>
            <a:endParaRPr lang="en-US"/>
          </a:p>
        </p:txBody>
      </p:sp>
      <p:sp>
        <p:nvSpPr>
          <p:cNvPr id="51" name="Text 49"/>
          <p:cNvSpPr/>
          <p:nvPr/>
        </p:nvSpPr>
        <p:spPr>
          <a:xfrm>
            <a:off x="876300" y="9681210"/>
            <a:ext cx="5479427" cy="320040"/>
          </a:xfrm>
          <a:prstGeom prst="rect">
            <a:avLst/>
          </a:prstGeom>
          <a:noFill/>
          <a:ln/>
        </p:spPr>
        <p:txBody>
          <a:bodyPr wrap="square" lIns="25400" tIns="25400" rIns="25400" bIns="25400" rtlCol="0" anchor="t">
            <a:normAutofit lnSpcReduction="10000"/>
          </a:bodyPr>
          <a:lstStyle/>
          <a:p>
            <a:pPr marL="0" indent="0" algn="l">
              <a:buNone/>
            </a:pPr>
            <a:r>
              <a:rPr lang="en-US" sz="1800" kern="0" spc="108" dirty="0">
                <a:solidFill>
                  <a:srgbClr val="586259"/>
                </a:solidFill>
                <a:latin typeface="Calibri" pitchFamily="34" charset="0"/>
                <a:ea typeface="Calibri" pitchFamily="34" charset="-122"/>
                <a:cs typeface="Calibri" pitchFamily="34" charset="-120"/>
              </a:rPr>
              <a:t>BIOWEG × BIOPEPLEACH · Strategic Business Plan</a:t>
            </a:r>
            <a:endParaRPr lang="en-US" sz="1800" dirty="0"/>
          </a:p>
        </p:txBody>
      </p:sp>
      <p:sp>
        <p:nvSpPr>
          <p:cNvPr id="52" name="Text 50"/>
          <p:cNvSpPr/>
          <p:nvPr/>
        </p:nvSpPr>
        <p:spPr>
          <a:xfrm>
            <a:off x="16660535" y="9681210"/>
            <a:ext cx="827365" cy="320040"/>
          </a:xfrm>
          <a:prstGeom prst="rect">
            <a:avLst/>
          </a:prstGeom>
          <a:noFill/>
          <a:ln/>
        </p:spPr>
        <p:txBody>
          <a:bodyPr wrap="square" lIns="25400" tIns="25400" rIns="25400" bIns="25400" rtlCol="0" anchor="t">
            <a:normAutofit fontScale="55000" lnSpcReduction="20000"/>
          </a:bodyPr>
          <a:lstStyle/>
          <a:p>
            <a:pPr marL="0" indent="0" algn="l">
              <a:buNone/>
            </a:pPr>
            <a:r>
              <a:rPr lang="en-US" sz="1800" b="1" kern="0" spc="108" dirty="0">
                <a:solidFill>
                  <a:srgbClr val="BF7D36"/>
                </a:solidFill>
                <a:latin typeface="Calibri" pitchFamily="34" charset="0"/>
                <a:ea typeface="Calibri" pitchFamily="34" charset="-122"/>
                <a:cs typeface="Calibri" pitchFamily="34" charset="-120"/>
              </a:rPr>
              <a:t>A2 </a:t>
            </a:r>
            <a:r>
              <a:rPr lang="en-US" sz="1800" kern="0" spc="108" dirty="0">
                <a:solidFill>
                  <a:srgbClr val="586259"/>
                </a:solidFill>
                <a:latin typeface="Calibri" pitchFamily="34" charset="0"/>
                <a:ea typeface="Calibri" pitchFamily="34" charset="-122"/>
                <a:cs typeface="Calibri" pitchFamily="34" charset="-120"/>
              </a:rPr>
              <a:t>/ APPENDIX</a:t>
            </a:r>
            <a:endParaRPr lang="en-US" sz="18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876300" y="1028700"/>
            <a:ext cx="16535400" cy="15240"/>
          </a:xfrm>
          <a:prstGeom prst="rect">
            <a:avLst/>
          </a:prstGeom>
          <a:solidFill>
            <a:srgbClr val="DBE0DB"/>
          </a:solidFill>
          <a:ln/>
        </p:spPr>
        <p:txBody>
          <a:bodyPr/>
          <a:lstStyle/>
          <a:p>
            <a:endParaRPr lang="en-US"/>
          </a:p>
        </p:txBody>
      </p:sp>
      <p:sp>
        <p:nvSpPr>
          <p:cNvPr id="3" name="Text 1"/>
          <p:cNvSpPr/>
          <p:nvPr/>
        </p:nvSpPr>
        <p:spPr>
          <a:xfrm>
            <a:off x="876300" y="571500"/>
            <a:ext cx="376833" cy="342900"/>
          </a:xfrm>
          <a:prstGeom prst="rect">
            <a:avLst/>
          </a:prstGeom>
          <a:noFill/>
          <a:ln/>
        </p:spPr>
        <p:txBody>
          <a:bodyPr wrap="square" lIns="25400" tIns="25400" rIns="25400" bIns="25400" rtlCol="0" anchor="t">
            <a:normAutofit lnSpcReduction="10000"/>
          </a:bodyPr>
          <a:lstStyle/>
          <a:p>
            <a:pPr marL="0" indent="0" algn="l">
              <a:buNone/>
            </a:pPr>
            <a:r>
              <a:rPr lang="en-US" sz="1950" b="1" kern="0" spc="195" dirty="0">
                <a:solidFill>
                  <a:srgbClr val="BF7D36"/>
                </a:solidFill>
                <a:latin typeface="Calibri" pitchFamily="34" charset="0"/>
                <a:ea typeface="Calibri" pitchFamily="34" charset="-122"/>
                <a:cs typeface="Calibri" pitchFamily="34" charset="-120"/>
              </a:rPr>
              <a:t>11</a:t>
            </a:r>
            <a:endParaRPr lang="en-US" sz="1950" dirty="0"/>
          </a:p>
        </p:txBody>
      </p:sp>
      <p:sp>
        <p:nvSpPr>
          <p:cNvPr id="4" name="Text 2"/>
          <p:cNvSpPr/>
          <p:nvPr/>
        </p:nvSpPr>
        <p:spPr>
          <a:xfrm>
            <a:off x="1310283" y="571500"/>
            <a:ext cx="2358390" cy="342900"/>
          </a:xfrm>
          <a:prstGeom prst="rect">
            <a:avLst/>
          </a:prstGeom>
          <a:noFill/>
          <a:ln/>
        </p:spPr>
        <p:txBody>
          <a:bodyPr wrap="square" lIns="0" tIns="0" rIns="0" bIns="0" rtlCol="0" anchor="t">
            <a:normAutofit/>
          </a:bodyPr>
          <a:lstStyle/>
          <a:p>
            <a:pPr marL="0" indent="0" algn="l">
              <a:buNone/>
            </a:pPr>
            <a:r>
              <a:rPr lang="en-US" sz="1950" b="1" kern="0" spc="195" dirty="0">
                <a:solidFill>
                  <a:srgbClr val="23543F"/>
                </a:solidFill>
                <a:latin typeface="Calibri" pitchFamily="34" charset="0"/>
                <a:ea typeface="Calibri" pitchFamily="34" charset="-122"/>
                <a:cs typeface="Calibri" pitchFamily="34" charset="-120"/>
              </a:rPr>
              <a:t>/ THREE-YEAR P&amp;L</a:t>
            </a:r>
            <a:endParaRPr lang="en-US" sz="1950" dirty="0"/>
          </a:p>
        </p:txBody>
      </p:sp>
      <p:sp>
        <p:nvSpPr>
          <p:cNvPr id="5" name="Shape 3"/>
          <p:cNvSpPr/>
          <p:nvPr/>
        </p:nvSpPr>
        <p:spPr>
          <a:xfrm>
            <a:off x="14032468" y="681038"/>
            <a:ext cx="85725" cy="85725"/>
          </a:xfrm>
          <a:prstGeom prst="ellipse">
            <a:avLst/>
          </a:prstGeom>
          <a:solidFill>
            <a:srgbClr val="BF7D36"/>
          </a:solidFill>
          <a:ln/>
        </p:spPr>
        <p:txBody>
          <a:bodyPr/>
          <a:lstStyle/>
          <a:p>
            <a:endParaRPr lang="en-US"/>
          </a:p>
        </p:txBody>
      </p:sp>
      <p:sp>
        <p:nvSpPr>
          <p:cNvPr id="6" name="Text 4"/>
          <p:cNvSpPr/>
          <p:nvPr/>
        </p:nvSpPr>
        <p:spPr>
          <a:xfrm>
            <a:off x="14232493" y="582930"/>
            <a:ext cx="3274583" cy="320040"/>
          </a:xfrm>
          <a:prstGeom prst="rect">
            <a:avLst/>
          </a:prstGeom>
          <a:noFill/>
          <a:ln/>
        </p:spPr>
        <p:txBody>
          <a:bodyPr wrap="square" lIns="0" tIns="0" rIns="0" bIns="0" rtlCol="0" anchor="t">
            <a:normAutofit/>
          </a:bodyPr>
          <a:lstStyle/>
          <a:p>
            <a:pPr marL="0" indent="0" algn="l">
              <a:buNone/>
            </a:pPr>
            <a:r>
              <a:rPr lang="en-US" sz="1800" kern="0" spc="252" dirty="0">
                <a:solidFill>
                  <a:srgbClr val="23543F"/>
                </a:solidFill>
                <a:latin typeface="Calibri" pitchFamily="34" charset="0"/>
                <a:ea typeface="Calibri" pitchFamily="34" charset="-122"/>
                <a:cs typeface="Calibri" pitchFamily="34" charset="-120"/>
              </a:rPr>
              <a:t>PART IV · THE ECONOMICS</a:t>
            </a:r>
            <a:endParaRPr lang="en-US" sz="1800" dirty="0"/>
          </a:p>
        </p:txBody>
      </p:sp>
      <p:sp>
        <p:nvSpPr>
          <p:cNvPr id="7" name="Text 5"/>
          <p:cNvSpPr/>
          <p:nvPr/>
        </p:nvSpPr>
        <p:spPr>
          <a:xfrm>
            <a:off x="876300" y="1291590"/>
            <a:ext cx="15893415" cy="976789"/>
          </a:xfrm>
          <a:prstGeom prst="rect">
            <a:avLst/>
          </a:prstGeom>
          <a:noFill/>
          <a:ln/>
        </p:spPr>
        <p:txBody>
          <a:bodyPr wrap="square" lIns="25400" tIns="25400" rIns="25400" bIns="25400" rtlCol="0" anchor="t">
            <a:normAutofit fontScale="92500" lnSpcReduction="20000"/>
          </a:bodyPr>
          <a:lstStyle/>
          <a:p>
            <a:pPr marL="0" indent="0" algn="l">
              <a:lnSpc>
                <a:spcPct val="112000"/>
              </a:lnSpc>
              <a:buNone/>
            </a:pPr>
            <a:r>
              <a:rPr lang="en-US" sz="3300" b="1" kern="0" spc="-33" dirty="0">
                <a:solidFill>
                  <a:srgbClr val="15211B"/>
                </a:solidFill>
                <a:latin typeface="Calibri" pitchFamily="34" charset="0"/>
                <a:ea typeface="Calibri" pitchFamily="34" charset="-122"/>
                <a:cs typeface="Calibri" pitchFamily="34" charset="-120"/>
              </a:rPr>
              <a:t>The plan reaches </a:t>
            </a:r>
            <a:r>
              <a:rPr lang="en-US" sz="3300" b="1" kern="0" spc="-33" dirty="0">
                <a:solidFill>
                  <a:srgbClr val="BF7D36"/>
                </a:solidFill>
                <a:latin typeface="Calibri" pitchFamily="34" charset="0"/>
                <a:ea typeface="Calibri" pitchFamily="34" charset="-122"/>
                <a:cs typeface="Calibri" pitchFamily="34" charset="-120"/>
              </a:rPr>
              <a:t>EBITDA-positive in Year 3 </a:t>
            </a:r>
            <a:r>
              <a:rPr lang="en-US" sz="3300" b="1" kern="0" spc="-33" dirty="0">
                <a:solidFill>
                  <a:srgbClr val="15211B"/>
                </a:solidFill>
                <a:latin typeface="Calibri" pitchFamily="34" charset="0"/>
                <a:ea typeface="Calibri" pitchFamily="34" charset="-122"/>
                <a:cs typeface="Calibri" pitchFamily="34" charset="-120"/>
              </a:rPr>
              <a:t>at demo scale - pilot years are deliberately grant-funded, not loss-making by accident.</a:t>
            </a:r>
            <a:endParaRPr lang="en-US" sz="3300" dirty="0"/>
          </a:p>
        </p:txBody>
      </p:sp>
      <p:sp>
        <p:nvSpPr>
          <p:cNvPr id="8" name="Shape 6"/>
          <p:cNvSpPr/>
          <p:nvPr/>
        </p:nvSpPr>
        <p:spPr>
          <a:xfrm>
            <a:off x="876300" y="2344579"/>
            <a:ext cx="22860" cy="643890"/>
          </a:xfrm>
          <a:prstGeom prst="rect">
            <a:avLst/>
          </a:prstGeom>
          <a:solidFill>
            <a:srgbClr val="BF7D36"/>
          </a:solidFill>
          <a:ln/>
        </p:spPr>
        <p:txBody>
          <a:bodyPr/>
          <a:lstStyle/>
          <a:p>
            <a:endParaRPr lang="en-US"/>
          </a:p>
        </p:txBody>
      </p:sp>
      <p:sp>
        <p:nvSpPr>
          <p:cNvPr id="9" name="Text 7"/>
          <p:cNvSpPr/>
          <p:nvPr/>
        </p:nvSpPr>
        <p:spPr>
          <a:xfrm>
            <a:off x="1089660" y="2344579"/>
            <a:ext cx="11951970" cy="681990"/>
          </a:xfrm>
          <a:prstGeom prst="rect">
            <a:avLst/>
          </a:prstGeom>
          <a:noFill/>
          <a:ln/>
        </p:spPr>
        <p:txBody>
          <a:bodyPr wrap="square" lIns="25400" tIns="25400" rIns="25400" bIns="25400" rtlCol="0" anchor="t">
            <a:normAutofit fontScale="92500" lnSpcReduction="20000"/>
          </a:bodyPr>
          <a:lstStyle/>
          <a:p>
            <a:pPr marL="0" indent="0" algn="l">
              <a:lnSpc>
                <a:spcPct val="130000"/>
              </a:lnSpc>
              <a:buNone/>
            </a:pPr>
            <a:r>
              <a:rPr lang="en-US" sz="1950" dirty="0">
                <a:solidFill>
                  <a:srgbClr val="586259"/>
                </a:solidFill>
                <a:latin typeface="Calibri" pitchFamily="34" charset="0"/>
                <a:ea typeface="Calibri" pitchFamily="34" charset="-122"/>
                <a:cs typeface="Calibri" pitchFamily="34" charset="-120"/>
              </a:rPr>
              <a:t>From one tonne to three years. Revenue compounds as throughput ramps; the early EBITDA gap is the cost of proof, covered by the SPRIND grant — not a hole in the model.</a:t>
            </a:r>
            <a:endParaRPr lang="en-US" sz="1950" dirty="0"/>
          </a:p>
        </p:txBody>
      </p:sp>
      <p:sp>
        <p:nvSpPr>
          <p:cNvPr id="10" name="Shape 8"/>
          <p:cNvSpPr/>
          <p:nvPr/>
        </p:nvSpPr>
        <p:spPr>
          <a:xfrm>
            <a:off x="876300" y="3121819"/>
            <a:ext cx="3721537" cy="415290"/>
          </a:xfrm>
          <a:prstGeom prst="roundRect">
            <a:avLst>
              <a:gd name="adj" fmla="val 50000"/>
            </a:avLst>
          </a:prstGeom>
          <a:solidFill>
            <a:srgbClr val="EAF0EC"/>
          </a:solidFill>
          <a:ln/>
        </p:spPr>
        <p:txBody>
          <a:bodyPr/>
          <a:lstStyle/>
          <a:p>
            <a:endParaRPr lang="en-US"/>
          </a:p>
        </p:txBody>
      </p:sp>
      <p:sp>
        <p:nvSpPr>
          <p:cNvPr id="11" name="Text 9"/>
          <p:cNvSpPr/>
          <p:nvPr/>
        </p:nvSpPr>
        <p:spPr>
          <a:xfrm>
            <a:off x="1009650" y="3188494"/>
            <a:ext cx="3566483" cy="320040"/>
          </a:xfrm>
          <a:prstGeom prst="rect">
            <a:avLst/>
          </a:prstGeom>
          <a:noFill/>
          <a:ln/>
        </p:spPr>
        <p:txBody>
          <a:bodyPr wrap="square" lIns="25400" tIns="25400" rIns="25400" bIns="25400" rtlCol="0" anchor="ctr">
            <a:normAutofit lnSpcReduction="10000"/>
          </a:bodyPr>
          <a:lstStyle/>
          <a:p>
            <a:pPr marL="0" indent="0" algn="l">
              <a:buNone/>
            </a:pPr>
            <a:r>
              <a:rPr lang="en-US" sz="1800" kern="0" spc="108" dirty="0">
                <a:solidFill>
                  <a:srgbClr val="23543F"/>
                </a:solidFill>
                <a:latin typeface="Calibri" pitchFamily="34" charset="0"/>
                <a:ea typeface="Calibri" pitchFamily="34" charset="-122"/>
                <a:cs typeface="Calibri" pitchFamily="34" charset="-120"/>
              </a:rPr>
              <a:t>Base-case income statement · €k</a:t>
            </a:r>
            <a:endParaRPr lang="en-US" sz="1800" dirty="0"/>
          </a:p>
        </p:txBody>
      </p:sp>
      <p:sp>
        <p:nvSpPr>
          <p:cNvPr id="12" name="Shape 10"/>
          <p:cNvSpPr/>
          <p:nvPr/>
        </p:nvSpPr>
        <p:spPr>
          <a:xfrm>
            <a:off x="876300" y="4059079"/>
            <a:ext cx="3703320" cy="15240"/>
          </a:xfrm>
          <a:prstGeom prst="rect">
            <a:avLst/>
          </a:prstGeom>
          <a:solidFill>
            <a:srgbClr val="23543F"/>
          </a:solidFill>
          <a:ln/>
        </p:spPr>
        <p:txBody>
          <a:bodyPr/>
          <a:lstStyle/>
          <a:p>
            <a:endParaRPr lang="en-US"/>
          </a:p>
        </p:txBody>
      </p:sp>
      <p:sp>
        <p:nvSpPr>
          <p:cNvPr id="13" name="Text 11"/>
          <p:cNvSpPr/>
          <p:nvPr/>
        </p:nvSpPr>
        <p:spPr>
          <a:xfrm>
            <a:off x="1047750" y="3737134"/>
            <a:ext cx="3471520" cy="312420"/>
          </a:xfrm>
          <a:prstGeom prst="rect">
            <a:avLst/>
          </a:prstGeom>
          <a:noFill/>
          <a:ln/>
        </p:spPr>
        <p:txBody>
          <a:bodyPr wrap="square" lIns="25400" tIns="25400" rIns="25400" bIns="25400" rtlCol="0" anchor="ctr">
            <a:normAutofit lnSpcReduction="10000"/>
          </a:bodyPr>
          <a:lstStyle/>
          <a:p>
            <a:pPr marL="0" indent="0" algn="l">
              <a:buNone/>
            </a:pPr>
            <a:r>
              <a:rPr lang="en-US" sz="1800" b="1" kern="0" spc="108" dirty="0">
                <a:solidFill>
                  <a:srgbClr val="23543F"/>
                </a:solidFill>
                <a:latin typeface="Calibri" pitchFamily="34" charset="0"/>
                <a:ea typeface="Calibri" pitchFamily="34" charset="-122"/>
                <a:cs typeface="Calibri" pitchFamily="34" charset="-120"/>
              </a:rPr>
              <a:t>P&amp;L LINE</a:t>
            </a:r>
            <a:endParaRPr lang="en-US" sz="1800" dirty="0"/>
          </a:p>
        </p:txBody>
      </p:sp>
      <p:sp>
        <p:nvSpPr>
          <p:cNvPr id="14" name="Shape 12"/>
          <p:cNvSpPr/>
          <p:nvPr/>
        </p:nvSpPr>
        <p:spPr>
          <a:xfrm>
            <a:off x="4579620" y="4059079"/>
            <a:ext cx="1810703" cy="15240"/>
          </a:xfrm>
          <a:prstGeom prst="rect">
            <a:avLst/>
          </a:prstGeom>
          <a:solidFill>
            <a:srgbClr val="23543F"/>
          </a:solidFill>
          <a:ln/>
        </p:spPr>
        <p:txBody>
          <a:bodyPr/>
          <a:lstStyle/>
          <a:p>
            <a:endParaRPr lang="en-US"/>
          </a:p>
        </p:txBody>
      </p:sp>
      <p:sp>
        <p:nvSpPr>
          <p:cNvPr id="15" name="Text 13"/>
          <p:cNvSpPr/>
          <p:nvPr/>
        </p:nvSpPr>
        <p:spPr>
          <a:xfrm>
            <a:off x="4751070" y="3737134"/>
            <a:ext cx="1544003" cy="312420"/>
          </a:xfrm>
          <a:prstGeom prst="rect">
            <a:avLst/>
          </a:prstGeom>
          <a:noFill/>
          <a:ln/>
        </p:spPr>
        <p:txBody>
          <a:bodyPr wrap="square" lIns="25400" tIns="25400" rIns="25400" bIns="25400" rtlCol="0" anchor="ctr">
            <a:normAutofit lnSpcReduction="10000"/>
          </a:bodyPr>
          <a:lstStyle/>
          <a:p>
            <a:pPr marL="0" indent="0" algn="l">
              <a:buNone/>
            </a:pPr>
            <a:r>
              <a:rPr lang="en-US" sz="1800" b="1" kern="0" spc="108" dirty="0">
                <a:solidFill>
                  <a:srgbClr val="23543F"/>
                </a:solidFill>
                <a:latin typeface="Calibri" pitchFamily="34" charset="0"/>
                <a:ea typeface="Calibri" pitchFamily="34" charset="-122"/>
                <a:cs typeface="Calibri" pitchFamily="34" charset="-120"/>
              </a:rPr>
              <a:t>Y1 · PILOT</a:t>
            </a:r>
            <a:endParaRPr lang="en-US" sz="1800" dirty="0"/>
          </a:p>
        </p:txBody>
      </p:sp>
      <p:sp>
        <p:nvSpPr>
          <p:cNvPr id="16" name="Shape 14"/>
          <p:cNvSpPr/>
          <p:nvPr/>
        </p:nvSpPr>
        <p:spPr>
          <a:xfrm>
            <a:off x="6390323" y="4059079"/>
            <a:ext cx="1858923" cy="15240"/>
          </a:xfrm>
          <a:prstGeom prst="rect">
            <a:avLst/>
          </a:prstGeom>
          <a:solidFill>
            <a:srgbClr val="23543F"/>
          </a:solidFill>
          <a:ln/>
        </p:spPr>
        <p:txBody>
          <a:bodyPr/>
          <a:lstStyle/>
          <a:p>
            <a:endParaRPr lang="en-US"/>
          </a:p>
        </p:txBody>
      </p:sp>
      <p:sp>
        <p:nvSpPr>
          <p:cNvPr id="17" name="Text 15"/>
          <p:cNvSpPr/>
          <p:nvPr/>
        </p:nvSpPr>
        <p:spPr>
          <a:xfrm>
            <a:off x="6561773" y="3737134"/>
            <a:ext cx="1592223" cy="312420"/>
          </a:xfrm>
          <a:prstGeom prst="rect">
            <a:avLst/>
          </a:prstGeom>
          <a:noFill/>
          <a:ln/>
        </p:spPr>
        <p:txBody>
          <a:bodyPr wrap="square" lIns="25400" tIns="25400" rIns="25400" bIns="25400" rtlCol="0" anchor="ctr">
            <a:normAutofit lnSpcReduction="10000"/>
          </a:bodyPr>
          <a:lstStyle/>
          <a:p>
            <a:pPr marL="0" indent="0" algn="l">
              <a:buNone/>
            </a:pPr>
            <a:r>
              <a:rPr lang="en-US" sz="1800" b="1" kern="0" spc="108" dirty="0">
                <a:solidFill>
                  <a:srgbClr val="23543F"/>
                </a:solidFill>
                <a:latin typeface="Calibri" pitchFamily="34" charset="0"/>
                <a:ea typeface="Calibri" pitchFamily="34" charset="-122"/>
                <a:cs typeface="Calibri" pitchFamily="34" charset="-120"/>
              </a:rPr>
              <a:t>Y2 · SCALE</a:t>
            </a:r>
            <a:endParaRPr lang="en-US" sz="1800" dirty="0"/>
          </a:p>
        </p:txBody>
      </p:sp>
      <p:sp>
        <p:nvSpPr>
          <p:cNvPr id="18" name="Shape 16"/>
          <p:cNvSpPr/>
          <p:nvPr/>
        </p:nvSpPr>
        <p:spPr>
          <a:xfrm>
            <a:off x="8249245" y="4059079"/>
            <a:ext cx="1885355" cy="15240"/>
          </a:xfrm>
          <a:prstGeom prst="rect">
            <a:avLst/>
          </a:prstGeom>
          <a:solidFill>
            <a:srgbClr val="23543F"/>
          </a:solidFill>
          <a:ln/>
        </p:spPr>
        <p:txBody>
          <a:bodyPr/>
          <a:lstStyle/>
          <a:p>
            <a:endParaRPr lang="en-US"/>
          </a:p>
        </p:txBody>
      </p:sp>
      <p:sp>
        <p:nvSpPr>
          <p:cNvPr id="19" name="Text 17"/>
          <p:cNvSpPr/>
          <p:nvPr/>
        </p:nvSpPr>
        <p:spPr>
          <a:xfrm>
            <a:off x="8420695" y="3737134"/>
            <a:ext cx="1618655" cy="312420"/>
          </a:xfrm>
          <a:prstGeom prst="rect">
            <a:avLst/>
          </a:prstGeom>
          <a:noFill/>
          <a:ln/>
        </p:spPr>
        <p:txBody>
          <a:bodyPr wrap="square" lIns="25400" tIns="25400" rIns="25400" bIns="25400" rtlCol="0" anchor="ctr">
            <a:normAutofit lnSpcReduction="10000"/>
          </a:bodyPr>
          <a:lstStyle/>
          <a:p>
            <a:pPr marL="0" indent="0" algn="l">
              <a:buNone/>
            </a:pPr>
            <a:r>
              <a:rPr lang="en-US" sz="1800" b="1" kern="0" spc="108" dirty="0">
                <a:solidFill>
                  <a:srgbClr val="23543F"/>
                </a:solidFill>
                <a:latin typeface="Calibri" pitchFamily="34" charset="0"/>
                <a:ea typeface="Calibri" pitchFamily="34" charset="-122"/>
                <a:cs typeface="Calibri" pitchFamily="34" charset="-120"/>
              </a:rPr>
              <a:t>Y3 · DEMO</a:t>
            </a:r>
            <a:endParaRPr lang="en-US" sz="1800" dirty="0"/>
          </a:p>
        </p:txBody>
      </p:sp>
      <p:sp>
        <p:nvSpPr>
          <p:cNvPr id="20" name="Shape 18"/>
          <p:cNvSpPr/>
          <p:nvPr/>
        </p:nvSpPr>
        <p:spPr>
          <a:xfrm>
            <a:off x="876300" y="4465915"/>
            <a:ext cx="3703320" cy="9525"/>
          </a:xfrm>
          <a:prstGeom prst="rect">
            <a:avLst/>
          </a:prstGeom>
          <a:solidFill>
            <a:srgbClr val="DBE0DB"/>
          </a:solidFill>
          <a:ln/>
        </p:spPr>
        <p:txBody>
          <a:bodyPr/>
          <a:lstStyle/>
          <a:p>
            <a:endParaRPr lang="en-US"/>
          </a:p>
        </p:txBody>
      </p:sp>
      <p:sp>
        <p:nvSpPr>
          <p:cNvPr id="21" name="Text 19"/>
          <p:cNvSpPr/>
          <p:nvPr/>
        </p:nvSpPr>
        <p:spPr>
          <a:xfrm>
            <a:off x="1047750" y="4121944"/>
            <a:ext cx="3471520" cy="334447"/>
          </a:xfrm>
          <a:prstGeom prst="rect">
            <a:avLst/>
          </a:prstGeom>
          <a:noFill/>
          <a:ln/>
        </p:spPr>
        <p:txBody>
          <a:bodyPr wrap="square" lIns="25400" tIns="25400" rIns="25400" bIns="25400" rtlCol="0" anchor="t">
            <a:normAutofit fontScale="92500" lnSpcReduction="20000"/>
          </a:bodyPr>
          <a:lstStyle/>
          <a:p>
            <a:pPr marL="0" indent="0" algn="l">
              <a:lnSpc>
                <a:spcPct val="128000"/>
              </a:lnSpc>
              <a:buNone/>
            </a:pPr>
            <a:r>
              <a:rPr lang="en-US" sz="1800" dirty="0">
                <a:solidFill>
                  <a:srgbClr val="15211B"/>
                </a:solidFill>
                <a:latin typeface="Calibri" pitchFamily="34" charset="0"/>
                <a:ea typeface="Calibri" pitchFamily="34" charset="-122"/>
                <a:cs typeface="Calibri" pitchFamily="34" charset="-120"/>
              </a:rPr>
              <a:t>Throughput (effective t/yr)</a:t>
            </a:r>
            <a:endParaRPr lang="en-US" sz="1800" dirty="0"/>
          </a:p>
        </p:txBody>
      </p:sp>
      <p:sp>
        <p:nvSpPr>
          <p:cNvPr id="22" name="Shape 20"/>
          <p:cNvSpPr/>
          <p:nvPr/>
        </p:nvSpPr>
        <p:spPr>
          <a:xfrm>
            <a:off x="4579620" y="4465915"/>
            <a:ext cx="1810703" cy="9525"/>
          </a:xfrm>
          <a:prstGeom prst="rect">
            <a:avLst/>
          </a:prstGeom>
          <a:solidFill>
            <a:srgbClr val="DBE0DB"/>
          </a:solidFill>
          <a:ln/>
        </p:spPr>
        <p:txBody>
          <a:bodyPr/>
          <a:lstStyle/>
          <a:p>
            <a:endParaRPr lang="en-US"/>
          </a:p>
        </p:txBody>
      </p:sp>
      <p:sp>
        <p:nvSpPr>
          <p:cNvPr id="23" name="Text 21"/>
          <p:cNvSpPr/>
          <p:nvPr/>
        </p:nvSpPr>
        <p:spPr>
          <a:xfrm>
            <a:off x="4674870" y="4121944"/>
            <a:ext cx="1544003" cy="334447"/>
          </a:xfrm>
          <a:prstGeom prst="rect">
            <a:avLst/>
          </a:prstGeom>
          <a:noFill/>
          <a:ln/>
        </p:spPr>
        <p:txBody>
          <a:bodyPr wrap="square" lIns="25400" tIns="25400" rIns="25400" bIns="25400" rtlCol="0" anchor="t">
            <a:normAutofit fontScale="92500" lnSpcReduction="20000"/>
          </a:bodyPr>
          <a:lstStyle/>
          <a:p>
            <a:pPr marL="0" indent="0" algn="r">
              <a:lnSpc>
                <a:spcPct val="128000"/>
              </a:lnSpc>
              <a:buNone/>
            </a:pPr>
            <a:r>
              <a:rPr lang="en-US" sz="1800" b="1" dirty="0">
                <a:solidFill>
                  <a:srgbClr val="15211B"/>
                </a:solidFill>
                <a:latin typeface="Calibri" pitchFamily="34" charset="0"/>
                <a:ea typeface="Calibri" pitchFamily="34" charset="-122"/>
                <a:cs typeface="Calibri" pitchFamily="34" charset="-120"/>
              </a:rPr>
              <a:t>3.75</a:t>
            </a:r>
            <a:endParaRPr lang="en-US" sz="1800" dirty="0"/>
          </a:p>
        </p:txBody>
      </p:sp>
      <p:sp>
        <p:nvSpPr>
          <p:cNvPr id="24" name="Shape 22"/>
          <p:cNvSpPr/>
          <p:nvPr/>
        </p:nvSpPr>
        <p:spPr>
          <a:xfrm>
            <a:off x="6390323" y="4465915"/>
            <a:ext cx="1858923" cy="9525"/>
          </a:xfrm>
          <a:prstGeom prst="rect">
            <a:avLst/>
          </a:prstGeom>
          <a:solidFill>
            <a:srgbClr val="DBE0DB"/>
          </a:solidFill>
          <a:ln/>
        </p:spPr>
        <p:txBody>
          <a:bodyPr/>
          <a:lstStyle/>
          <a:p>
            <a:endParaRPr lang="en-US"/>
          </a:p>
        </p:txBody>
      </p:sp>
      <p:sp>
        <p:nvSpPr>
          <p:cNvPr id="25" name="Text 23"/>
          <p:cNvSpPr/>
          <p:nvPr/>
        </p:nvSpPr>
        <p:spPr>
          <a:xfrm>
            <a:off x="6485573" y="4121944"/>
            <a:ext cx="1592223" cy="334447"/>
          </a:xfrm>
          <a:prstGeom prst="rect">
            <a:avLst/>
          </a:prstGeom>
          <a:noFill/>
          <a:ln/>
        </p:spPr>
        <p:txBody>
          <a:bodyPr wrap="square" lIns="25400" tIns="25400" rIns="25400" bIns="25400" rtlCol="0" anchor="t">
            <a:normAutofit fontScale="92500" lnSpcReduction="20000"/>
          </a:bodyPr>
          <a:lstStyle/>
          <a:p>
            <a:pPr marL="0" indent="0" algn="r">
              <a:lnSpc>
                <a:spcPct val="128000"/>
              </a:lnSpc>
              <a:buNone/>
            </a:pPr>
            <a:r>
              <a:rPr lang="en-US" sz="1800" b="1" dirty="0">
                <a:solidFill>
                  <a:srgbClr val="15211B"/>
                </a:solidFill>
                <a:latin typeface="Calibri" pitchFamily="34" charset="0"/>
                <a:ea typeface="Calibri" pitchFamily="34" charset="-122"/>
                <a:cs typeface="Calibri" pitchFamily="34" charset="-120"/>
              </a:rPr>
              <a:t>37.5</a:t>
            </a:r>
            <a:endParaRPr lang="en-US" sz="1800" dirty="0"/>
          </a:p>
        </p:txBody>
      </p:sp>
      <p:sp>
        <p:nvSpPr>
          <p:cNvPr id="26" name="Shape 24"/>
          <p:cNvSpPr/>
          <p:nvPr/>
        </p:nvSpPr>
        <p:spPr>
          <a:xfrm>
            <a:off x="8249245" y="4465915"/>
            <a:ext cx="1885355" cy="9525"/>
          </a:xfrm>
          <a:prstGeom prst="rect">
            <a:avLst/>
          </a:prstGeom>
          <a:solidFill>
            <a:srgbClr val="DBE0DB"/>
          </a:solidFill>
          <a:ln/>
        </p:spPr>
        <p:txBody>
          <a:bodyPr/>
          <a:lstStyle/>
          <a:p>
            <a:endParaRPr lang="en-US"/>
          </a:p>
        </p:txBody>
      </p:sp>
      <p:sp>
        <p:nvSpPr>
          <p:cNvPr id="27" name="Text 25"/>
          <p:cNvSpPr/>
          <p:nvPr/>
        </p:nvSpPr>
        <p:spPr>
          <a:xfrm>
            <a:off x="8344495" y="4121944"/>
            <a:ext cx="1618655" cy="334447"/>
          </a:xfrm>
          <a:prstGeom prst="rect">
            <a:avLst/>
          </a:prstGeom>
          <a:noFill/>
          <a:ln/>
        </p:spPr>
        <p:txBody>
          <a:bodyPr wrap="square" lIns="25400" tIns="25400" rIns="25400" bIns="25400" rtlCol="0" anchor="t">
            <a:normAutofit fontScale="92500" lnSpcReduction="20000"/>
          </a:bodyPr>
          <a:lstStyle/>
          <a:p>
            <a:pPr marL="0" indent="0" algn="r">
              <a:lnSpc>
                <a:spcPct val="128000"/>
              </a:lnSpc>
              <a:buNone/>
            </a:pPr>
            <a:r>
              <a:rPr lang="en-US" sz="1800" b="1" dirty="0">
                <a:solidFill>
                  <a:srgbClr val="15211B"/>
                </a:solidFill>
                <a:latin typeface="Calibri" pitchFamily="34" charset="0"/>
                <a:ea typeface="Calibri" pitchFamily="34" charset="-122"/>
                <a:cs typeface="Calibri" pitchFamily="34" charset="-120"/>
              </a:rPr>
              <a:t>187.5</a:t>
            </a:r>
            <a:endParaRPr lang="en-US" sz="1800" dirty="0"/>
          </a:p>
        </p:txBody>
      </p:sp>
      <p:sp>
        <p:nvSpPr>
          <p:cNvPr id="28" name="Shape 26"/>
          <p:cNvSpPr/>
          <p:nvPr/>
        </p:nvSpPr>
        <p:spPr>
          <a:xfrm>
            <a:off x="876300" y="4861322"/>
            <a:ext cx="3703320" cy="9525"/>
          </a:xfrm>
          <a:prstGeom prst="rect">
            <a:avLst/>
          </a:prstGeom>
          <a:solidFill>
            <a:srgbClr val="DBE0DB"/>
          </a:solidFill>
          <a:ln/>
        </p:spPr>
        <p:txBody>
          <a:bodyPr/>
          <a:lstStyle/>
          <a:p>
            <a:endParaRPr lang="en-US"/>
          </a:p>
        </p:txBody>
      </p:sp>
      <p:sp>
        <p:nvSpPr>
          <p:cNvPr id="29" name="Text 27"/>
          <p:cNvSpPr/>
          <p:nvPr/>
        </p:nvSpPr>
        <p:spPr>
          <a:xfrm>
            <a:off x="1047750" y="4521160"/>
            <a:ext cx="3471520" cy="330637"/>
          </a:xfrm>
          <a:prstGeom prst="rect">
            <a:avLst/>
          </a:prstGeom>
          <a:noFill/>
          <a:ln/>
        </p:spPr>
        <p:txBody>
          <a:bodyPr wrap="square" lIns="25400" tIns="25400" rIns="25400" bIns="25400" rtlCol="0" anchor="t">
            <a:normAutofit fontScale="92500" lnSpcReduction="20000"/>
          </a:bodyPr>
          <a:lstStyle/>
          <a:p>
            <a:pPr marL="0" indent="0" algn="l">
              <a:lnSpc>
                <a:spcPct val="128000"/>
              </a:lnSpc>
              <a:buNone/>
            </a:pPr>
            <a:r>
              <a:rPr lang="en-US" sz="1800" dirty="0">
                <a:solidFill>
                  <a:srgbClr val="15211B"/>
                </a:solidFill>
                <a:latin typeface="Calibri" pitchFamily="34" charset="0"/>
                <a:ea typeface="Calibri" pitchFamily="34" charset="-122"/>
                <a:cs typeface="Calibri" pitchFamily="34" charset="-120"/>
              </a:rPr>
              <a:t>Total revenue</a:t>
            </a:r>
            <a:endParaRPr lang="en-US" sz="1800" dirty="0"/>
          </a:p>
        </p:txBody>
      </p:sp>
      <p:sp>
        <p:nvSpPr>
          <p:cNvPr id="30" name="Shape 28"/>
          <p:cNvSpPr/>
          <p:nvPr/>
        </p:nvSpPr>
        <p:spPr>
          <a:xfrm>
            <a:off x="4579620" y="4861322"/>
            <a:ext cx="1810703" cy="9525"/>
          </a:xfrm>
          <a:prstGeom prst="rect">
            <a:avLst/>
          </a:prstGeom>
          <a:solidFill>
            <a:srgbClr val="DBE0DB"/>
          </a:solidFill>
          <a:ln/>
        </p:spPr>
        <p:txBody>
          <a:bodyPr/>
          <a:lstStyle/>
          <a:p>
            <a:endParaRPr lang="en-US"/>
          </a:p>
        </p:txBody>
      </p:sp>
      <p:sp>
        <p:nvSpPr>
          <p:cNvPr id="31" name="Text 29"/>
          <p:cNvSpPr/>
          <p:nvPr/>
        </p:nvSpPr>
        <p:spPr>
          <a:xfrm>
            <a:off x="4674870" y="4521160"/>
            <a:ext cx="1544003" cy="330637"/>
          </a:xfrm>
          <a:prstGeom prst="rect">
            <a:avLst/>
          </a:prstGeom>
          <a:noFill/>
          <a:ln/>
        </p:spPr>
        <p:txBody>
          <a:bodyPr wrap="square" lIns="25400" tIns="25400" rIns="25400" bIns="25400" rtlCol="0" anchor="t">
            <a:normAutofit fontScale="92500" lnSpcReduction="20000"/>
          </a:bodyPr>
          <a:lstStyle/>
          <a:p>
            <a:pPr marL="0" indent="0" algn="r">
              <a:lnSpc>
                <a:spcPct val="128000"/>
              </a:lnSpc>
              <a:buNone/>
            </a:pPr>
            <a:r>
              <a:rPr lang="en-US" sz="1800" b="1" dirty="0">
                <a:solidFill>
                  <a:srgbClr val="15211B"/>
                </a:solidFill>
                <a:latin typeface="Calibri" pitchFamily="34" charset="0"/>
                <a:ea typeface="Calibri" pitchFamily="34" charset="-122"/>
                <a:cs typeface="Calibri" pitchFamily="34" charset="-120"/>
              </a:rPr>
              <a:t>€63</a:t>
            </a:r>
            <a:endParaRPr lang="en-US" sz="1800" dirty="0"/>
          </a:p>
        </p:txBody>
      </p:sp>
      <p:sp>
        <p:nvSpPr>
          <p:cNvPr id="32" name="Shape 30"/>
          <p:cNvSpPr/>
          <p:nvPr/>
        </p:nvSpPr>
        <p:spPr>
          <a:xfrm>
            <a:off x="6390323" y="4861322"/>
            <a:ext cx="1858923" cy="9525"/>
          </a:xfrm>
          <a:prstGeom prst="rect">
            <a:avLst/>
          </a:prstGeom>
          <a:solidFill>
            <a:srgbClr val="DBE0DB"/>
          </a:solidFill>
          <a:ln/>
        </p:spPr>
        <p:txBody>
          <a:bodyPr/>
          <a:lstStyle/>
          <a:p>
            <a:endParaRPr lang="en-US"/>
          </a:p>
        </p:txBody>
      </p:sp>
      <p:sp>
        <p:nvSpPr>
          <p:cNvPr id="33" name="Text 31"/>
          <p:cNvSpPr/>
          <p:nvPr/>
        </p:nvSpPr>
        <p:spPr>
          <a:xfrm>
            <a:off x="6485573" y="4521160"/>
            <a:ext cx="1592223" cy="330637"/>
          </a:xfrm>
          <a:prstGeom prst="rect">
            <a:avLst/>
          </a:prstGeom>
          <a:noFill/>
          <a:ln/>
        </p:spPr>
        <p:txBody>
          <a:bodyPr wrap="square" lIns="25400" tIns="25400" rIns="25400" bIns="25400" rtlCol="0" anchor="t">
            <a:normAutofit fontScale="92500" lnSpcReduction="20000"/>
          </a:bodyPr>
          <a:lstStyle/>
          <a:p>
            <a:pPr marL="0" indent="0" algn="r">
              <a:lnSpc>
                <a:spcPct val="128000"/>
              </a:lnSpc>
              <a:buNone/>
            </a:pPr>
            <a:r>
              <a:rPr lang="en-US" sz="1800" b="1" dirty="0">
                <a:solidFill>
                  <a:srgbClr val="15211B"/>
                </a:solidFill>
                <a:latin typeface="Calibri" pitchFamily="34" charset="0"/>
                <a:ea typeface="Calibri" pitchFamily="34" charset="-122"/>
                <a:cs typeface="Calibri" pitchFamily="34" charset="-120"/>
              </a:rPr>
              <a:t>€938</a:t>
            </a:r>
            <a:endParaRPr lang="en-US" sz="1800" dirty="0"/>
          </a:p>
        </p:txBody>
      </p:sp>
      <p:sp>
        <p:nvSpPr>
          <p:cNvPr id="34" name="Shape 32"/>
          <p:cNvSpPr/>
          <p:nvPr/>
        </p:nvSpPr>
        <p:spPr>
          <a:xfrm>
            <a:off x="8249245" y="4861322"/>
            <a:ext cx="1885355" cy="9525"/>
          </a:xfrm>
          <a:prstGeom prst="rect">
            <a:avLst/>
          </a:prstGeom>
          <a:solidFill>
            <a:srgbClr val="DBE0DB"/>
          </a:solidFill>
          <a:ln/>
        </p:spPr>
        <p:txBody>
          <a:bodyPr/>
          <a:lstStyle/>
          <a:p>
            <a:endParaRPr lang="en-US"/>
          </a:p>
        </p:txBody>
      </p:sp>
      <p:sp>
        <p:nvSpPr>
          <p:cNvPr id="35" name="Text 33"/>
          <p:cNvSpPr/>
          <p:nvPr/>
        </p:nvSpPr>
        <p:spPr>
          <a:xfrm>
            <a:off x="8344495" y="4521160"/>
            <a:ext cx="1618655" cy="330637"/>
          </a:xfrm>
          <a:prstGeom prst="rect">
            <a:avLst/>
          </a:prstGeom>
          <a:noFill/>
          <a:ln/>
        </p:spPr>
        <p:txBody>
          <a:bodyPr wrap="square" lIns="25400" tIns="25400" rIns="25400" bIns="25400" rtlCol="0" anchor="t">
            <a:normAutofit fontScale="92500" lnSpcReduction="20000"/>
          </a:bodyPr>
          <a:lstStyle/>
          <a:p>
            <a:pPr marL="0" indent="0" algn="r">
              <a:lnSpc>
                <a:spcPct val="128000"/>
              </a:lnSpc>
              <a:buNone/>
            </a:pPr>
            <a:r>
              <a:rPr lang="en-US" sz="1800" b="1" dirty="0">
                <a:solidFill>
                  <a:srgbClr val="15211B"/>
                </a:solidFill>
                <a:latin typeface="Calibri" pitchFamily="34" charset="0"/>
                <a:ea typeface="Calibri" pitchFamily="34" charset="-122"/>
                <a:cs typeface="Calibri" pitchFamily="34" charset="-120"/>
              </a:rPr>
              <a:t>€4,795</a:t>
            </a:r>
            <a:endParaRPr lang="en-US" sz="1800" dirty="0"/>
          </a:p>
        </p:txBody>
      </p:sp>
      <p:sp>
        <p:nvSpPr>
          <p:cNvPr id="36" name="Shape 34"/>
          <p:cNvSpPr/>
          <p:nvPr/>
        </p:nvSpPr>
        <p:spPr>
          <a:xfrm>
            <a:off x="876300" y="5256729"/>
            <a:ext cx="3703320" cy="9525"/>
          </a:xfrm>
          <a:prstGeom prst="rect">
            <a:avLst/>
          </a:prstGeom>
          <a:solidFill>
            <a:srgbClr val="DBE0DB"/>
          </a:solidFill>
          <a:ln/>
        </p:spPr>
        <p:txBody>
          <a:bodyPr/>
          <a:lstStyle/>
          <a:p>
            <a:endParaRPr lang="en-US"/>
          </a:p>
        </p:txBody>
      </p:sp>
      <p:sp>
        <p:nvSpPr>
          <p:cNvPr id="37" name="Text 35"/>
          <p:cNvSpPr/>
          <p:nvPr/>
        </p:nvSpPr>
        <p:spPr>
          <a:xfrm>
            <a:off x="1047750" y="4916567"/>
            <a:ext cx="3471520" cy="330637"/>
          </a:xfrm>
          <a:prstGeom prst="rect">
            <a:avLst/>
          </a:prstGeom>
          <a:noFill/>
          <a:ln/>
        </p:spPr>
        <p:txBody>
          <a:bodyPr wrap="square" lIns="25400" tIns="25400" rIns="25400" bIns="25400" rtlCol="0" anchor="t">
            <a:normAutofit fontScale="92500" lnSpcReduction="20000"/>
          </a:bodyPr>
          <a:lstStyle/>
          <a:p>
            <a:pPr marL="0" indent="0" algn="l">
              <a:lnSpc>
                <a:spcPct val="128000"/>
              </a:lnSpc>
              <a:buNone/>
            </a:pPr>
            <a:r>
              <a:rPr lang="en-US" sz="1800" dirty="0">
                <a:solidFill>
                  <a:srgbClr val="15211B"/>
                </a:solidFill>
                <a:latin typeface="Calibri" pitchFamily="34" charset="0"/>
                <a:ea typeface="Calibri" pitchFamily="34" charset="-122"/>
                <a:cs typeface="Calibri" pitchFamily="34" charset="-120"/>
              </a:rPr>
              <a:t>− Variable OPEX</a:t>
            </a:r>
            <a:endParaRPr lang="en-US" sz="1800" dirty="0"/>
          </a:p>
        </p:txBody>
      </p:sp>
      <p:sp>
        <p:nvSpPr>
          <p:cNvPr id="38" name="Shape 36"/>
          <p:cNvSpPr/>
          <p:nvPr/>
        </p:nvSpPr>
        <p:spPr>
          <a:xfrm>
            <a:off x="4579620" y="5256729"/>
            <a:ext cx="1810703" cy="9525"/>
          </a:xfrm>
          <a:prstGeom prst="rect">
            <a:avLst/>
          </a:prstGeom>
          <a:solidFill>
            <a:srgbClr val="DBE0DB"/>
          </a:solidFill>
          <a:ln/>
        </p:spPr>
        <p:txBody>
          <a:bodyPr/>
          <a:lstStyle/>
          <a:p>
            <a:endParaRPr lang="en-US"/>
          </a:p>
        </p:txBody>
      </p:sp>
      <p:sp>
        <p:nvSpPr>
          <p:cNvPr id="39" name="Text 37"/>
          <p:cNvSpPr/>
          <p:nvPr/>
        </p:nvSpPr>
        <p:spPr>
          <a:xfrm>
            <a:off x="4674870" y="4916567"/>
            <a:ext cx="1544003" cy="330637"/>
          </a:xfrm>
          <a:prstGeom prst="rect">
            <a:avLst/>
          </a:prstGeom>
          <a:noFill/>
          <a:ln/>
        </p:spPr>
        <p:txBody>
          <a:bodyPr wrap="square" lIns="25400" tIns="25400" rIns="25400" bIns="25400" rtlCol="0" anchor="t">
            <a:normAutofit fontScale="92500" lnSpcReduction="20000"/>
          </a:bodyPr>
          <a:lstStyle/>
          <a:p>
            <a:pPr marL="0" indent="0" algn="r">
              <a:lnSpc>
                <a:spcPct val="128000"/>
              </a:lnSpc>
              <a:buNone/>
            </a:pPr>
            <a:r>
              <a:rPr lang="en-US" sz="1800" b="1" dirty="0">
                <a:solidFill>
                  <a:srgbClr val="15211B"/>
                </a:solidFill>
                <a:latin typeface="Calibri" pitchFamily="34" charset="0"/>
                <a:ea typeface="Calibri" pitchFamily="34" charset="-122"/>
                <a:cs typeface="Calibri" pitchFamily="34" charset="-120"/>
              </a:rPr>
              <a:t>−€10</a:t>
            </a:r>
            <a:endParaRPr lang="en-US" sz="1800" dirty="0"/>
          </a:p>
        </p:txBody>
      </p:sp>
      <p:sp>
        <p:nvSpPr>
          <p:cNvPr id="40" name="Shape 38"/>
          <p:cNvSpPr/>
          <p:nvPr/>
        </p:nvSpPr>
        <p:spPr>
          <a:xfrm>
            <a:off x="6390323" y="5256729"/>
            <a:ext cx="1858923" cy="9525"/>
          </a:xfrm>
          <a:prstGeom prst="rect">
            <a:avLst/>
          </a:prstGeom>
          <a:solidFill>
            <a:srgbClr val="DBE0DB"/>
          </a:solidFill>
          <a:ln/>
        </p:spPr>
        <p:txBody>
          <a:bodyPr/>
          <a:lstStyle/>
          <a:p>
            <a:endParaRPr lang="en-US"/>
          </a:p>
        </p:txBody>
      </p:sp>
      <p:sp>
        <p:nvSpPr>
          <p:cNvPr id="41" name="Text 39"/>
          <p:cNvSpPr/>
          <p:nvPr/>
        </p:nvSpPr>
        <p:spPr>
          <a:xfrm>
            <a:off x="6485573" y="4916567"/>
            <a:ext cx="1592223" cy="330637"/>
          </a:xfrm>
          <a:prstGeom prst="rect">
            <a:avLst/>
          </a:prstGeom>
          <a:noFill/>
          <a:ln/>
        </p:spPr>
        <p:txBody>
          <a:bodyPr wrap="square" lIns="25400" tIns="25400" rIns="25400" bIns="25400" rtlCol="0" anchor="t">
            <a:normAutofit fontScale="92500" lnSpcReduction="20000"/>
          </a:bodyPr>
          <a:lstStyle/>
          <a:p>
            <a:pPr marL="0" indent="0" algn="r">
              <a:lnSpc>
                <a:spcPct val="128000"/>
              </a:lnSpc>
              <a:buNone/>
            </a:pPr>
            <a:r>
              <a:rPr lang="en-US" sz="1800" b="1" dirty="0">
                <a:solidFill>
                  <a:srgbClr val="15211B"/>
                </a:solidFill>
                <a:latin typeface="Calibri" pitchFamily="34" charset="0"/>
                <a:ea typeface="Calibri" pitchFamily="34" charset="-122"/>
                <a:cs typeface="Calibri" pitchFamily="34" charset="-120"/>
              </a:rPr>
              <a:t>−€120</a:t>
            </a:r>
            <a:endParaRPr lang="en-US" sz="1800" dirty="0"/>
          </a:p>
        </p:txBody>
      </p:sp>
      <p:sp>
        <p:nvSpPr>
          <p:cNvPr id="42" name="Shape 40"/>
          <p:cNvSpPr/>
          <p:nvPr/>
        </p:nvSpPr>
        <p:spPr>
          <a:xfrm>
            <a:off x="8249245" y="5256729"/>
            <a:ext cx="1885355" cy="9525"/>
          </a:xfrm>
          <a:prstGeom prst="rect">
            <a:avLst/>
          </a:prstGeom>
          <a:solidFill>
            <a:srgbClr val="DBE0DB"/>
          </a:solidFill>
          <a:ln/>
        </p:spPr>
        <p:txBody>
          <a:bodyPr/>
          <a:lstStyle/>
          <a:p>
            <a:endParaRPr lang="en-US"/>
          </a:p>
        </p:txBody>
      </p:sp>
      <p:sp>
        <p:nvSpPr>
          <p:cNvPr id="43" name="Text 41"/>
          <p:cNvSpPr/>
          <p:nvPr/>
        </p:nvSpPr>
        <p:spPr>
          <a:xfrm>
            <a:off x="8344495" y="4916567"/>
            <a:ext cx="1618655" cy="330637"/>
          </a:xfrm>
          <a:prstGeom prst="rect">
            <a:avLst/>
          </a:prstGeom>
          <a:noFill/>
          <a:ln/>
        </p:spPr>
        <p:txBody>
          <a:bodyPr wrap="square" lIns="25400" tIns="25400" rIns="25400" bIns="25400" rtlCol="0" anchor="t">
            <a:normAutofit fontScale="92500" lnSpcReduction="20000"/>
          </a:bodyPr>
          <a:lstStyle/>
          <a:p>
            <a:pPr marL="0" indent="0" algn="r">
              <a:lnSpc>
                <a:spcPct val="128000"/>
              </a:lnSpc>
              <a:buNone/>
            </a:pPr>
            <a:r>
              <a:rPr lang="en-US" sz="1800" b="1" dirty="0">
                <a:solidFill>
                  <a:srgbClr val="15211B"/>
                </a:solidFill>
                <a:latin typeface="Calibri" pitchFamily="34" charset="0"/>
                <a:ea typeface="Calibri" pitchFamily="34" charset="-122"/>
                <a:cs typeface="Calibri" pitchFamily="34" charset="-120"/>
              </a:rPr>
              <a:t>−€700</a:t>
            </a:r>
            <a:endParaRPr lang="en-US" sz="1800" dirty="0"/>
          </a:p>
        </p:txBody>
      </p:sp>
      <p:sp>
        <p:nvSpPr>
          <p:cNvPr id="44" name="Shape 42"/>
          <p:cNvSpPr/>
          <p:nvPr/>
        </p:nvSpPr>
        <p:spPr>
          <a:xfrm>
            <a:off x="876300" y="5652135"/>
            <a:ext cx="3703320" cy="9525"/>
          </a:xfrm>
          <a:prstGeom prst="rect">
            <a:avLst/>
          </a:prstGeom>
          <a:solidFill>
            <a:srgbClr val="DBE0DB"/>
          </a:solidFill>
          <a:ln/>
        </p:spPr>
        <p:txBody>
          <a:bodyPr/>
          <a:lstStyle/>
          <a:p>
            <a:endParaRPr lang="en-US"/>
          </a:p>
        </p:txBody>
      </p:sp>
      <p:sp>
        <p:nvSpPr>
          <p:cNvPr id="45" name="Text 43"/>
          <p:cNvSpPr/>
          <p:nvPr/>
        </p:nvSpPr>
        <p:spPr>
          <a:xfrm>
            <a:off x="1047750" y="5311973"/>
            <a:ext cx="3471520" cy="330637"/>
          </a:xfrm>
          <a:prstGeom prst="rect">
            <a:avLst/>
          </a:prstGeom>
          <a:noFill/>
          <a:ln/>
        </p:spPr>
        <p:txBody>
          <a:bodyPr wrap="square" lIns="25400" tIns="25400" rIns="25400" bIns="25400" rtlCol="0" anchor="t">
            <a:normAutofit fontScale="92500" lnSpcReduction="20000"/>
          </a:bodyPr>
          <a:lstStyle/>
          <a:p>
            <a:pPr marL="0" indent="0" algn="l">
              <a:lnSpc>
                <a:spcPct val="128000"/>
              </a:lnSpc>
              <a:buNone/>
            </a:pPr>
            <a:r>
              <a:rPr lang="en-US" sz="1800" dirty="0">
                <a:solidFill>
                  <a:srgbClr val="15211B"/>
                </a:solidFill>
                <a:latin typeface="Calibri" pitchFamily="34" charset="0"/>
                <a:ea typeface="Calibri" pitchFamily="34" charset="-122"/>
                <a:cs typeface="Calibri" pitchFamily="34" charset="-120"/>
              </a:rPr>
              <a:t>= Gross profit</a:t>
            </a:r>
            <a:endParaRPr lang="en-US" sz="1800" dirty="0"/>
          </a:p>
        </p:txBody>
      </p:sp>
      <p:sp>
        <p:nvSpPr>
          <p:cNvPr id="46" name="Shape 44"/>
          <p:cNvSpPr/>
          <p:nvPr/>
        </p:nvSpPr>
        <p:spPr>
          <a:xfrm>
            <a:off x="4579620" y="5652135"/>
            <a:ext cx="1810703" cy="9525"/>
          </a:xfrm>
          <a:prstGeom prst="rect">
            <a:avLst/>
          </a:prstGeom>
          <a:solidFill>
            <a:srgbClr val="DBE0DB"/>
          </a:solidFill>
          <a:ln/>
        </p:spPr>
        <p:txBody>
          <a:bodyPr/>
          <a:lstStyle/>
          <a:p>
            <a:endParaRPr lang="en-US"/>
          </a:p>
        </p:txBody>
      </p:sp>
      <p:sp>
        <p:nvSpPr>
          <p:cNvPr id="47" name="Text 45"/>
          <p:cNvSpPr/>
          <p:nvPr/>
        </p:nvSpPr>
        <p:spPr>
          <a:xfrm>
            <a:off x="4674870" y="5311973"/>
            <a:ext cx="1544003" cy="330637"/>
          </a:xfrm>
          <a:prstGeom prst="rect">
            <a:avLst/>
          </a:prstGeom>
          <a:noFill/>
          <a:ln/>
        </p:spPr>
        <p:txBody>
          <a:bodyPr wrap="square" lIns="25400" tIns="25400" rIns="25400" bIns="25400" rtlCol="0" anchor="t">
            <a:normAutofit fontScale="92500" lnSpcReduction="20000"/>
          </a:bodyPr>
          <a:lstStyle/>
          <a:p>
            <a:pPr marL="0" indent="0" algn="r">
              <a:lnSpc>
                <a:spcPct val="128000"/>
              </a:lnSpc>
              <a:buNone/>
            </a:pPr>
            <a:r>
              <a:rPr lang="en-US" sz="1800" b="1" dirty="0">
                <a:solidFill>
                  <a:srgbClr val="15211B"/>
                </a:solidFill>
                <a:latin typeface="Calibri" pitchFamily="34" charset="0"/>
                <a:ea typeface="Calibri" pitchFamily="34" charset="-122"/>
                <a:cs typeface="Calibri" pitchFamily="34" charset="-120"/>
              </a:rPr>
              <a:t>€53</a:t>
            </a:r>
            <a:endParaRPr lang="en-US" sz="1800" dirty="0"/>
          </a:p>
        </p:txBody>
      </p:sp>
      <p:sp>
        <p:nvSpPr>
          <p:cNvPr id="48" name="Shape 46"/>
          <p:cNvSpPr/>
          <p:nvPr/>
        </p:nvSpPr>
        <p:spPr>
          <a:xfrm>
            <a:off x="6390323" y="5652135"/>
            <a:ext cx="1858923" cy="9525"/>
          </a:xfrm>
          <a:prstGeom prst="rect">
            <a:avLst/>
          </a:prstGeom>
          <a:solidFill>
            <a:srgbClr val="DBE0DB"/>
          </a:solidFill>
          <a:ln/>
        </p:spPr>
        <p:txBody>
          <a:bodyPr/>
          <a:lstStyle/>
          <a:p>
            <a:endParaRPr lang="en-US"/>
          </a:p>
        </p:txBody>
      </p:sp>
      <p:sp>
        <p:nvSpPr>
          <p:cNvPr id="49" name="Text 47"/>
          <p:cNvSpPr/>
          <p:nvPr/>
        </p:nvSpPr>
        <p:spPr>
          <a:xfrm>
            <a:off x="6485573" y="5311973"/>
            <a:ext cx="1592223" cy="330637"/>
          </a:xfrm>
          <a:prstGeom prst="rect">
            <a:avLst/>
          </a:prstGeom>
          <a:noFill/>
          <a:ln/>
        </p:spPr>
        <p:txBody>
          <a:bodyPr wrap="square" lIns="25400" tIns="25400" rIns="25400" bIns="25400" rtlCol="0" anchor="t">
            <a:normAutofit fontScale="92500" lnSpcReduction="20000"/>
          </a:bodyPr>
          <a:lstStyle/>
          <a:p>
            <a:pPr marL="0" indent="0" algn="r">
              <a:lnSpc>
                <a:spcPct val="128000"/>
              </a:lnSpc>
              <a:buNone/>
            </a:pPr>
            <a:r>
              <a:rPr lang="en-US" sz="1800" b="1" dirty="0">
                <a:solidFill>
                  <a:srgbClr val="15211B"/>
                </a:solidFill>
                <a:latin typeface="Calibri" pitchFamily="34" charset="0"/>
                <a:ea typeface="Calibri" pitchFamily="34" charset="-122"/>
                <a:cs typeface="Calibri" pitchFamily="34" charset="-120"/>
              </a:rPr>
              <a:t>€818</a:t>
            </a:r>
            <a:endParaRPr lang="en-US" sz="1800" dirty="0"/>
          </a:p>
        </p:txBody>
      </p:sp>
      <p:sp>
        <p:nvSpPr>
          <p:cNvPr id="50" name="Shape 48"/>
          <p:cNvSpPr/>
          <p:nvPr/>
        </p:nvSpPr>
        <p:spPr>
          <a:xfrm>
            <a:off x="8249245" y="5652135"/>
            <a:ext cx="1885355" cy="9525"/>
          </a:xfrm>
          <a:prstGeom prst="rect">
            <a:avLst/>
          </a:prstGeom>
          <a:solidFill>
            <a:srgbClr val="DBE0DB"/>
          </a:solidFill>
          <a:ln/>
        </p:spPr>
        <p:txBody>
          <a:bodyPr/>
          <a:lstStyle/>
          <a:p>
            <a:endParaRPr lang="en-US"/>
          </a:p>
        </p:txBody>
      </p:sp>
      <p:sp>
        <p:nvSpPr>
          <p:cNvPr id="51" name="Text 49"/>
          <p:cNvSpPr/>
          <p:nvPr/>
        </p:nvSpPr>
        <p:spPr>
          <a:xfrm>
            <a:off x="8344495" y="5311973"/>
            <a:ext cx="1618655" cy="330637"/>
          </a:xfrm>
          <a:prstGeom prst="rect">
            <a:avLst/>
          </a:prstGeom>
          <a:noFill/>
          <a:ln/>
        </p:spPr>
        <p:txBody>
          <a:bodyPr wrap="square" lIns="25400" tIns="25400" rIns="25400" bIns="25400" rtlCol="0" anchor="t">
            <a:normAutofit fontScale="92500" lnSpcReduction="20000"/>
          </a:bodyPr>
          <a:lstStyle/>
          <a:p>
            <a:pPr marL="0" indent="0" algn="r">
              <a:lnSpc>
                <a:spcPct val="128000"/>
              </a:lnSpc>
              <a:buNone/>
            </a:pPr>
            <a:r>
              <a:rPr lang="en-US" sz="1800" b="1" dirty="0">
                <a:solidFill>
                  <a:srgbClr val="15211B"/>
                </a:solidFill>
                <a:latin typeface="Calibri" pitchFamily="34" charset="0"/>
                <a:ea typeface="Calibri" pitchFamily="34" charset="-122"/>
                <a:cs typeface="Calibri" pitchFamily="34" charset="-120"/>
              </a:rPr>
              <a:t>€4,095</a:t>
            </a:r>
            <a:endParaRPr lang="en-US" sz="1800" dirty="0"/>
          </a:p>
        </p:txBody>
      </p:sp>
      <p:sp>
        <p:nvSpPr>
          <p:cNvPr id="52" name="Shape 50"/>
          <p:cNvSpPr/>
          <p:nvPr/>
        </p:nvSpPr>
        <p:spPr>
          <a:xfrm>
            <a:off x="876300" y="6047542"/>
            <a:ext cx="3703320" cy="9525"/>
          </a:xfrm>
          <a:prstGeom prst="rect">
            <a:avLst/>
          </a:prstGeom>
          <a:solidFill>
            <a:srgbClr val="DBE0DB"/>
          </a:solidFill>
          <a:ln/>
        </p:spPr>
        <p:txBody>
          <a:bodyPr/>
          <a:lstStyle/>
          <a:p>
            <a:endParaRPr lang="en-US"/>
          </a:p>
        </p:txBody>
      </p:sp>
      <p:sp>
        <p:nvSpPr>
          <p:cNvPr id="53" name="Text 51"/>
          <p:cNvSpPr/>
          <p:nvPr/>
        </p:nvSpPr>
        <p:spPr>
          <a:xfrm>
            <a:off x="1047750" y="5707380"/>
            <a:ext cx="3471520" cy="330637"/>
          </a:xfrm>
          <a:prstGeom prst="rect">
            <a:avLst/>
          </a:prstGeom>
          <a:noFill/>
          <a:ln/>
        </p:spPr>
        <p:txBody>
          <a:bodyPr wrap="square" lIns="25400" tIns="25400" rIns="25400" bIns="25400" rtlCol="0" anchor="t">
            <a:normAutofit fontScale="92500" lnSpcReduction="20000"/>
          </a:bodyPr>
          <a:lstStyle/>
          <a:p>
            <a:pPr marL="0" indent="0" algn="l">
              <a:lnSpc>
                <a:spcPct val="128000"/>
              </a:lnSpc>
              <a:buNone/>
            </a:pPr>
            <a:r>
              <a:rPr lang="en-US" sz="1800" dirty="0">
                <a:solidFill>
                  <a:srgbClr val="15211B"/>
                </a:solidFill>
                <a:latin typeface="Calibri" pitchFamily="34" charset="0"/>
                <a:ea typeface="Calibri" pitchFamily="34" charset="-122"/>
                <a:cs typeface="Calibri" pitchFamily="34" charset="-120"/>
              </a:rPr>
              <a:t>− Fixed OPEX</a:t>
            </a:r>
            <a:endParaRPr lang="en-US" sz="1800" dirty="0"/>
          </a:p>
        </p:txBody>
      </p:sp>
      <p:sp>
        <p:nvSpPr>
          <p:cNvPr id="54" name="Shape 52"/>
          <p:cNvSpPr/>
          <p:nvPr/>
        </p:nvSpPr>
        <p:spPr>
          <a:xfrm>
            <a:off x="4579620" y="6047542"/>
            <a:ext cx="1810703" cy="9525"/>
          </a:xfrm>
          <a:prstGeom prst="rect">
            <a:avLst/>
          </a:prstGeom>
          <a:solidFill>
            <a:srgbClr val="DBE0DB"/>
          </a:solidFill>
          <a:ln/>
        </p:spPr>
        <p:txBody>
          <a:bodyPr/>
          <a:lstStyle/>
          <a:p>
            <a:endParaRPr lang="en-US"/>
          </a:p>
        </p:txBody>
      </p:sp>
      <p:sp>
        <p:nvSpPr>
          <p:cNvPr id="55" name="Text 53"/>
          <p:cNvSpPr/>
          <p:nvPr/>
        </p:nvSpPr>
        <p:spPr>
          <a:xfrm>
            <a:off x="4674870" y="5707380"/>
            <a:ext cx="1544003" cy="330637"/>
          </a:xfrm>
          <a:prstGeom prst="rect">
            <a:avLst/>
          </a:prstGeom>
          <a:noFill/>
          <a:ln/>
        </p:spPr>
        <p:txBody>
          <a:bodyPr wrap="square" lIns="25400" tIns="25400" rIns="25400" bIns="25400" rtlCol="0" anchor="t">
            <a:normAutofit fontScale="92500" lnSpcReduction="20000"/>
          </a:bodyPr>
          <a:lstStyle/>
          <a:p>
            <a:pPr marL="0" indent="0" algn="r">
              <a:lnSpc>
                <a:spcPct val="128000"/>
              </a:lnSpc>
              <a:buNone/>
            </a:pPr>
            <a:r>
              <a:rPr lang="en-US" sz="1800" b="1" dirty="0">
                <a:solidFill>
                  <a:srgbClr val="15211B"/>
                </a:solidFill>
                <a:latin typeface="Calibri" pitchFamily="34" charset="0"/>
                <a:ea typeface="Calibri" pitchFamily="34" charset="-122"/>
                <a:cs typeface="Calibri" pitchFamily="34" charset="-120"/>
              </a:rPr>
              <a:t>−€778</a:t>
            </a:r>
            <a:endParaRPr lang="en-US" sz="1800" dirty="0"/>
          </a:p>
        </p:txBody>
      </p:sp>
      <p:sp>
        <p:nvSpPr>
          <p:cNvPr id="56" name="Shape 54"/>
          <p:cNvSpPr/>
          <p:nvPr/>
        </p:nvSpPr>
        <p:spPr>
          <a:xfrm>
            <a:off x="6390323" y="6047542"/>
            <a:ext cx="1858923" cy="9525"/>
          </a:xfrm>
          <a:prstGeom prst="rect">
            <a:avLst/>
          </a:prstGeom>
          <a:solidFill>
            <a:srgbClr val="DBE0DB"/>
          </a:solidFill>
          <a:ln/>
        </p:spPr>
        <p:txBody>
          <a:bodyPr/>
          <a:lstStyle/>
          <a:p>
            <a:endParaRPr lang="en-US"/>
          </a:p>
        </p:txBody>
      </p:sp>
      <p:sp>
        <p:nvSpPr>
          <p:cNvPr id="57" name="Text 55"/>
          <p:cNvSpPr/>
          <p:nvPr/>
        </p:nvSpPr>
        <p:spPr>
          <a:xfrm>
            <a:off x="6485573" y="5707380"/>
            <a:ext cx="1592223" cy="330637"/>
          </a:xfrm>
          <a:prstGeom prst="rect">
            <a:avLst/>
          </a:prstGeom>
          <a:noFill/>
          <a:ln/>
        </p:spPr>
        <p:txBody>
          <a:bodyPr wrap="square" lIns="25400" tIns="25400" rIns="25400" bIns="25400" rtlCol="0" anchor="t">
            <a:normAutofit fontScale="92500" lnSpcReduction="20000"/>
          </a:bodyPr>
          <a:lstStyle/>
          <a:p>
            <a:pPr marL="0" indent="0" algn="r">
              <a:lnSpc>
                <a:spcPct val="128000"/>
              </a:lnSpc>
              <a:buNone/>
            </a:pPr>
            <a:r>
              <a:rPr lang="en-US" sz="1800" b="1" dirty="0">
                <a:solidFill>
                  <a:srgbClr val="15211B"/>
                </a:solidFill>
                <a:latin typeface="Calibri" pitchFamily="34" charset="0"/>
                <a:ea typeface="Calibri" pitchFamily="34" charset="-122"/>
                <a:cs typeface="Calibri" pitchFamily="34" charset="-120"/>
              </a:rPr>
              <a:t>−€1,400</a:t>
            </a:r>
            <a:endParaRPr lang="en-US" sz="1800" dirty="0"/>
          </a:p>
        </p:txBody>
      </p:sp>
      <p:sp>
        <p:nvSpPr>
          <p:cNvPr id="58" name="Shape 56"/>
          <p:cNvSpPr/>
          <p:nvPr/>
        </p:nvSpPr>
        <p:spPr>
          <a:xfrm>
            <a:off x="8249245" y="6047542"/>
            <a:ext cx="1885355" cy="9525"/>
          </a:xfrm>
          <a:prstGeom prst="rect">
            <a:avLst/>
          </a:prstGeom>
          <a:solidFill>
            <a:srgbClr val="DBE0DB"/>
          </a:solidFill>
          <a:ln/>
        </p:spPr>
        <p:txBody>
          <a:bodyPr/>
          <a:lstStyle/>
          <a:p>
            <a:endParaRPr lang="en-US"/>
          </a:p>
        </p:txBody>
      </p:sp>
      <p:sp>
        <p:nvSpPr>
          <p:cNvPr id="59" name="Text 57"/>
          <p:cNvSpPr/>
          <p:nvPr/>
        </p:nvSpPr>
        <p:spPr>
          <a:xfrm>
            <a:off x="8344495" y="5707380"/>
            <a:ext cx="1618655" cy="330637"/>
          </a:xfrm>
          <a:prstGeom prst="rect">
            <a:avLst/>
          </a:prstGeom>
          <a:noFill/>
          <a:ln/>
        </p:spPr>
        <p:txBody>
          <a:bodyPr wrap="square" lIns="25400" tIns="25400" rIns="25400" bIns="25400" rtlCol="0" anchor="t">
            <a:normAutofit fontScale="92500" lnSpcReduction="20000"/>
          </a:bodyPr>
          <a:lstStyle/>
          <a:p>
            <a:pPr marL="0" indent="0" algn="r">
              <a:lnSpc>
                <a:spcPct val="128000"/>
              </a:lnSpc>
              <a:buNone/>
            </a:pPr>
            <a:r>
              <a:rPr lang="en-US" sz="1800" b="1" dirty="0">
                <a:solidFill>
                  <a:srgbClr val="15211B"/>
                </a:solidFill>
                <a:latin typeface="Calibri" pitchFamily="34" charset="0"/>
                <a:ea typeface="Calibri" pitchFamily="34" charset="-122"/>
                <a:cs typeface="Calibri" pitchFamily="34" charset="-120"/>
              </a:rPr>
              <a:t>−€2,085</a:t>
            </a:r>
            <a:endParaRPr lang="en-US" sz="1800" dirty="0"/>
          </a:p>
        </p:txBody>
      </p:sp>
      <p:sp>
        <p:nvSpPr>
          <p:cNvPr id="60" name="Shape 58"/>
          <p:cNvSpPr/>
          <p:nvPr/>
        </p:nvSpPr>
        <p:spPr>
          <a:xfrm>
            <a:off x="876300" y="6055162"/>
            <a:ext cx="3703320" cy="395407"/>
          </a:xfrm>
          <a:prstGeom prst="rect">
            <a:avLst/>
          </a:prstGeom>
          <a:solidFill>
            <a:srgbClr val="EAF0EC"/>
          </a:solidFill>
          <a:ln/>
        </p:spPr>
        <p:txBody>
          <a:bodyPr/>
          <a:lstStyle/>
          <a:p>
            <a:endParaRPr lang="en-US"/>
          </a:p>
        </p:txBody>
      </p:sp>
      <p:sp>
        <p:nvSpPr>
          <p:cNvPr id="61" name="Shape 59"/>
          <p:cNvSpPr/>
          <p:nvPr/>
        </p:nvSpPr>
        <p:spPr>
          <a:xfrm>
            <a:off x="876300" y="6442948"/>
            <a:ext cx="3703320" cy="9525"/>
          </a:xfrm>
          <a:prstGeom prst="rect">
            <a:avLst/>
          </a:prstGeom>
          <a:solidFill>
            <a:srgbClr val="DBE0DB"/>
          </a:solidFill>
          <a:ln/>
        </p:spPr>
        <p:txBody>
          <a:bodyPr/>
          <a:lstStyle/>
          <a:p>
            <a:endParaRPr lang="en-US"/>
          </a:p>
        </p:txBody>
      </p:sp>
      <p:sp>
        <p:nvSpPr>
          <p:cNvPr id="62" name="Text 60"/>
          <p:cNvSpPr/>
          <p:nvPr/>
        </p:nvSpPr>
        <p:spPr>
          <a:xfrm>
            <a:off x="1047750" y="6102787"/>
            <a:ext cx="3471520" cy="330637"/>
          </a:xfrm>
          <a:prstGeom prst="rect">
            <a:avLst/>
          </a:prstGeom>
          <a:noFill/>
          <a:ln/>
        </p:spPr>
        <p:txBody>
          <a:bodyPr wrap="square" lIns="25400" tIns="25400" rIns="25400" bIns="25400" rtlCol="0" anchor="t">
            <a:normAutofit fontScale="92500" lnSpcReduction="20000"/>
          </a:bodyPr>
          <a:lstStyle/>
          <a:p>
            <a:pPr marL="0" indent="0" algn="l">
              <a:lnSpc>
                <a:spcPct val="128000"/>
              </a:lnSpc>
              <a:buNone/>
            </a:pPr>
            <a:r>
              <a:rPr lang="en-US" sz="1800" b="1" dirty="0">
                <a:solidFill>
                  <a:srgbClr val="15211B"/>
                </a:solidFill>
                <a:latin typeface="Calibri" pitchFamily="34" charset="0"/>
                <a:ea typeface="Calibri" pitchFamily="34" charset="-122"/>
                <a:cs typeface="Calibri" pitchFamily="34" charset="-120"/>
              </a:rPr>
              <a:t>EBITDA</a:t>
            </a:r>
            <a:endParaRPr lang="en-US" sz="1800" dirty="0"/>
          </a:p>
        </p:txBody>
      </p:sp>
      <p:sp>
        <p:nvSpPr>
          <p:cNvPr id="63" name="Shape 61"/>
          <p:cNvSpPr/>
          <p:nvPr/>
        </p:nvSpPr>
        <p:spPr>
          <a:xfrm>
            <a:off x="4579620" y="6055162"/>
            <a:ext cx="1810703" cy="395407"/>
          </a:xfrm>
          <a:prstGeom prst="rect">
            <a:avLst/>
          </a:prstGeom>
          <a:solidFill>
            <a:srgbClr val="EAF0EC"/>
          </a:solidFill>
          <a:ln/>
        </p:spPr>
        <p:txBody>
          <a:bodyPr/>
          <a:lstStyle/>
          <a:p>
            <a:endParaRPr lang="en-US"/>
          </a:p>
        </p:txBody>
      </p:sp>
      <p:sp>
        <p:nvSpPr>
          <p:cNvPr id="64" name="Shape 62"/>
          <p:cNvSpPr/>
          <p:nvPr/>
        </p:nvSpPr>
        <p:spPr>
          <a:xfrm>
            <a:off x="4579620" y="6442948"/>
            <a:ext cx="1810703" cy="9525"/>
          </a:xfrm>
          <a:prstGeom prst="rect">
            <a:avLst/>
          </a:prstGeom>
          <a:solidFill>
            <a:srgbClr val="DBE0DB"/>
          </a:solidFill>
          <a:ln/>
        </p:spPr>
        <p:txBody>
          <a:bodyPr/>
          <a:lstStyle/>
          <a:p>
            <a:endParaRPr lang="en-US"/>
          </a:p>
        </p:txBody>
      </p:sp>
      <p:sp>
        <p:nvSpPr>
          <p:cNvPr id="65" name="Text 63"/>
          <p:cNvSpPr/>
          <p:nvPr/>
        </p:nvSpPr>
        <p:spPr>
          <a:xfrm>
            <a:off x="4674870" y="6102787"/>
            <a:ext cx="1544003" cy="330637"/>
          </a:xfrm>
          <a:prstGeom prst="rect">
            <a:avLst/>
          </a:prstGeom>
          <a:noFill/>
          <a:ln/>
        </p:spPr>
        <p:txBody>
          <a:bodyPr wrap="square" lIns="25400" tIns="25400" rIns="25400" bIns="25400" rtlCol="0" anchor="t">
            <a:normAutofit fontScale="92500" lnSpcReduction="20000"/>
          </a:bodyPr>
          <a:lstStyle/>
          <a:p>
            <a:pPr marL="0" indent="0" algn="r">
              <a:lnSpc>
                <a:spcPct val="128000"/>
              </a:lnSpc>
              <a:buNone/>
            </a:pPr>
            <a:r>
              <a:rPr lang="en-US" sz="1800" b="1" dirty="0">
                <a:solidFill>
                  <a:srgbClr val="A8503A"/>
                </a:solidFill>
                <a:latin typeface="Calibri" pitchFamily="34" charset="0"/>
                <a:ea typeface="Calibri" pitchFamily="34" charset="-122"/>
                <a:cs typeface="Calibri" pitchFamily="34" charset="-120"/>
              </a:rPr>
              <a:t>−€725</a:t>
            </a:r>
            <a:endParaRPr lang="en-US" sz="1800" dirty="0"/>
          </a:p>
        </p:txBody>
      </p:sp>
      <p:sp>
        <p:nvSpPr>
          <p:cNvPr id="66" name="Shape 64"/>
          <p:cNvSpPr/>
          <p:nvPr/>
        </p:nvSpPr>
        <p:spPr>
          <a:xfrm>
            <a:off x="6390323" y="6055162"/>
            <a:ext cx="1858923" cy="395407"/>
          </a:xfrm>
          <a:prstGeom prst="rect">
            <a:avLst/>
          </a:prstGeom>
          <a:solidFill>
            <a:srgbClr val="EAF0EC"/>
          </a:solidFill>
          <a:ln/>
        </p:spPr>
        <p:txBody>
          <a:bodyPr/>
          <a:lstStyle/>
          <a:p>
            <a:endParaRPr lang="en-US"/>
          </a:p>
        </p:txBody>
      </p:sp>
      <p:sp>
        <p:nvSpPr>
          <p:cNvPr id="67" name="Shape 65"/>
          <p:cNvSpPr/>
          <p:nvPr/>
        </p:nvSpPr>
        <p:spPr>
          <a:xfrm>
            <a:off x="6390323" y="6442948"/>
            <a:ext cx="1858923" cy="9525"/>
          </a:xfrm>
          <a:prstGeom prst="rect">
            <a:avLst/>
          </a:prstGeom>
          <a:solidFill>
            <a:srgbClr val="DBE0DB"/>
          </a:solidFill>
          <a:ln/>
        </p:spPr>
        <p:txBody>
          <a:bodyPr/>
          <a:lstStyle/>
          <a:p>
            <a:endParaRPr lang="en-US"/>
          </a:p>
        </p:txBody>
      </p:sp>
      <p:sp>
        <p:nvSpPr>
          <p:cNvPr id="68" name="Text 66"/>
          <p:cNvSpPr/>
          <p:nvPr/>
        </p:nvSpPr>
        <p:spPr>
          <a:xfrm>
            <a:off x="6485573" y="6102787"/>
            <a:ext cx="1592223" cy="330637"/>
          </a:xfrm>
          <a:prstGeom prst="rect">
            <a:avLst/>
          </a:prstGeom>
          <a:noFill/>
          <a:ln/>
        </p:spPr>
        <p:txBody>
          <a:bodyPr wrap="square" lIns="25400" tIns="25400" rIns="25400" bIns="25400" rtlCol="0" anchor="t">
            <a:normAutofit fontScale="92500" lnSpcReduction="20000"/>
          </a:bodyPr>
          <a:lstStyle/>
          <a:p>
            <a:pPr marL="0" indent="0" algn="r">
              <a:lnSpc>
                <a:spcPct val="128000"/>
              </a:lnSpc>
              <a:buNone/>
            </a:pPr>
            <a:r>
              <a:rPr lang="en-US" sz="1800" b="1" dirty="0">
                <a:solidFill>
                  <a:srgbClr val="A8503A"/>
                </a:solidFill>
                <a:latin typeface="Calibri" pitchFamily="34" charset="0"/>
                <a:ea typeface="Calibri" pitchFamily="34" charset="-122"/>
                <a:cs typeface="Calibri" pitchFamily="34" charset="-120"/>
              </a:rPr>
              <a:t>−€582</a:t>
            </a:r>
            <a:endParaRPr lang="en-US" sz="1800" dirty="0"/>
          </a:p>
        </p:txBody>
      </p:sp>
      <p:sp>
        <p:nvSpPr>
          <p:cNvPr id="69" name="Shape 67"/>
          <p:cNvSpPr/>
          <p:nvPr/>
        </p:nvSpPr>
        <p:spPr>
          <a:xfrm>
            <a:off x="8249245" y="6055162"/>
            <a:ext cx="1885355" cy="395407"/>
          </a:xfrm>
          <a:prstGeom prst="rect">
            <a:avLst/>
          </a:prstGeom>
          <a:solidFill>
            <a:srgbClr val="EAF0EC"/>
          </a:solidFill>
          <a:ln/>
        </p:spPr>
        <p:txBody>
          <a:bodyPr/>
          <a:lstStyle/>
          <a:p>
            <a:endParaRPr lang="en-US"/>
          </a:p>
        </p:txBody>
      </p:sp>
      <p:sp>
        <p:nvSpPr>
          <p:cNvPr id="70" name="Shape 68"/>
          <p:cNvSpPr/>
          <p:nvPr/>
        </p:nvSpPr>
        <p:spPr>
          <a:xfrm>
            <a:off x="8249245" y="6442948"/>
            <a:ext cx="1885355" cy="9525"/>
          </a:xfrm>
          <a:prstGeom prst="rect">
            <a:avLst/>
          </a:prstGeom>
          <a:solidFill>
            <a:srgbClr val="DBE0DB"/>
          </a:solidFill>
          <a:ln/>
        </p:spPr>
        <p:txBody>
          <a:bodyPr/>
          <a:lstStyle/>
          <a:p>
            <a:endParaRPr lang="en-US"/>
          </a:p>
        </p:txBody>
      </p:sp>
      <p:sp>
        <p:nvSpPr>
          <p:cNvPr id="71" name="Text 69"/>
          <p:cNvSpPr/>
          <p:nvPr/>
        </p:nvSpPr>
        <p:spPr>
          <a:xfrm>
            <a:off x="8344495" y="6102787"/>
            <a:ext cx="1618655" cy="330637"/>
          </a:xfrm>
          <a:prstGeom prst="rect">
            <a:avLst/>
          </a:prstGeom>
          <a:noFill/>
          <a:ln/>
        </p:spPr>
        <p:txBody>
          <a:bodyPr wrap="square" lIns="25400" tIns="25400" rIns="25400" bIns="25400" rtlCol="0" anchor="t">
            <a:normAutofit fontScale="92500" lnSpcReduction="20000"/>
          </a:bodyPr>
          <a:lstStyle/>
          <a:p>
            <a:pPr marL="0" indent="0" algn="r">
              <a:lnSpc>
                <a:spcPct val="128000"/>
              </a:lnSpc>
              <a:buNone/>
            </a:pPr>
            <a:r>
              <a:rPr lang="en-US" sz="1800" b="1" dirty="0">
                <a:solidFill>
                  <a:srgbClr val="2F6A4F"/>
                </a:solidFill>
                <a:latin typeface="Calibri" pitchFamily="34" charset="0"/>
                <a:ea typeface="Calibri" pitchFamily="34" charset="-122"/>
                <a:cs typeface="Calibri" pitchFamily="34" charset="-120"/>
              </a:rPr>
              <a:t>€2,010</a:t>
            </a:r>
            <a:endParaRPr lang="en-US" sz="1800" dirty="0"/>
          </a:p>
        </p:txBody>
      </p:sp>
      <p:sp>
        <p:nvSpPr>
          <p:cNvPr id="72" name="Text 70"/>
          <p:cNvSpPr/>
          <p:nvPr/>
        </p:nvSpPr>
        <p:spPr>
          <a:xfrm>
            <a:off x="1047750" y="6498193"/>
            <a:ext cx="3471520" cy="334447"/>
          </a:xfrm>
          <a:prstGeom prst="rect">
            <a:avLst/>
          </a:prstGeom>
          <a:noFill/>
          <a:ln/>
        </p:spPr>
        <p:txBody>
          <a:bodyPr wrap="square" lIns="25400" tIns="25400" rIns="25400" bIns="25400" rtlCol="0" anchor="t">
            <a:normAutofit fontScale="92500" lnSpcReduction="20000"/>
          </a:bodyPr>
          <a:lstStyle/>
          <a:p>
            <a:pPr marL="0" indent="0" algn="l">
              <a:lnSpc>
                <a:spcPct val="128000"/>
              </a:lnSpc>
              <a:buNone/>
            </a:pPr>
            <a:r>
              <a:rPr lang="en-US" sz="1800" dirty="0">
                <a:solidFill>
                  <a:srgbClr val="15211B"/>
                </a:solidFill>
                <a:latin typeface="Calibri" pitchFamily="34" charset="0"/>
                <a:ea typeface="Calibri" pitchFamily="34" charset="-122"/>
                <a:cs typeface="Calibri" pitchFamily="34" charset="-120"/>
              </a:rPr>
              <a:t>Gross margin</a:t>
            </a:r>
            <a:endParaRPr lang="en-US" sz="1800" dirty="0"/>
          </a:p>
        </p:txBody>
      </p:sp>
      <p:sp>
        <p:nvSpPr>
          <p:cNvPr id="73" name="Text 71"/>
          <p:cNvSpPr/>
          <p:nvPr/>
        </p:nvSpPr>
        <p:spPr>
          <a:xfrm>
            <a:off x="4674870" y="6498193"/>
            <a:ext cx="1544003" cy="334447"/>
          </a:xfrm>
          <a:prstGeom prst="rect">
            <a:avLst/>
          </a:prstGeom>
          <a:noFill/>
          <a:ln/>
        </p:spPr>
        <p:txBody>
          <a:bodyPr wrap="square" lIns="25400" tIns="25400" rIns="25400" bIns="25400" rtlCol="0" anchor="t">
            <a:normAutofit fontScale="92500" lnSpcReduction="20000"/>
          </a:bodyPr>
          <a:lstStyle/>
          <a:p>
            <a:pPr marL="0" indent="0" algn="r">
              <a:lnSpc>
                <a:spcPct val="128000"/>
              </a:lnSpc>
              <a:buNone/>
            </a:pPr>
            <a:r>
              <a:rPr lang="en-US" sz="1800" b="1" dirty="0">
                <a:solidFill>
                  <a:srgbClr val="15211B"/>
                </a:solidFill>
                <a:latin typeface="Calibri" pitchFamily="34" charset="0"/>
                <a:ea typeface="Calibri" pitchFamily="34" charset="-122"/>
                <a:cs typeface="Calibri" pitchFamily="34" charset="-120"/>
              </a:rPr>
              <a:t>84%</a:t>
            </a:r>
            <a:endParaRPr lang="en-US" sz="1800" dirty="0"/>
          </a:p>
        </p:txBody>
      </p:sp>
      <p:sp>
        <p:nvSpPr>
          <p:cNvPr id="74" name="Text 72"/>
          <p:cNvSpPr/>
          <p:nvPr/>
        </p:nvSpPr>
        <p:spPr>
          <a:xfrm>
            <a:off x="6485573" y="6498193"/>
            <a:ext cx="1592223" cy="334447"/>
          </a:xfrm>
          <a:prstGeom prst="rect">
            <a:avLst/>
          </a:prstGeom>
          <a:noFill/>
          <a:ln/>
        </p:spPr>
        <p:txBody>
          <a:bodyPr wrap="square" lIns="25400" tIns="25400" rIns="25400" bIns="25400" rtlCol="0" anchor="t">
            <a:normAutofit fontScale="92500" lnSpcReduction="20000"/>
          </a:bodyPr>
          <a:lstStyle/>
          <a:p>
            <a:pPr marL="0" indent="0" algn="r">
              <a:lnSpc>
                <a:spcPct val="128000"/>
              </a:lnSpc>
              <a:buNone/>
            </a:pPr>
            <a:r>
              <a:rPr lang="en-US" sz="1800" b="1" dirty="0">
                <a:solidFill>
                  <a:srgbClr val="15211B"/>
                </a:solidFill>
                <a:latin typeface="Calibri" pitchFamily="34" charset="0"/>
                <a:ea typeface="Calibri" pitchFamily="34" charset="-122"/>
                <a:cs typeface="Calibri" pitchFamily="34" charset="-120"/>
              </a:rPr>
              <a:t>87%</a:t>
            </a:r>
            <a:endParaRPr lang="en-US" sz="1800" dirty="0"/>
          </a:p>
        </p:txBody>
      </p:sp>
      <p:sp>
        <p:nvSpPr>
          <p:cNvPr id="75" name="Text 73"/>
          <p:cNvSpPr/>
          <p:nvPr/>
        </p:nvSpPr>
        <p:spPr>
          <a:xfrm>
            <a:off x="8344495" y="6498193"/>
            <a:ext cx="1618655" cy="334447"/>
          </a:xfrm>
          <a:prstGeom prst="rect">
            <a:avLst/>
          </a:prstGeom>
          <a:noFill/>
          <a:ln/>
        </p:spPr>
        <p:txBody>
          <a:bodyPr wrap="square" lIns="25400" tIns="25400" rIns="25400" bIns="25400" rtlCol="0" anchor="t">
            <a:normAutofit fontScale="92500" lnSpcReduction="20000"/>
          </a:bodyPr>
          <a:lstStyle/>
          <a:p>
            <a:pPr marL="0" indent="0" algn="r">
              <a:lnSpc>
                <a:spcPct val="128000"/>
              </a:lnSpc>
              <a:buNone/>
            </a:pPr>
            <a:r>
              <a:rPr lang="en-US" sz="1800" b="1" dirty="0">
                <a:solidFill>
                  <a:srgbClr val="15211B"/>
                </a:solidFill>
                <a:latin typeface="Calibri" pitchFamily="34" charset="0"/>
                <a:ea typeface="Calibri" pitchFamily="34" charset="-122"/>
                <a:cs typeface="Calibri" pitchFamily="34" charset="-120"/>
              </a:rPr>
              <a:t>85%</a:t>
            </a:r>
            <a:endParaRPr lang="en-US" sz="1800" dirty="0"/>
          </a:p>
        </p:txBody>
      </p:sp>
      <p:sp>
        <p:nvSpPr>
          <p:cNvPr id="76" name="Text 74"/>
          <p:cNvSpPr/>
          <p:nvPr/>
        </p:nvSpPr>
        <p:spPr>
          <a:xfrm>
            <a:off x="895350" y="6956465"/>
            <a:ext cx="9496806" cy="623173"/>
          </a:xfrm>
          <a:prstGeom prst="rect">
            <a:avLst/>
          </a:prstGeom>
          <a:noFill/>
          <a:ln/>
        </p:spPr>
        <p:txBody>
          <a:bodyPr wrap="square" lIns="25400" tIns="25400" rIns="25400" bIns="25400" rtlCol="0" anchor="t">
            <a:normAutofit fontScale="92500" lnSpcReduction="20000"/>
          </a:bodyPr>
          <a:lstStyle/>
          <a:p>
            <a:pPr marL="0" indent="0" algn="l">
              <a:lnSpc>
                <a:spcPct val="128000"/>
              </a:lnSpc>
              <a:buNone/>
            </a:pPr>
            <a:r>
              <a:rPr lang="en-US" sz="1800" dirty="0">
                <a:solidFill>
                  <a:srgbClr val="586259"/>
                </a:solidFill>
                <a:latin typeface="Calibri" pitchFamily="34" charset="0"/>
                <a:ea typeface="Calibri" pitchFamily="34" charset="-122"/>
                <a:cs typeface="Calibri" pitchFamily="34" charset="-120"/>
              </a:rPr>
              <a:t>Fixed OPEX = headcount (3→5→8 FTE), TU Berlin lab, G&amp;A and equipment D&amp;A. Capex (€150k / €500k / €1.5m) is ~60% SPRIND-grant-covered.</a:t>
            </a:r>
            <a:endParaRPr lang="en-US" sz="1800" dirty="0"/>
          </a:p>
        </p:txBody>
      </p:sp>
      <p:sp>
        <p:nvSpPr>
          <p:cNvPr id="77" name="Shape 75"/>
          <p:cNvSpPr/>
          <p:nvPr/>
        </p:nvSpPr>
        <p:spPr>
          <a:xfrm>
            <a:off x="10553700" y="3121819"/>
            <a:ext cx="6858000" cy="1587103"/>
          </a:xfrm>
          <a:prstGeom prst="roundRect">
            <a:avLst>
              <a:gd name="adj" fmla="val 8402"/>
            </a:avLst>
          </a:prstGeom>
          <a:solidFill>
            <a:srgbClr val="FFFFFF"/>
          </a:solidFill>
          <a:ln w="7620">
            <a:solidFill>
              <a:srgbClr val="DBE0DB"/>
            </a:solidFill>
            <a:prstDash val="solid"/>
          </a:ln>
          <a:effectLst>
            <a:outerShdw blurRad="19050" dist="9525" dir="5400000" algn="bl" rotWithShape="0">
              <a:srgbClr val="14281E">
                <a:alpha val="4000"/>
              </a:srgbClr>
            </a:outerShdw>
          </a:effectLst>
        </p:spPr>
        <p:txBody>
          <a:bodyPr/>
          <a:lstStyle/>
          <a:p>
            <a:endParaRPr lang="en-US"/>
          </a:p>
        </p:txBody>
      </p:sp>
      <p:sp>
        <p:nvSpPr>
          <p:cNvPr id="78" name="Text 76"/>
          <p:cNvSpPr/>
          <p:nvPr/>
        </p:nvSpPr>
        <p:spPr>
          <a:xfrm>
            <a:off x="10789920" y="3338989"/>
            <a:ext cx="6577127" cy="320040"/>
          </a:xfrm>
          <a:prstGeom prst="rect">
            <a:avLst/>
          </a:prstGeom>
          <a:noFill/>
          <a:ln/>
        </p:spPr>
        <p:txBody>
          <a:bodyPr wrap="square" lIns="25400" tIns="25400" rIns="25400" bIns="25400" rtlCol="0" anchor="t">
            <a:normAutofit lnSpcReduction="10000"/>
          </a:bodyPr>
          <a:lstStyle/>
          <a:p>
            <a:pPr marL="0" indent="0" algn="l">
              <a:buNone/>
            </a:pPr>
            <a:r>
              <a:rPr lang="en-US" sz="1800" b="1" kern="0" spc="144" dirty="0">
                <a:solidFill>
                  <a:srgbClr val="23543F"/>
                </a:solidFill>
                <a:latin typeface="Calibri" pitchFamily="34" charset="0"/>
                <a:ea typeface="Calibri" pitchFamily="34" charset="-122"/>
                <a:cs typeface="Calibri" pitchFamily="34" charset="-120"/>
              </a:rPr>
              <a:t>YEAR 3 EBITDA</a:t>
            </a:r>
            <a:endParaRPr lang="en-US" sz="1800" dirty="0"/>
          </a:p>
        </p:txBody>
      </p:sp>
      <p:sp>
        <p:nvSpPr>
          <p:cNvPr id="79" name="Text 77"/>
          <p:cNvSpPr/>
          <p:nvPr/>
        </p:nvSpPr>
        <p:spPr>
          <a:xfrm>
            <a:off x="10789920" y="3668554"/>
            <a:ext cx="6577127" cy="507444"/>
          </a:xfrm>
          <a:prstGeom prst="rect">
            <a:avLst/>
          </a:prstGeom>
          <a:noFill/>
          <a:ln/>
        </p:spPr>
        <p:txBody>
          <a:bodyPr wrap="square" lIns="25400" tIns="25400" rIns="25400" bIns="25400" rtlCol="0" anchor="t">
            <a:normAutofit fontScale="92500" lnSpcReduction="20000"/>
          </a:bodyPr>
          <a:lstStyle/>
          <a:p>
            <a:pPr marL="0" indent="0" algn="l">
              <a:lnSpc>
                <a:spcPct val="112000"/>
              </a:lnSpc>
              <a:buNone/>
            </a:pPr>
            <a:r>
              <a:rPr lang="en-US" sz="3300" b="1" dirty="0">
                <a:solidFill>
                  <a:srgbClr val="23543F"/>
                </a:solidFill>
                <a:latin typeface="Calibri" pitchFamily="34" charset="0"/>
                <a:ea typeface="Calibri" pitchFamily="34" charset="-122"/>
                <a:cs typeface="Calibri" pitchFamily="34" charset="-120"/>
              </a:rPr>
              <a:t>€2.0m</a:t>
            </a:r>
            <a:endParaRPr lang="en-US" sz="3300" dirty="0"/>
          </a:p>
        </p:txBody>
      </p:sp>
      <p:sp>
        <p:nvSpPr>
          <p:cNvPr id="80" name="Text 78"/>
          <p:cNvSpPr/>
          <p:nvPr/>
        </p:nvSpPr>
        <p:spPr>
          <a:xfrm>
            <a:off x="10789920" y="4185523"/>
            <a:ext cx="6577127" cy="344329"/>
          </a:xfrm>
          <a:prstGeom prst="rect">
            <a:avLst/>
          </a:prstGeom>
          <a:noFill/>
          <a:ln/>
        </p:spPr>
        <p:txBody>
          <a:bodyPr wrap="square" lIns="25400" tIns="25400" rIns="25400" bIns="25400" rtlCol="0" anchor="t">
            <a:normAutofit fontScale="92500" lnSpcReduction="20000"/>
          </a:bodyPr>
          <a:lstStyle/>
          <a:p>
            <a:pPr marL="0" indent="0" algn="l">
              <a:lnSpc>
                <a:spcPct val="134000"/>
              </a:lnSpc>
              <a:buNone/>
            </a:pPr>
            <a:r>
              <a:rPr lang="en-US" sz="1800" dirty="0">
                <a:solidFill>
                  <a:srgbClr val="586259"/>
                </a:solidFill>
                <a:latin typeface="Calibri" pitchFamily="34" charset="0"/>
                <a:ea typeface="Calibri" pitchFamily="34" charset="-122"/>
                <a:cs typeface="Calibri" pitchFamily="34" charset="-120"/>
              </a:rPr>
              <a:t>first self-funding year, at 250 t demo scale</a:t>
            </a:r>
            <a:endParaRPr lang="en-US" sz="1800" dirty="0"/>
          </a:p>
        </p:txBody>
      </p:sp>
      <p:sp>
        <p:nvSpPr>
          <p:cNvPr id="81" name="Shape 79"/>
          <p:cNvSpPr/>
          <p:nvPr/>
        </p:nvSpPr>
        <p:spPr>
          <a:xfrm>
            <a:off x="10553700" y="4842272"/>
            <a:ext cx="3362325" cy="1057632"/>
          </a:xfrm>
          <a:prstGeom prst="roundRect">
            <a:avLst>
              <a:gd name="adj" fmla="val 12608"/>
            </a:avLst>
          </a:prstGeom>
          <a:solidFill>
            <a:srgbClr val="FFFFFF"/>
          </a:solidFill>
          <a:ln w="7620">
            <a:solidFill>
              <a:srgbClr val="DBE0DB"/>
            </a:solidFill>
            <a:prstDash val="solid"/>
          </a:ln>
          <a:effectLst>
            <a:outerShdw blurRad="19050" dist="9525" dir="5400000" algn="bl" rotWithShape="0">
              <a:srgbClr val="14281E">
                <a:alpha val="4000"/>
              </a:srgbClr>
            </a:outerShdw>
          </a:effectLst>
        </p:spPr>
        <p:txBody>
          <a:bodyPr/>
          <a:lstStyle/>
          <a:p>
            <a:endParaRPr lang="en-US"/>
          </a:p>
        </p:txBody>
      </p:sp>
      <p:sp>
        <p:nvSpPr>
          <p:cNvPr id="82" name="Text 80"/>
          <p:cNvSpPr/>
          <p:nvPr/>
        </p:nvSpPr>
        <p:spPr>
          <a:xfrm>
            <a:off x="10770870" y="5040392"/>
            <a:ext cx="3015824" cy="320040"/>
          </a:xfrm>
          <a:prstGeom prst="rect">
            <a:avLst/>
          </a:prstGeom>
          <a:noFill/>
          <a:ln/>
        </p:spPr>
        <p:txBody>
          <a:bodyPr wrap="square" lIns="25400" tIns="25400" rIns="25400" bIns="25400" rtlCol="0" anchor="t">
            <a:normAutofit lnSpcReduction="10000"/>
          </a:bodyPr>
          <a:lstStyle/>
          <a:p>
            <a:pPr marL="0" indent="0" algn="l">
              <a:buNone/>
            </a:pPr>
            <a:r>
              <a:rPr lang="en-US" sz="1800" b="1" kern="0" spc="144" dirty="0">
                <a:solidFill>
                  <a:srgbClr val="23543F"/>
                </a:solidFill>
                <a:latin typeface="Calibri" pitchFamily="34" charset="0"/>
                <a:ea typeface="Calibri" pitchFamily="34" charset="-122"/>
                <a:cs typeface="Calibri" pitchFamily="34" charset="-120"/>
              </a:rPr>
              <a:t>Y3 REVENUE</a:t>
            </a:r>
            <a:endParaRPr lang="en-US" sz="1800" dirty="0"/>
          </a:p>
        </p:txBody>
      </p:sp>
      <p:sp>
        <p:nvSpPr>
          <p:cNvPr id="83" name="Text 81"/>
          <p:cNvSpPr/>
          <p:nvPr/>
        </p:nvSpPr>
        <p:spPr>
          <a:xfrm>
            <a:off x="10770870" y="5360432"/>
            <a:ext cx="3015824" cy="379452"/>
          </a:xfrm>
          <a:prstGeom prst="rect">
            <a:avLst/>
          </a:prstGeom>
          <a:noFill/>
          <a:ln/>
        </p:spPr>
        <p:txBody>
          <a:bodyPr wrap="square" lIns="25400" tIns="25400" rIns="25400" bIns="25400" rtlCol="0" anchor="t">
            <a:normAutofit fontScale="92500" lnSpcReduction="20000"/>
          </a:bodyPr>
          <a:lstStyle/>
          <a:p>
            <a:pPr marL="0" indent="0" algn="l">
              <a:lnSpc>
                <a:spcPct val="112000"/>
              </a:lnSpc>
              <a:buNone/>
            </a:pPr>
            <a:r>
              <a:rPr lang="en-US" sz="2400" b="1" dirty="0">
                <a:solidFill>
                  <a:srgbClr val="15211B"/>
                </a:solidFill>
                <a:latin typeface="Calibri" pitchFamily="34" charset="0"/>
                <a:ea typeface="Calibri" pitchFamily="34" charset="-122"/>
                <a:cs typeface="Calibri" pitchFamily="34" charset="-120"/>
              </a:rPr>
              <a:t>€4.8m</a:t>
            </a:r>
            <a:endParaRPr lang="en-US" sz="2400" dirty="0"/>
          </a:p>
        </p:txBody>
      </p:sp>
      <p:sp>
        <p:nvSpPr>
          <p:cNvPr id="84" name="Shape 82"/>
          <p:cNvSpPr/>
          <p:nvPr/>
        </p:nvSpPr>
        <p:spPr>
          <a:xfrm>
            <a:off x="14049375" y="4842272"/>
            <a:ext cx="3362325" cy="1057632"/>
          </a:xfrm>
          <a:prstGeom prst="roundRect">
            <a:avLst>
              <a:gd name="adj" fmla="val 12608"/>
            </a:avLst>
          </a:prstGeom>
          <a:solidFill>
            <a:srgbClr val="FFFFFF"/>
          </a:solidFill>
          <a:ln w="7620">
            <a:solidFill>
              <a:srgbClr val="DBE0DB"/>
            </a:solidFill>
            <a:prstDash val="solid"/>
          </a:ln>
          <a:effectLst>
            <a:outerShdw blurRad="19050" dist="9525" dir="5400000" algn="bl" rotWithShape="0">
              <a:srgbClr val="14281E">
                <a:alpha val="4000"/>
              </a:srgbClr>
            </a:outerShdw>
          </a:effectLst>
        </p:spPr>
        <p:txBody>
          <a:bodyPr/>
          <a:lstStyle/>
          <a:p>
            <a:endParaRPr lang="en-US"/>
          </a:p>
        </p:txBody>
      </p:sp>
      <p:sp>
        <p:nvSpPr>
          <p:cNvPr id="85" name="Text 83"/>
          <p:cNvSpPr/>
          <p:nvPr/>
        </p:nvSpPr>
        <p:spPr>
          <a:xfrm>
            <a:off x="14266545" y="5040392"/>
            <a:ext cx="3015824" cy="320040"/>
          </a:xfrm>
          <a:prstGeom prst="rect">
            <a:avLst/>
          </a:prstGeom>
          <a:noFill/>
          <a:ln/>
        </p:spPr>
        <p:txBody>
          <a:bodyPr wrap="square" lIns="25400" tIns="25400" rIns="25400" bIns="25400" rtlCol="0" anchor="t">
            <a:normAutofit lnSpcReduction="10000"/>
          </a:bodyPr>
          <a:lstStyle/>
          <a:p>
            <a:pPr marL="0" indent="0" algn="l">
              <a:buNone/>
            </a:pPr>
            <a:r>
              <a:rPr lang="en-US" sz="1800" b="1" kern="0" spc="144" dirty="0">
                <a:solidFill>
                  <a:srgbClr val="23543F"/>
                </a:solidFill>
                <a:latin typeface="Calibri" pitchFamily="34" charset="0"/>
                <a:ea typeface="Calibri" pitchFamily="34" charset="-122"/>
                <a:cs typeface="Calibri" pitchFamily="34" charset="-120"/>
              </a:rPr>
              <a:t>BREAKEVEN</a:t>
            </a:r>
            <a:endParaRPr lang="en-US" sz="1800" dirty="0"/>
          </a:p>
        </p:txBody>
      </p:sp>
      <p:sp>
        <p:nvSpPr>
          <p:cNvPr id="86" name="Text 84"/>
          <p:cNvSpPr/>
          <p:nvPr/>
        </p:nvSpPr>
        <p:spPr>
          <a:xfrm>
            <a:off x="14266545" y="5360432"/>
            <a:ext cx="3015824" cy="379452"/>
          </a:xfrm>
          <a:prstGeom prst="rect">
            <a:avLst/>
          </a:prstGeom>
          <a:noFill/>
          <a:ln/>
        </p:spPr>
        <p:txBody>
          <a:bodyPr wrap="square" lIns="25400" tIns="25400" rIns="25400" bIns="25400" rtlCol="0" anchor="t">
            <a:normAutofit fontScale="92500" lnSpcReduction="20000"/>
          </a:bodyPr>
          <a:lstStyle/>
          <a:p>
            <a:pPr marL="0" indent="0" algn="l">
              <a:lnSpc>
                <a:spcPct val="112000"/>
              </a:lnSpc>
              <a:buNone/>
            </a:pPr>
            <a:r>
              <a:rPr lang="en-US" sz="2400" b="1" dirty="0">
                <a:solidFill>
                  <a:srgbClr val="15211B"/>
                </a:solidFill>
                <a:latin typeface="Calibri" pitchFamily="34" charset="0"/>
                <a:ea typeface="Calibri" pitchFamily="34" charset="-122"/>
                <a:cs typeface="Calibri" pitchFamily="34" charset="-120"/>
              </a:rPr>
              <a:t>≈60 t/yr</a:t>
            </a:r>
            <a:endParaRPr lang="en-US" sz="2400" dirty="0"/>
          </a:p>
        </p:txBody>
      </p:sp>
      <p:sp>
        <p:nvSpPr>
          <p:cNvPr id="87" name="Shape 85"/>
          <p:cNvSpPr/>
          <p:nvPr/>
        </p:nvSpPr>
        <p:spPr>
          <a:xfrm>
            <a:off x="10553700" y="6033254"/>
            <a:ext cx="6858000" cy="1625441"/>
          </a:xfrm>
          <a:prstGeom prst="roundRect">
            <a:avLst>
              <a:gd name="adj" fmla="val 7032"/>
            </a:avLst>
          </a:prstGeom>
          <a:solidFill>
            <a:srgbClr val="C0894A">
              <a:alpha val="16000"/>
            </a:srgbClr>
          </a:solidFill>
          <a:ln w="7620">
            <a:solidFill>
              <a:srgbClr val="C0894A">
                <a:alpha val="45000"/>
              </a:srgbClr>
            </a:solidFill>
            <a:prstDash val="solid"/>
          </a:ln>
        </p:spPr>
        <p:txBody>
          <a:bodyPr/>
          <a:lstStyle/>
          <a:p>
            <a:endParaRPr lang="en-US"/>
          </a:p>
        </p:txBody>
      </p:sp>
      <p:sp>
        <p:nvSpPr>
          <p:cNvPr id="88" name="Text 86"/>
          <p:cNvSpPr/>
          <p:nvPr/>
        </p:nvSpPr>
        <p:spPr>
          <a:xfrm>
            <a:off x="10770870" y="6212324"/>
            <a:ext cx="6616370" cy="320040"/>
          </a:xfrm>
          <a:prstGeom prst="rect">
            <a:avLst/>
          </a:prstGeom>
          <a:noFill/>
          <a:ln/>
        </p:spPr>
        <p:txBody>
          <a:bodyPr wrap="square" lIns="25400" tIns="25400" rIns="25400" bIns="25400" rtlCol="0" anchor="t">
            <a:normAutofit lnSpcReduction="10000"/>
          </a:bodyPr>
          <a:lstStyle/>
          <a:p>
            <a:pPr marL="0" indent="0" algn="l">
              <a:buNone/>
            </a:pPr>
            <a:r>
              <a:rPr lang="en-US" sz="1800" kern="0" spc="144" dirty="0">
                <a:solidFill>
                  <a:srgbClr val="8C5E22"/>
                </a:solidFill>
                <a:latin typeface="Calibri" pitchFamily="34" charset="0"/>
                <a:ea typeface="Calibri" pitchFamily="34" charset="-122"/>
                <a:cs typeface="Calibri" pitchFamily="34" charset="-120"/>
              </a:rPr>
              <a:t>THE SHAPE OF THE BET</a:t>
            </a:r>
            <a:endParaRPr lang="en-US" sz="1800" dirty="0"/>
          </a:p>
        </p:txBody>
      </p:sp>
      <p:sp>
        <p:nvSpPr>
          <p:cNvPr id="89" name="Text 87"/>
          <p:cNvSpPr/>
          <p:nvPr/>
        </p:nvSpPr>
        <p:spPr>
          <a:xfrm>
            <a:off x="10770870" y="6560939"/>
            <a:ext cx="6616370" cy="956786"/>
          </a:xfrm>
          <a:prstGeom prst="rect">
            <a:avLst/>
          </a:prstGeom>
          <a:noFill/>
          <a:ln/>
        </p:spPr>
        <p:txBody>
          <a:bodyPr wrap="square" lIns="25400" tIns="25400" rIns="25400" bIns="25400" rtlCol="0" anchor="t">
            <a:normAutofit fontScale="92500" lnSpcReduction="20000"/>
          </a:bodyPr>
          <a:lstStyle/>
          <a:p>
            <a:pPr marL="0" indent="0" algn="l">
              <a:lnSpc>
                <a:spcPct val="134000"/>
              </a:lnSpc>
              <a:buNone/>
            </a:pPr>
            <a:r>
              <a:rPr lang="en-US" sz="1800" dirty="0">
                <a:solidFill>
                  <a:srgbClr val="15211B"/>
                </a:solidFill>
                <a:latin typeface="Calibri" pitchFamily="34" charset="0"/>
                <a:ea typeface="Calibri" pitchFamily="34" charset="-122"/>
                <a:cs typeface="Calibri" pitchFamily="34" charset="-120"/>
              </a:rPr>
              <a:t>Two planned loss years totalling </a:t>
            </a:r>
            <a:r>
              <a:rPr lang="en-US" sz="1800" b="1" dirty="0">
                <a:solidFill>
                  <a:srgbClr val="15211B"/>
                </a:solidFill>
                <a:latin typeface="Calibri" pitchFamily="34" charset="0"/>
                <a:ea typeface="Calibri" pitchFamily="34" charset="-122"/>
                <a:cs typeface="Calibri" pitchFamily="34" charset="-120"/>
              </a:rPr>
              <a:t>~€1.3m of EBITDA gap </a:t>
            </a:r>
            <a:r>
              <a:rPr lang="en-US" b="1" dirty="0">
                <a:solidFill>
                  <a:srgbClr val="15211B"/>
                </a:solidFill>
                <a:latin typeface="Calibri" pitchFamily="34" charset="0"/>
                <a:ea typeface="Calibri" pitchFamily="34" charset="-122"/>
                <a:cs typeface="Calibri" pitchFamily="34" charset="-120"/>
              </a:rPr>
              <a:t>-</a:t>
            </a:r>
            <a:r>
              <a:rPr lang="en-US" sz="1800" dirty="0">
                <a:solidFill>
                  <a:srgbClr val="15211B"/>
                </a:solidFill>
                <a:latin typeface="Calibri" pitchFamily="34" charset="0"/>
                <a:ea typeface="Calibri" pitchFamily="34" charset="-122"/>
                <a:cs typeface="Calibri" pitchFamily="34" charset="-120"/>
              </a:rPr>
              <a:t> fully inside grant + capital-light funding - buy a business that throws off </a:t>
            </a:r>
            <a:r>
              <a:rPr lang="en-US" sz="1800" b="1" dirty="0">
                <a:solidFill>
                  <a:srgbClr val="15211B"/>
                </a:solidFill>
                <a:latin typeface="Calibri" pitchFamily="34" charset="0"/>
                <a:ea typeface="Calibri" pitchFamily="34" charset="-122"/>
                <a:cs typeface="Calibri" pitchFamily="34" charset="-120"/>
              </a:rPr>
              <a:t>€2m+ a year </a:t>
            </a:r>
            <a:r>
              <a:rPr lang="en-US" sz="1800" dirty="0">
                <a:solidFill>
                  <a:srgbClr val="15211B"/>
                </a:solidFill>
                <a:latin typeface="Calibri" pitchFamily="34" charset="0"/>
                <a:ea typeface="Calibri" pitchFamily="34" charset="-122"/>
                <a:cs typeface="Calibri" pitchFamily="34" charset="-120"/>
              </a:rPr>
              <a:t>by Year 3.</a:t>
            </a:r>
            <a:endParaRPr lang="en-US" sz="1800" dirty="0"/>
          </a:p>
        </p:txBody>
      </p:sp>
      <p:sp>
        <p:nvSpPr>
          <p:cNvPr id="90" name="Shape 88"/>
          <p:cNvSpPr/>
          <p:nvPr/>
        </p:nvSpPr>
        <p:spPr>
          <a:xfrm>
            <a:off x="876300" y="9559290"/>
            <a:ext cx="16535400" cy="9525"/>
          </a:xfrm>
          <a:prstGeom prst="rect">
            <a:avLst/>
          </a:prstGeom>
          <a:solidFill>
            <a:srgbClr val="DBE0DB">
              <a:alpha val="62000"/>
            </a:srgbClr>
          </a:solidFill>
          <a:ln/>
        </p:spPr>
        <p:txBody>
          <a:bodyPr/>
          <a:lstStyle/>
          <a:p>
            <a:endParaRPr lang="en-US"/>
          </a:p>
        </p:txBody>
      </p:sp>
      <p:sp>
        <p:nvSpPr>
          <p:cNvPr id="91" name="Text 89"/>
          <p:cNvSpPr/>
          <p:nvPr/>
        </p:nvSpPr>
        <p:spPr>
          <a:xfrm>
            <a:off x="876300" y="9681210"/>
            <a:ext cx="5479427" cy="320040"/>
          </a:xfrm>
          <a:prstGeom prst="rect">
            <a:avLst/>
          </a:prstGeom>
          <a:noFill/>
          <a:ln/>
        </p:spPr>
        <p:txBody>
          <a:bodyPr wrap="square" lIns="25400" tIns="25400" rIns="25400" bIns="25400" rtlCol="0" anchor="t">
            <a:normAutofit lnSpcReduction="10000"/>
          </a:bodyPr>
          <a:lstStyle/>
          <a:p>
            <a:pPr marL="0" indent="0" algn="l">
              <a:buNone/>
            </a:pPr>
            <a:r>
              <a:rPr lang="en-US" sz="1800" kern="0" spc="108" dirty="0">
                <a:solidFill>
                  <a:srgbClr val="586259"/>
                </a:solidFill>
                <a:latin typeface="Calibri" pitchFamily="34" charset="0"/>
                <a:ea typeface="Calibri" pitchFamily="34" charset="-122"/>
                <a:cs typeface="Calibri" pitchFamily="34" charset="-120"/>
              </a:rPr>
              <a:t>BIOWEG × BIOPEPLEACH · Strategic Business Plan</a:t>
            </a:r>
            <a:endParaRPr lang="en-US" sz="1800" dirty="0"/>
          </a:p>
        </p:txBody>
      </p:sp>
      <p:sp>
        <p:nvSpPr>
          <p:cNvPr id="92" name="Text 90"/>
          <p:cNvSpPr/>
          <p:nvPr/>
        </p:nvSpPr>
        <p:spPr>
          <a:xfrm>
            <a:off x="16660535" y="9681210"/>
            <a:ext cx="827365" cy="320040"/>
          </a:xfrm>
          <a:prstGeom prst="rect">
            <a:avLst/>
          </a:prstGeom>
          <a:noFill/>
          <a:ln/>
        </p:spPr>
        <p:txBody>
          <a:bodyPr wrap="square" lIns="25400" tIns="25400" rIns="25400" bIns="25400" rtlCol="0" anchor="t">
            <a:normAutofit lnSpcReduction="10000"/>
          </a:bodyPr>
          <a:lstStyle/>
          <a:p>
            <a:pPr marL="0" indent="0" algn="l">
              <a:buNone/>
            </a:pPr>
            <a:r>
              <a:rPr lang="en-US" sz="1800" b="1" kern="0" spc="108" dirty="0">
                <a:solidFill>
                  <a:srgbClr val="BF7D36"/>
                </a:solidFill>
                <a:latin typeface="Calibri" pitchFamily="34" charset="0"/>
                <a:ea typeface="Calibri" pitchFamily="34" charset="-122"/>
                <a:cs typeface="Calibri" pitchFamily="34" charset="-120"/>
              </a:rPr>
              <a:t>13 </a:t>
            </a:r>
            <a:r>
              <a:rPr lang="en-US" sz="1800" kern="0" spc="108" dirty="0">
                <a:solidFill>
                  <a:srgbClr val="586259"/>
                </a:solidFill>
                <a:latin typeface="Calibri" pitchFamily="34" charset="0"/>
                <a:ea typeface="Calibri" pitchFamily="34" charset="-122"/>
                <a:cs typeface="Calibri" pitchFamily="34" charset="-120"/>
              </a:rPr>
              <a:t>/ 14</a:t>
            </a:r>
            <a:endParaRPr lang="en-US" sz="18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24289" y="0"/>
            <a:ext cx="18288000" cy="10287000"/>
          </a:xfrm>
          <a:prstGeom prst="rect">
            <a:avLst/>
          </a:prstGeom>
          <a:solidFill>
            <a:srgbClr val="FFFFFF"/>
          </a:solidFill>
          <a:ln/>
        </p:spPr>
        <p:txBody>
          <a:bodyPr/>
          <a:lstStyle/>
          <a:p>
            <a:endParaRPr lang="en-US"/>
          </a:p>
        </p:txBody>
      </p:sp>
      <p:sp>
        <p:nvSpPr>
          <p:cNvPr id="4" name="Text 2"/>
          <p:cNvSpPr/>
          <p:nvPr/>
        </p:nvSpPr>
        <p:spPr>
          <a:xfrm>
            <a:off x="1253609" y="742950"/>
            <a:ext cx="151924" cy="300514"/>
          </a:xfrm>
          <a:prstGeom prst="rect">
            <a:avLst/>
          </a:prstGeom>
          <a:noFill/>
          <a:ln/>
        </p:spPr>
        <p:txBody>
          <a:bodyPr wrap="square" lIns="25400" tIns="25400" rIns="25400" bIns="25400" rtlCol="0" anchor="t">
            <a:normAutofit fontScale="92500" lnSpcReduction="10000"/>
          </a:bodyPr>
          <a:lstStyle/>
          <a:p>
            <a:pPr marL="0" indent="0" algn="l">
              <a:lnSpc>
                <a:spcPct val="145000"/>
              </a:lnSpc>
              <a:buNone/>
            </a:pPr>
            <a:r>
              <a:rPr lang="en-US" sz="1425" b="1" kern="0" spc="200" dirty="0">
                <a:solidFill>
                  <a:srgbClr val="C9C2B0"/>
                </a:solidFill>
                <a:latin typeface="Arial" pitchFamily="34" charset="0"/>
                <a:ea typeface="Arial" pitchFamily="34" charset="-122"/>
                <a:cs typeface="Arial" pitchFamily="34" charset="-120"/>
              </a:rPr>
              <a:t>/</a:t>
            </a:r>
            <a:endParaRPr lang="en-US" sz="1425" dirty="0"/>
          </a:p>
        </p:txBody>
      </p:sp>
      <p:sp>
        <p:nvSpPr>
          <p:cNvPr id="7" name="Text 5"/>
          <p:cNvSpPr/>
          <p:nvPr/>
        </p:nvSpPr>
        <p:spPr>
          <a:xfrm>
            <a:off x="838200" y="1253014"/>
            <a:ext cx="16089630" cy="1209199"/>
          </a:xfrm>
          <a:prstGeom prst="rect">
            <a:avLst/>
          </a:prstGeom>
          <a:noFill/>
          <a:ln/>
        </p:spPr>
        <p:txBody>
          <a:bodyPr wrap="square" lIns="25400" tIns="25400" rIns="25400" bIns="25400" rtlCol="0" anchor="t">
            <a:normAutofit/>
          </a:bodyPr>
          <a:lstStyle/>
          <a:p>
            <a:pPr marL="0" indent="0" algn="l">
              <a:lnSpc>
                <a:spcPct val="106000"/>
              </a:lnSpc>
              <a:buNone/>
            </a:pPr>
            <a:r>
              <a:rPr lang="en-US" sz="3600" b="1" kern="0" spc="-33" dirty="0">
                <a:solidFill>
                  <a:srgbClr val="15211B"/>
                </a:solidFill>
                <a:latin typeface="Calibri" pitchFamily="34" charset="0"/>
                <a:ea typeface="Calibri" pitchFamily="34" charset="-122"/>
                <a:cs typeface="Calibri" pitchFamily="34" charset="-120"/>
              </a:rPr>
              <a:t>Everything the case rests on - in one place, with an honest confidence rating</a:t>
            </a:r>
            <a:r>
              <a:rPr lang="en-US" sz="4350" b="1" kern="0" spc="-109" dirty="0">
                <a:solidFill>
                  <a:srgbClr val="2A3B33"/>
                </a:solidFill>
                <a:latin typeface="Arial" pitchFamily="34" charset="0"/>
                <a:ea typeface="Arial" pitchFamily="34" charset="-122"/>
                <a:cs typeface="Arial" pitchFamily="34" charset="-120"/>
              </a:rPr>
              <a:t>.</a:t>
            </a:r>
            <a:endParaRPr lang="en-US" sz="4350" dirty="0"/>
          </a:p>
        </p:txBody>
      </p:sp>
      <p:sp>
        <p:nvSpPr>
          <p:cNvPr id="8" name="Text 6"/>
          <p:cNvSpPr/>
          <p:nvPr/>
        </p:nvSpPr>
        <p:spPr>
          <a:xfrm>
            <a:off x="1109662" y="2361486"/>
            <a:ext cx="14716125" cy="783908"/>
          </a:xfrm>
          <a:prstGeom prst="rect">
            <a:avLst/>
          </a:prstGeom>
          <a:noFill/>
          <a:ln/>
        </p:spPr>
        <p:txBody>
          <a:bodyPr wrap="square" lIns="25400" tIns="25400" rIns="25400" bIns="25400" rtlCol="0" anchor="t">
            <a:normAutofit/>
          </a:bodyPr>
          <a:lstStyle/>
          <a:p>
            <a:pPr marL="0" indent="0" algn="l">
              <a:lnSpc>
                <a:spcPct val="145000"/>
              </a:lnSpc>
              <a:buNone/>
            </a:pPr>
            <a:r>
              <a:rPr lang="en-US" dirty="0">
                <a:solidFill>
                  <a:srgbClr val="586259"/>
                </a:solidFill>
                <a:latin typeface="Calibri" pitchFamily="34" charset="0"/>
                <a:ea typeface="Calibri" pitchFamily="34" charset="-122"/>
                <a:cs typeface="Calibri" pitchFamily="34" charset="-120"/>
              </a:rPr>
              <a:t>If any one of these moves the wrong way, the economics shift. We don't assume them - we go prove them in the 18-month plan.</a:t>
            </a:r>
          </a:p>
        </p:txBody>
      </p:sp>
      <p:sp>
        <p:nvSpPr>
          <p:cNvPr id="9" name="Shape 7"/>
          <p:cNvSpPr/>
          <p:nvPr/>
        </p:nvSpPr>
        <p:spPr>
          <a:xfrm>
            <a:off x="838200" y="4138613"/>
            <a:ext cx="2990017" cy="9525"/>
          </a:xfrm>
          <a:prstGeom prst="rect">
            <a:avLst/>
          </a:prstGeom>
          <a:solidFill>
            <a:srgbClr val="2A3B33"/>
          </a:solidFill>
          <a:ln/>
        </p:spPr>
        <p:txBody>
          <a:bodyPr/>
          <a:lstStyle/>
          <a:p>
            <a:endParaRPr lang="en-US"/>
          </a:p>
        </p:txBody>
      </p:sp>
      <p:sp>
        <p:nvSpPr>
          <p:cNvPr id="10" name="Text 8"/>
          <p:cNvSpPr/>
          <p:nvPr/>
        </p:nvSpPr>
        <p:spPr>
          <a:xfrm>
            <a:off x="1028700" y="3760470"/>
            <a:ext cx="2698717" cy="282893"/>
          </a:xfrm>
          <a:prstGeom prst="rect">
            <a:avLst/>
          </a:prstGeom>
          <a:noFill/>
          <a:ln/>
        </p:spPr>
        <p:txBody>
          <a:bodyPr wrap="square" lIns="25400" tIns="25400" rIns="25400" bIns="25400" rtlCol="0" anchor="b">
            <a:normAutofit fontScale="92500" lnSpcReduction="10000"/>
          </a:bodyPr>
          <a:lstStyle/>
          <a:p>
            <a:pPr marL="0" indent="0" algn="l">
              <a:lnSpc>
                <a:spcPct val="145000"/>
              </a:lnSpc>
              <a:buNone/>
            </a:pPr>
            <a:r>
              <a:rPr lang="en-US" sz="1350" b="1" kern="0" spc="108" dirty="0">
                <a:solidFill>
                  <a:srgbClr val="5C6B62"/>
                </a:solidFill>
                <a:latin typeface="Arial" pitchFamily="34" charset="0"/>
                <a:ea typeface="Arial" pitchFamily="34" charset="-122"/>
                <a:cs typeface="Arial" pitchFamily="34" charset="-120"/>
              </a:rPr>
              <a:t>ASSUMPTION</a:t>
            </a:r>
            <a:endParaRPr lang="en-US" sz="1350" dirty="0"/>
          </a:p>
        </p:txBody>
      </p:sp>
      <p:sp>
        <p:nvSpPr>
          <p:cNvPr id="11" name="Shape 9"/>
          <p:cNvSpPr/>
          <p:nvPr/>
        </p:nvSpPr>
        <p:spPr>
          <a:xfrm>
            <a:off x="3828217" y="4138613"/>
            <a:ext cx="1827252" cy="9525"/>
          </a:xfrm>
          <a:prstGeom prst="rect">
            <a:avLst/>
          </a:prstGeom>
          <a:solidFill>
            <a:srgbClr val="2A3B33"/>
          </a:solidFill>
          <a:ln/>
        </p:spPr>
        <p:txBody>
          <a:bodyPr/>
          <a:lstStyle/>
          <a:p>
            <a:endParaRPr lang="en-US"/>
          </a:p>
        </p:txBody>
      </p:sp>
      <p:sp>
        <p:nvSpPr>
          <p:cNvPr id="12" name="Text 10"/>
          <p:cNvSpPr/>
          <p:nvPr/>
        </p:nvSpPr>
        <p:spPr>
          <a:xfrm>
            <a:off x="4018717" y="3760470"/>
            <a:ext cx="1522452" cy="282893"/>
          </a:xfrm>
          <a:prstGeom prst="rect">
            <a:avLst/>
          </a:prstGeom>
          <a:noFill/>
          <a:ln/>
        </p:spPr>
        <p:txBody>
          <a:bodyPr wrap="square" lIns="25400" tIns="25400" rIns="25400" bIns="25400" rtlCol="0" anchor="b">
            <a:normAutofit fontScale="92500" lnSpcReduction="10000"/>
          </a:bodyPr>
          <a:lstStyle/>
          <a:p>
            <a:pPr marL="0" indent="0" algn="l">
              <a:lnSpc>
                <a:spcPct val="145000"/>
              </a:lnSpc>
              <a:buNone/>
            </a:pPr>
            <a:r>
              <a:rPr lang="en-US" sz="1350" b="1" kern="0" spc="108" dirty="0">
                <a:solidFill>
                  <a:srgbClr val="5C6B62"/>
                </a:solidFill>
                <a:latin typeface="Arial" pitchFamily="34" charset="0"/>
                <a:ea typeface="Arial" pitchFamily="34" charset="-122"/>
                <a:cs typeface="Arial" pitchFamily="34" charset="-120"/>
              </a:rPr>
              <a:t>TYPE</a:t>
            </a:r>
            <a:endParaRPr lang="en-US" sz="1350" dirty="0"/>
          </a:p>
        </p:txBody>
      </p:sp>
      <p:sp>
        <p:nvSpPr>
          <p:cNvPr id="13" name="Shape 11"/>
          <p:cNvSpPr/>
          <p:nvPr/>
        </p:nvSpPr>
        <p:spPr>
          <a:xfrm>
            <a:off x="5655469" y="4138613"/>
            <a:ext cx="3322320" cy="9525"/>
          </a:xfrm>
          <a:prstGeom prst="rect">
            <a:avLst/>
          </a:prstGeom>
          <a:solidFill>
            <a:srgbClr val="2A3B33"/>
          </a:solidFill>
          <a:ln/>
        </p:spPr>
        <p:txBody>
          <a:bodyPr/>
          <a:lstStyle/>
          <a:p>
            <a:endParaRPr lang="en-US"/>
          </a:p>
        </p:txBody>
      </p:sp>
      <p:sp>
        <p:nvSpPr>
          <p:cNvPr id="14" name="Text 12"/>
          <p:cNvSpPr/>
          <p:nvPr/>
        </p:nvSpPr>
        <p:spPr>
          <a:xfrm>
            <a:off x="5845969" y="3760470"/>
            <a:ext cx="3040990" cy="282893"/>
          </a:xfrm>
          <a:prstGeom prst="rect">
            <a:avLst/>
          </a:prstGeom>
          <a:noFill/>
          <a:ln/>
        </p:spPr>
        <p:txBody>
          <a:bodyPr wrap="square" lIns="25400" tIns="25400" rIns="25400" bIns="25400" rtlCol="0" anchor="b">
            <a:normAutofit fontScale="92500" lnSpcReduction="10000"/>
          </a:bodyPr>
          <a:lstStyle/>
          <a:p>
            <a:pPr marL="0" indent="0" algn="l">
              <a:lnSpc>
                <a:spcPct val="145000"/>
              </a:lnSpc>
              <a:buNone/>
            </a:pPr>
            <a:r>
              <a:rPr lang="en-US" sz="1350" b="1" kern="0" spc="108" dirty="0">
                <a:solidFill>
                  <a:srgbClr val="5C6B62"/>
                </a:solidFill>
                <a:latin typeface="Arial" pitchFamily="34" charset="0"/>
                <a:ea typeface="Arial" pitchFamily="34" charset="-122"/>
                <a:cs typeface="Arial" pitchFamily="34" charset="-120"/>
              </a:rPr>
              <a:t>BASE-CASE VALUE</a:t>
            </a:r>
            <a:endParaRPr lang="en-US" sz="1350" dirty="0"/>
          </a:p>
        </p:txBody>
      </p:sp>
      <p:sp>
        <p:nvSpPr>
          <p:cNvPr id="15" name="Shape 13"/>
          <p:cNvSpPr/>
          <p:nvPr/>
        </p:nvSpPr>
        <p:spPr>
          <a:xfrm>
            <a:off x="8977789" y="4138613"/>
            <a:ext cx="5481757" cy="9525"/>
          </a:xfrm>
          <a:prstGeom prst="rect">
            <a:avLst/>
          </a:prstGeom>
          <a:solidFill>
            <a:srgbClr val="2A3B33"/>
          </a:solidFill>
          <a:ln/>
        </p:spPr>
        <p:txBody>
          <a:bodyPr/>
          <a:lstStyle/>
          <a:p>
            <a:endParaRPr lang="en-US"/>
          </a:p>
        </p:txBody>
      </p:sp>
      <p:sp>
        <p:nvSpPr>
          <p:cNvPr id="16" name="Text 14"/>
          <p:cNvSpPr/>
          <p:nvPr/>
        </p:nvSpPr>
        <p:spPr>
          <a:xfrm>
            <a:off x="9168289" y="3760470"/>
            <a:ext cx="5265209" cy="282893"/>
          </a:xfrm>
          <a:prstGeom prst="rect">
            <a:avLst/>
          </a:prstGeom>
          <a:noFill/>
          <a:ln/>
        </p:spPr>
        <p:txBody>
          <a:bodyPr wrap="square" lIns="25400" tIns="25400" rIns="25400" bIns="25400" rtlCol="0" anchor="b">
            <a:normAutofit fontScale="92500" lnSpcReduction="10000"/>
          </a:bodyPr>
          <a:lstStyle/>
          <a:p>
            <a:pPr marL="0" indent="0" algn="l">
              <a:lnSpc>
                <a:spcPct val="145000"/>
              </a:lnSpc>
              <a:buNone/>
            </a:pPr>
            <a:r>
              <a:rPr lang="en-US" sz="1350" b="1" kern="0" spc="108" dirty="0">
                <a:solidFill>
                  <a:srgbClr val="5C6B62"/>
                </a:solidFill>
                <a:latin typeface="Arial" pitchFamily="34" charset="0"/>
                <a:ea typeface="Arial" pitchFamily="34" charset="-122"/>
                <a:cs typeface="Arial" pitchFamily="34" charset="-120"/>
              </a:rPr>
              <a:t>IF IT'S WRONG, THE MODEL SHIFTS BECAUSE…</a:t>
            </a:r>
            <a:endParaRPr lang="en-US" sz="1350" dirty="0"/>
          </a:p>
        </p:txBody>
      </p:sp>
      <p:sp>
        <p:nvSpPr>
          <p:cNvPr id="17" name="Shape 15"/>
          <p:cNvSpPr/>
          <p:nvPr/>
        </p:nvSpPr>
        <p:spPr>
          <a:xfrm>
            <a:off x="14459545" y="4138613"/>
            <a:ext cx="2990255" cy="9525"/>
          </a:xfrm>
          <a:prstGeom prst="rect">
            <a:avLst/>
          </a:prstGeom>
          <a:solidFill>
            <a:srgbClr val="2A3B33"/>
          </a:solidFill>
          <a:ln/>
        </p:spPr>
        <p:txBody>
          <a:bodyPr/>
          <a:lstStyle/>
          <a:p>
            <a:endParaRPr lang="en-US"/>
          </a:p>
        </p:txBody>
      </p:sp>
      <p:sp>
        <p:nvSpPr>
          <p:cNvPr id="18" name="Text 16"/>
          <p:cNvSpPr/>
          <p:nvPr/>
        </p:nvSpPr>
        <p:spPr>
          <a:xfrm>
            <a:off x="14560338" y="3760470"/>
            <a:ext cx="2698962" cy="282893"/>
          </a:xfrm>
          <a:prstGeom prst="rect">
            <a:avLst/>
          </a:prstGeom>
          <a:noFill/>
          <a:ln/>
        </p:spPr>
        <p:txBody>
          <a:bodyPr wrap="square" lIns="25400" tIns="25400" rIns="25400" bIns="25400" rtlCol="0" anchor="b">
            <a:normAutofit fontScale="92500" lnSpcReduction="10000"/>
          </a:bodyPr>
          <a:lstStyle/>
          <a:p>
            <a:pPr marL="0" indent="0" algn="r">
              <a:lnSpc>
                <a:spcPct val="145000"/>
              </a:lnSpc>
              <a:buNone/>
            </a:pPr>
            <a:r>
              <a:rPr lang="en-US" sz="1350" b="1" kern="0" spc="108" dirty="0">
                <a:solidFill>
                  <a:srgbClr val="5C6B62"/>
                </a:solidFill>
                <a:latin typeface="Arial" pitchFamily="34" charset="0"/>
                <a:ea typeface="Arial" pitchFamily="34" charset="-122"/>
                <a:cs typeface="Arial" pitchFamily="34" charset="-120"/>
              </a:rPr>
              <a:t>CONFIDENCE</a:t>
            </a:r>
            <a:endParaRPr lang="en-US" sz="1350" dirty="0"/>
          </a:p>
        </p:txBody>
      </p:sp>
      <p:sp>
        <p:nvSpPr>
          <p:cNvPr id="19" name="Shape 17"/>
          <p:cNvSpPr/>
          <p:nvPr/>
        </p:nvSpPr>
        <p:spPr>
          <a:xfrm>
            <a:off x="838200" y="4978956"/>
            <a:ext cx="2990017" cy="9525"/>
          </a:xfrm>
          <a:prstGeom prst="rect">
            <a:avLst/>
          </a:prstGeom>
          <a:solidFill>
            <a:srgbClr val="C9C2B0"/>
          </a:solidFill>
          <a:ln/>
        </p:spPr>
        <p:txBody>
          <a:bodyPr/>
          <a:lstStyle/>
          <a:p>
            <a:endParaRPr lang="en-US"/>
          </a:p>
        </p:txBody>
      </p:sp>
      <p:sp>
        <p:nvSpPr>
          <p:cNvPr id="20" name="Text 18"/>
          <p:cNvSpPr/>
          <p:nvPr/>
        </p:nvSpPr>
        <p:spPr>
          <a:xfrm>
            <a:off x="1028700" y="4298633"/>
            <a:ext cx="2698717" cy="566023"/>
          </a:xfrm>
          <a:prstGeom prst="rect">
            <a:avLst/>
          </a:prstGeom>
          <a:noFill/>
          <a:ln/>
        </p:spPr>
        <p:txBody>
          <a:bodyPr wrap="square" lIns="25400" tIns="25400" rIns="25400" bIns="25400" rtlCol="0" anchor="ctr">
            <a:normAutofit/>
          </a:bodyPr>
          <a:lstStyle/>
          <a:p>
            <a:pPr marL="0" indent="0" algn="l">
              <a:lnSpc>
                <a:spcPct val="132000"/>
              </a:lnSpc>
              <a:buNone/>
            </a:pPr>
            <a:r>
              <a:rPr lang="en-US" sz="1575" b="1" kern="0" spc="-19" dirty="0">
                <a:solidFill>
                  <a:srgbClr val="2A3B33"/>
                </a:solidFill>
                <a:latin typeface="Arial" pitchFamily="34" charset="0"/>
                <a:ea typeface="Arial" pitchFamily="34" charset="-122"/>
                <a:cs typeface="Arial" pitchFamily="34" charset="-120"/>
              </a:rPr>
              <a:t>Metal price levels</a:t>
            </a:r>
            <a:endParaRPr lang="en-US" sz="1575" dirty="0"/>
          </a:p>
        </p:txBody>
      </p:sp>
      <p:sp>
        <p:nvSpPr>
          <p:cNvPr id="21" name="Shape 19"/>
          <p:cNvSpPr/>
          <p:nvPr/>
        </p:nvSpPr>
        <p:spPr>
          <a:xfrm>
            <a:off x="3828217" y="4978956"/>
            <a:ext cx="1827252" cy="9525"/>
          </a:xfrm>
          <a:prstGeom prst="rect">
            <a:avLst/>
          </a:prstGeom>
          <a:solidFill>
            <a:srgbClr val="C9C2B0"/>
          </a:solidFill>
          <a:ln/>
        </p:spPr>
        <p:txBody>
          <a:bodyPr/>
          <a:lstStyle/>
          <a:p>
            <a:endParaRPr lang="en-US"/>
          </a:p>
        </p:txBody>
      </p:sp>
      <p:sp>
        <p:nvSpPr>
          <p:cNvPr id="22" name="Text 20"/>
          <p:cNvSpPr/>
          <p:nvPr/>
        </p:nvSpPr>
        <p:spPr>
          <a:xfrm>
            <a:off x="4018717" y="4298633"/>
            <a:ext cx="1522452" cy="566023"/>
          </a:xfrm>
          <a:prstGeom prst="rect">
            <a:avLst/>
          </a:prstGeom>
          <a:noFill/>
          <a:ln/>
        </p:spPr>
        <p:txBody>
          <a:bodyPr wrap="square" lIns="25400" tIns="25400" rIns="25400" bIns="25400" rtlCol="0" anchor="ctr">
            <a:normAutofit/>
          </a:bodyPr>
          <a:lstStyle/>
          <a:p>
            <a:pPr marL="0" indent="0" algn="l">
              <a:lnSpc>
                <a:spcPct val="132000"/>
              </a:lnSpc>
              <a:buNone/>
            </a:pPr>
            <a:r>
              <a:rPr lang="en-US" sz="1575" kern="0" spc="-19" dirty="0">
                <a:solidFill>
                  <a:srgbClr val="2A3B33"/>
                </a:solidFill>
                <a:latin typeface="Arial" pitchFamily="34" charset="0"/>
                <a:ea typeface="Arial" pitchFamily="34" charset="-122"/>
                <a:cs typeface="Arial" pitchFamily="34" charset="-120"/>
              </a:rPr>
              <a:t>Commercial</a:t>
            </a:r>
            <a:endParaRPr lang="en-US" sz="1575" dirty="0"/>
          </a:p>
        </p:txBody>
      </p:sp>
      <p:sp>
        <p:nvSpPr>
          <p:cNvPr id="23" name="Shape 21"/>
          <p:cNvSpPr/>
          <p:nvPr/>
        </p:nvSpPr>
        <p:spPr>
          <a:xfrm>
            <a:off x="5655469" y="4978956"/>
            <a:ext cx="3322320" cy="9525"/>
          </a:xfrm>
          <a:prstGeom prst="rect">
            <a:avLst/>
          </a:prstGeom>
          <a:solidFill>
            <a:srgbClr val="C9C2B0"/>
          </a:solidFill>
          <a:ln/>
        </p:spPr>
        <p:txBody>
          <a:bodyPr/>
          <a:lstStyle/>
          <a:p>
            <a:endParaRPr lang="en-US"/>
          </a:p>
        </p:txBody>
      </p:sp>
      <p:sp>
        <p:nvSpPr>
          <p:cNvPr id="24" name="Text 22"/>
          <p:cNvSpPr/>
          <p:nvPr/>
        </p:nvSpPr>
        <p:spPr>
          <a:xfrm>
            <a:off x="5845969" y="4298633"/>
            <a:ext cx="3040990" cy="566023"/>
          </a:xfrm>
          <a:prstGeom prst="rect">
            <a:avLst/>
          </a:prstGeom>
          <a:noFill/>
          <a:ln/>
        </p:spPr>
        <p:txBody>
          <a:bodyPr wrap="square" lIns="25400" tIns="25400" rIns="25400" bIns="25400" rtlCol="0" anchor="ctr">
            <a:normAutofit/>
          </a:bodyPr>
          <a:lstStyle/>
          <a:p>
            <a:pPr marL="0" indent="0" algn="l">
              <a:lnSpc>
                <a:spcPct val="132000"/>
              </a:lnSpc>
              <a:buNone/>
            </a:pPr>
            <a:r>
              <a:rPr lang="en-US" sz="1575" kern="0" spc="-19" dirty="0">
                <a:solidFill>
                  <a:srgbClr val="2A3B33"/>
                </a:solidFill>
                <a:latin typeface="Arial" pitchFamily="34" charset="0"/>
                <a:ea typeface="Arial" pitchFamily="34" charset="-122"/>
                <a:cs typeface="Arial" pitchFamily="34" charset="-120"/>
              </a:rPr>
              <a:t>Nd €120 · Pr €50 · Dy €550 /kg</a:t>
            </a:r>
            <a:endParaRPr lang="en-US" sz="1575" dirty="0"/>
          </a:p>
        </p:txBody>
      </p:sp>
      <p:sp>
        <p:nvSpPr>
          <p:cNvPr id="25" name="Shape 23"/>
          <p:cNvSpPr/>
          <p:nvPr/>
        </p:nvSpPr>
        <p:spPr>
          <a:xfrm>
            <a:off x="8977789" y="4978956"/>
            <a:ext cx="5481757" cy="9525"/>
          </a:xfrm>
          <a:prstGeom prst="rect">
            <a:avLst/>
          </a:prstGeom>
          <a:solidFill>
            <a:srgbClr val="C9C2B0"/>
          </a:solidFill>
          <a:ln/>
        </p:spPr>
        <p:txBody>
          <a:bodyPr/>
          <a:lstStyle/>
          <a:p>
            <a:endParaRPr lang="en-US"/>
          </a:p>
        </p:txBody>
      </p:sp>
      <p:sp>
        <p:nvSpPr>
          <p:cNvPr id="26" name="Text 24"/>
          <p:cNvSpPr/>
          <p:nvPr/>
        </p:nvSpPr>
        <p:spPr>
          <a:xfrm>
            <a:off x="9168289" y="4298633"/>
            <a:ext cx="5265209" cy="566023"/>
          </a:xfrm>
          <a:prstGeom prst="rect">
            <a:avLst/>
          </a:prstGeom>
          <a:noFill/>
          <a:ln/>
        </p:spPr>
        <p:txBody>
          <a:bodyPr wrap="square" lIns="25400" tIns="25400" rIns="25400" bIns="25400" rtlCol="0" anchor="ctr">
            <a:normAutofit fontScale="92500" lnSpcReduction="20000"/>
          </a:bodyPr>
          <a:lstStyle/>
          <a:p>
            <a:pPr marL="0" indent="0" algn="l">
              <a:lnSpc>
                <a:spcPct val="132000"/>
              </a:lnSpc>
              <a:buNone/>
            </a:pPr>
            <a:r>
              <a:rPr lang="en-US" sz="1575" kern="0" spc="-19" dirty="0">
                <a:solidFill>
                  <a:srgbClr val="2A3B33"/>
                </a:solidFill>
                <a:latin typeface="Arial" pitchFamily="34" charset="0"/>
                <a:ea typeface="Arial" pitchFamily="34" charset="-122"/>
                <a:cs typeface="Arial" pitchFamily="34" charset="-120"/>
              </a:rPr>
              <a:t>Nd is ~73% of contained value, Dy ~23% — a sustained NdPr crash compresses upside (base case still holds).</a:t>
            </a:r>
            <a:endParaRPr lang="en-US" sz="1575" dirty="0"/>
          </a:p>
        </p:txBody>
      </p:sp>
      <p:sp>
        <p:nvSpPr>
          <p:cNvPr id="27" name="Shape 25"/>
          <p:cNvSpPr/>
          <p:nvPr/>
        </p:nvSpPr>
        <p:spPr>
          <a:xfrm>
            <a:off x="14459545" y="4978956"/>
            <a:ext cx="2990255" cy="9525"/>
          </a:xfrm>
          <a:prstGeom prst="rect">
            <a:avLst/>
          </a:prstGeom>
          <a:solidFill>
            <a:srgbClr val="C9C2B0"/>
          </a:solidFill>
          <a:ln/>
        </p:spPr>
        <p:txBody>
          <a:bodyPr/>
          <a:lstStyle/>
          <a:p>
            <a:endParaRPr lang="en-US"/>
          </a:p>
        </p:txBody>
      </p:sp>
      <p:sp>
        <p:nvSpPr>
          <p:cNvPr id="28" name="Text 26"/>
          <p:cNvSpPr/>
          <p:nvPr/>
        </p:nvSpPr>
        <p:spPr>
          <a:xfrm>
            <a:off x="14560338" y="4298633"/>
            <a:ext cx="2698962" cy="566023"/>
          </a:xfrm>
          <a:prstGeom prst="rect">
            <a:avLst/>
          </a:prstGeom>
          <a:noFill/>
          <a:ln/>
        </p:spPr>
        <p:txBody>
          <a:bodyPr wrap="square" lIns="25400" tIns="25400" rIns="25400" bIns="25400" rtlCol="0" anchor="ctr">
            <a:normAutofit/>
          </a:bodyPr>
          <a:lstStyle/>
          <a:p>
            <a:pPr marL="0" indent="0" algn="r">
              <a:lnSpc>
                <a:spcPct val="132000"/>
              </a:lnSpc>
              <a:buNone/>
            </a:pPr>
            <a:r>
              <a:rPr lang="en-US" sz="1575" kern="0" spc="-19" dirty="0">
                <a:solidFill>
                  <a:srgbClr val="2A3B33"/>
                </a:solidFill>
                <a:latin typeface="Arial" pitchFamily="34" charset="0"/>
                <a:ea typeface="Arial" pitchFamily="34" charset="-122"/>
                <a:cs typeface="Arial" pitchFamily="34" charset="-120"/>
              </a:rPr>
              <a:t>Medium</a:t>
            </a:r>
            <a:endParaRPr lang="en-US" sz="1575" dirty="0"/>
          </a:p>
        </p:txBody>
      </p:sp>
      <p:sp>
        <p:nvSpPr>
          <p:cNvPr id="29" name="Shape 27"/>
          <p:cNvSpPr/>
          <p:nvPr/>
        </p:nvSpPr>
        <p:spPr>
          <a:xfrm>
            <a:off x="838200" y="4986576"/>
            <a:ext cx="2990017" cy="840343"/>
          </a:xfrm>
          <a:prstGeom prst="rect">
            <a:avLst/>
          </a:prstGeom>
          <a:solidFill>
            <a:srgbClr val="14342B">
              <a:alpha val="3000"/>
            </a:srgbClr>
          </a:solidFill>
          <a:ln/>
        </p:spPr>
        <p:txBody>
          <a:bodyPr/>
          <a:lstStyle/>
          <a:p>
            <a:endParaRPr lang="en-US"/>
          </a:p>
        </p:txBody>
      </p:sp>
      <p:sp>
        <p:nvSpPr>
          <p:cNvPr id="30" name="Shape 28"/>
          <p:cNvSpPr/>
          <p:nvPr/>
        </p:nvSpPr>
        <p:spPr>
          <a:xfrm>
            <a:off x="838200" y="5819299"/>
            <a:ext cx="2990017" cy="9525"/>
          </a:xfrm>
          <a:prstGeom prst="rect">
            <a:avLst/>
          </a:prstGeom>
          <a:solidFill>
            <a:srgbClr val="C9C2B0"/>
          </a:solidFill>
          <a:ln/>
        </p:spPr>
        <p:txBody>
          <a:bodyPr/>
          <a:lstStyle/>
          <a:p>
            <a:endParaRPr lang="en-US"/>
          </a:p>
        </p:txBody>
      </p:sp>
      <p:sp>
        <p:nvSpPr>
          <p:cNvPr id="31" name="Text 29"/>
          <p:cNvSpPr/>
          <p:nvPr/>
        </p:nvSpPr>
        <p:spPr>
          <a:xfrm>
            <a:off x="1028700" y="5138976"/>
            <a:ext cx="2698717" cy="566023"/>
          </a:xfrm>
          <a:prstGeom prst="rect">
            <a:avLst/>
          </a:prstGeom>
          <a:noFill/>
          <a:ln/>
        </p:spPr>
        <p:txBody>
          <a:bodyPr wrap="square" lIns="25400" tIns="25400" rIns="25400" bIns="25400" rtlCol="0" anchor="ctr">
            <a:normAutofit/>
          </a:bodyPr>
          <a:lstStyle/>
          <a:p>
            <a:pPr marL="0" indent="0" algn="l">
              <a:lnSpc>
                <a:spcPct val="132000"/>
              </a:lnSpc>
              <a:buNone/>
            </a:pPr>
            <a:r>
              <a:rPr lang="en-US" sz="1575" b="1" kern="0" spc="-19" dirty="0">
                <a:solidFill>
                  <a:srgbClr val="2A3B33"/>
                </a:solidFill>
                <a:latin typeface="Arial" pitchFamily="34" charset="0"/>
                <a:ea typeface="Arial" pitchFamily="34" charset="-122"/>
                <a:cs typeface="Arial" pitchFamily="34" charset="-120"/>
              </a:rPr>
              <a:t>REE recovery rate</a:t>
            </a:r>
            <a:endParaRPr lang="en-US" sz="1575" dirty="0"/>
          </a:p>
        </p:txBody>
      </p:sp>
      <p:sp>
        <p:nvSpPr>
          <p:cNvPr id="32" name="Shape 30"/>
          <p:cNvSpPr/>
          <p:nvPr/>
        </p:nvSpPr>
        <p:spPr>
          <a:xfrm>
            <a:off x="3828217" y="4986576"/>
            <a:ext cx="1827252" cy="840343"/>
          </a:xfrm>
          <a:prstGeom prst="rect">
            <a:avLst/>
          </a:prstGeom>
          <a:solidFill>
            <a:srgbClr val="14342B">
              <a:alpha val="3000"/>
            </a:srgbClr>
          </a:solidFill>
          <a:ln/>
        </p:spPr>
        <p:txBody>
          <a:bodyPr/>
          <a:lstStyle/>
          <a:p>
            <a:endParaRPr lang="en-US"/>
          </a:p>
        </p:txBody>
      </p:sp>
      <p:sp>
        <p:nvSpPr>
          <p:cNvPr id="33" name="Shape 31"/>
          <p:cNvSpPr/>
          <p:nvPr/>
        </p:nvSpPr>
        <p:spPr>
          <a:xfrm>
            <a:off x="3828217" y="5819299"/>
            <a:ext cx="1827252" cy="9525"/>
          </a:xfrm>
          <a:prstGeom prst="rect">
            <a:avLst/>
          </a:prstGeom>
          <a:solidFill>
            <a:srgbClr val="C9C2B0"/>
          </a:solidFill>
          <a:ln/>
        </p:spPr>
        <p:txBody>
          <a:bodyPr/>
          <a:lstStyle/>
          <a:p>
            <a:endParaRPr lang="en-US"/>
          </a:p>
        </p:txBody>
      </p:sp>
      <p:sp>
        <p:nvSpPr>
          <p:cNvPr id="34" name="Text 32"/>
          <p:cNvSpPr/>
          <p:nvPr/>
        </p:nvSpPr>
        <p:spPr>
          <a:xfrm>
            <a:off x="4018717" y="5138976"/>
            <a:ext cx="1522452" cy="566023"/>
          </a:xfrm>
          <a:prstGeom prst="rect">
            <a:avLst/>
          </a:prstGeom>
          <a:noFill/>
          <a:ln/>
        </p:spPr>
        <p:txBody>
          <a:bodyPr wrap="square" lIns="25400" tIns="25400" rIns="25400" bIns="25400" rtlCol="0" anchor="ctr">
            <a:normAutofit/>
          </a:bodyPr>
          <a:lstStyle/>
          <a:p>
            <a:pPr marL="0" indent="0" algn="l">
              <a:lnSpc>
                <a:spcPct val="132000"/>
              </a:lnSpc>
              <a:buNone/>
            </a:pPr>
            <a:r>
              <a:rPr lang="en-US" sz="1575" kern="0" spc="-19" dirty="0">
                <a:solidFill>
                  <a:srgbClr val="2A3B33"/>
                </a:solidFill>
                <a:latin typeface="Arial" pitchFamily="34" charset="0"/>
                <a:ea typeface="Arial" pitchFamily="34" charset="-122"/>
                <a:cs typeface="Arial" pitchFamily="34" charset="-120"/>
              </a:rPr>
              <a:t>Technical</a:t>
            </a:r>
            <a:endParaRPr lang="en-US" sz="1575" dirty="0"/>
          </a:p>
        </p:txBody>
      </p:sp>
      <p:sp>
        <p:nvSpPr>
          <p:cNvPr id="35" name="Shape 33"/>
          <p:cNvSpPr/>
          <p:nvPr/>
        </p:nvSpPr>
        <p:spPr>
          <a:xfrm>
            <a:off x="5655469" y="4986576"/>
            <a:ext cx="3322320" cy="840343"/>
          </a:xfrm>
          <a:prstGeom prst="rect">
            <a:avLst/>
          </a:prstGeom>
          <a:solidFill>
            <a:srgbClr val="14342B">
              <a:alpha val="3000"/>
            </a:srgbClr>
          </a:solidFill>
          <a:ln/>
        </p:spPr>
        <p:txBody>
          <a:bodyPr/>
          <a:lstStyle/>
          <a:p>
            <a:endParaRPr lang="en-US"/>
          </a:p>
        </p:txBody>
      </p:sp>
      <p:sp>
        <p:nvSpPr>
          <p:cNvPr id="36" name="Shape 34"/>
          <p:cNvSpPr/>
          <p:nvPr/>
        </p:nvSpPr>
        <p:spPr>
          <a:xfrm>
            <a:off x="5655469" y="5819299"/>
            <a:ext cx="3322320" cy="9525"/>
          </a:xfrm>
          <a:prstGeom prst="rect">
            <a:avLst/>
          </a:prstGeom>
          <a:solidFill>
            <a:srgbClr val="C9C2B0"/>
          </a:solidFill>
          <a:ln/>
        </p:spPr>
        <p:txBody>
          <a:bodyPr/>
          <a:lstStyle/>
          <a:p>
            <a:endParaRPr lang="en-US"/>
          </a:p>
        </p:txBody>
      </p:sp>
      <p:sp>
        <p:nvSpPr>
          <p:cNvPr id="37" name="Text 35"/>
          <p:cNvSpPr/>
          <p:nvPr/>
        </p:nvSpPr>
        <p:spPr>
          <a:xfrm>
            <a:off x="5845969" y="5138976"/>
            <a:ext cx="3040990" cy="566023"/>
          </a:xfrm>
          <a:prstGeom prst="rect">
            <a:avLst/>
          </a:prstGeom>
          <a:noFill/>
          <a:ln/>
        </p:spPr>
        <p:txBody>
          <a:bodyPr wrap="square" lIns="25400" tIns="25400" rIns="25400" bIns="25400" rtlCol="0" anchor="ctr">
            <a:normAutofit/>
          </a:bodyPr>
          <a:lstStyle/>
          <a:p>
            <a:pPr marL="0" indent="0" algn="l">
              <a:lnSpc>
                <a:spcPct val="132000"/>
              </a:lnSpc>
              <a:buNone/>
            </a:pPr>
            <a:r>
              <a:rPr lang="en-US" sz="1575" kern="0" spc="-19" dirty="0">
                <a:solidFill>
                  <a:srgbClr val="2A3B33"/>
                </a:solidFill>
                <a:latin typeface="Arial" pitchFamily="34" charset="0"/>
                <a:ea typeface="Arial" pitchFamily="34" charset="-122"/>
                <a:cs typeface="Arial" pitchFamily="34" charset="-120"/>
              </a:rPr>
              <a:t>80% of contained metal</a:t>
            </a:r>
            <a:endParaRPr lang="en-US" sz="1575" dirty="0"/>
          </a:p>
        </p:txBody>
      </p:sp>
      <p:sp>
        <p:nvSpPr>
          <p:cNvPr id="38" name="Shape 36"/>
          <p:cNvSpPr/>
          <p:nvPr/>
        </p:nvSpPr>
        <p:spPr>
          <a:xfrm>
            <a:off x="8977789" y="4986576"/>
            <a:ext cx="5481757" cy="840343"/>
          </a:xfrm>
          <a:prstGeom prst="rect">
            <a:avLst/>
          </a:prstGeom>
          <a:solidFill>
            <a:srgbClr val="14342B">
              <a:alpha val="3000"/>
            </a:srgbClr>
          </a:solidFill>
          <a:ln/>
        </p:spPr>
        <p:txBody>
          <a:bodyPr/>
          <a:lstStyle/>
          <a:p>
            <a:endParaRPr lang="en-US"/>
          </a:p>
        </p:txBody>
      </p:sp>
      <p:sp>
        <p:nvSpPr>
          <p:cNvPr id="39" name="Shape 37"/>
          <p:cNvSpPr/>
          <p:nvPr/>
        </p:nvSpPr>
        <p:spPr>
          <a:xfrm>
            <a:off x="8977789" y="5819299"/>
            <a:ext cx="5481757" cy="9525"/>
          </a:xfrm>
          <a:prstGeom prst="rect">
            <a:avLst/>
          </a:prstGeom>
          <a:solidFill>
            <a:srgbClr val="C9C2B0"/>
          </a:solidFill>
          <a:ln/>
        </p:spPr>
        <p:txBody>
          <a:bodyPr/>
          <a:lstStyle/>
          <a:p>
            <a:endParaRPr lang="en-US"/>
          </a:p>
        </p:txBody>
      </p:sp>
      <p:sp>
        <p:nvSpPr>
          <p:cNvPr id="40" name="Text 38"/>
          <p:cNvSpPr/>
          <p:nvPr/>
        </p:nvSpPr>
        <p:spPr>
          <a:xfrm>
            <a:off x="9168289" y="5138976"/>
            <a:ext cx="5265209" cy="566023"/>
          </a:xfrm>
          <a:prstGeom prst="rect">
            <a:avLst/>
          </a:prstGeom>
          <a:noFill/>
          <a:ln/>
        </p:spPr>
        <p:txBody>
          <a:bodyPr wrap="square" lIns="25400" tIns="25400" rIns="25400" bIns="25400" rtlCol="0" anchor="ctr">
            <a:normAutofit fontScale="92500" lnSpcReduction="20000"/>
          </a:bodyPr>
          <a:lstStyle/>
          <a:p>
            <a:pPr marL="0" indent="0" algn="l">
              <a:lnSpc>
                <a:spcPct val="132000"/>
              </a:lnSpc>
              <a:buNone/>
            </a:pPr>
            <a:r>
              <a:rPr lang="en-US" sz="1575" kern="0" spc="-19" dirty="0">
                <a:solidFill>
                  <a:srgbClr val="2A3B33"/>
                </a:solidFill>
                <a:latin typeface="Arial" pitchFamily="34" charset="0"/>
                <a:ea typeface="Arial" pitchFamily="34" charset="-122"/>
                <a:cs typeface="Arial" pitchFamily="34" charset="-120"/>
              </a:rPr>
              <a:t>Recovery sets the size of the prize; at corrected prices margin only hits zero near ~28% recovery.</a:t>
            </a:r>
            <a:endParaRPr lang="en-US" sz="1575" dirty="0"/>
          </a:p>
        </p:txBody>
      </p:sp>
      <p:sp>
        <p:nvSpPr>
          <p:cNvPr id="41" name="Shape 39"/>
          <p:cNvSpPr/>
          <p:nvPr/>
        </p:nvSpPr>
        <p:spPr>
          <a:xfrm>
            <a:off x="14459545" y="4986576"/>
            <a:ext cx="2990255" cy="840343"/>
          </a:xfrm>
          <a:prstGeom prst="rect">
            <a:avLst/>
          </a:prstGeom>
          <a:solidFill>
            <a:srgbClr val="14342B">
              <a:alpha val="3000"/>
            </a:srgbClr>
          </a:solidFill>
          <a:ln/>
        </p:spPr>
        <p:txBody>
          <a:bodyPr/>
          <a:lstStyle/>
          <a:p>
            <a:endParaRPr lang="en-US"/>
          </a:p>
        </p:txBody>
      </p:sp>
      <p:sp>
        <p:nvSpPr>
          <p:cNvPr id="42" name="Shape 40"/>
          <p:cNvSpPr/>
          <p:nvPr/>
        </p:nvSpPr>
        <p:spPr>
          <a:xfrm>
            <a:off x="14459545" y="5819299"/>
            <a:ext cx="2990255" cy="9525"/>
          </a:xfrm>
          <a:prstGeom prst="rect">
            <a:avLst/>
          </a:prstGeom>
          <a:solidFill>
            <a:srgbClr val="C9C2B0"/>
          </a:solidFill>
          <a:ln/>
        </p:spPr>
        <p:txBody>
          <a:bodyPr/>
          <a:lstStyle/>
          <a:p>
            <a:endParaRPr lang="en-US"/>
          </a:p>
        </p:txBody>
      </p:sp>
      <p:sp>
        <p:nvSpPr>
          <p:cNvPr id="43" name="Text 41"/>
          <p:cNvSpPr/>
          <p:nvPr/>
        </p:nvSpPr>
        <p:spPr>
          <a:xfrm>
            <a:off x="14560338" y="5138976"/>
            <a:ext cx="2698962" cy="566023"/>
          </a:xfrm>
          <a:prstGeom prst="rect">
            <a:avLst/>
          </a:prstGeom>
          <a:noFill/>
          <a:ln/>
        </p:spPr>
        <p:txBody>
          <a:bodyPr wrap="square" lIns="25400" tIns="25400" rIns="25400" bIns="25400" rtlCol="0" anchor="ctr">
            <a:normAutofit/>
          </a:bodyPr>
          <a:lstStyle/>
          <a:p>
            <a:pPr marL="0" indent="0" algn="r">
              <a:lnSpc>
                <a:spcPct val="132000"/>
              </a:lnSpc>
              <a:buNone/>
            </a:pPr>
            <a:r>
              <a:rPr lang="en-US" sz="1575" kern="0" spc="-19" dirty="0">
                <a:solidFill>
                  <a:srgbClr val="2A3B33"/>
                </a:solidFill>
                <a:highlight>
                  <a:srgbClr val="14342B"/>
                </a:highlight>
                <a:latin typeface="Arial" pitchFamily="34" charset="0"/>
                <a:ea typeface="Arial" pitchFamily="34" charset="-122"/>
                <a:cs typeface="Arial" pitchFamily="34" charset="-120"/>
              </a:rPr>
              <a:t>Medium</a:t>
            </a:r>
            <a:endParaRPr lang="en-US" sz="1575" dirty="0"/>
          </a:p>
        </p:txBody>
      </p:sp>
      <p:sp>
        <p:nvSpPr>
          <p:cNvPr id="44" name="Shape 42"/>
          <p:cNvSpPr/>
          <p:nvPr/>
        </p:nvSpPr>
        <p:spPr>
          <a:xfrm>
            <a:off x="838200" y="6659642"/>
            <a:ext cx="2990017" cy="9525"/>
          </a:xfrm>
          <a:prstGeom prst="rect">
            <a:avLst/>
          </a:prstGeom>
          <a:solidFill>
            <a:srgbClr val="C9C2B0"/>
          </a:solidFill>
          <a:ln/>
        </p:spPr>
        <p:txBody>
          <a:bodyPr/>
          <a:lstStyle/>
          <a:p>
            <a:endParaRPr lang="en-US"/>
          </a:p>
        </p:txBody>
      </p:sp>
      <p:sp>
        <p:nvSpPr>
          <p:cNvPr id="45" name="Text 43"/>
          <p:cNvSpPr/>
          <p:nvPr/>
        </p:nvSpPr>
        <p:spPr>
          <a:xfrm>
            <a:off x="1028700" y="5979319"/>
            <a:ext cx="2698717" cy="566023"/>
          </a:xfrm>
          <a:prstGeom prst="rect">
            <a:avLst/>
          </a:prstGeom>
          <a:noFill/>
          <a:ln/>
        </p:spPr>
        <p:txBody>
          <a:bodyPr wrap="square" lIns="25400" tIns="25400" rIns="25400" bIns="25400" rtlCol="0" anchor="ctr">
            <a:normAutofit/>
          </a:bodyPr>
          <a:lstStyle/>
          <a:p>
            <a:pPr marL="0" indent="0" algn="l">
              <a:lnSpc>
                <a:spcPct val="132000"/>
              </a:lnSpc>
              <a:buNone/>
            </a:pPr>
            <a:r>
              <a:rPr lang="en-US" sz="1575" b="1" kern="0" spc="-19" dirty="0">
                <a:solidFill>
                  <a:srgbClr val="2A3B33"/>
                </a:solidFill>
                <a:latin typeface="Arial" pitchFamily="34" charset="0"/>
                <a:ea typeface="Arial" pitchFamily="34" charset="-122"/>
                <a:cs typeface="Arial" pitchFamily="34" charset="-120"/>
              </a:rPr>
              <a:t>Peptide reuse / lifetime</a:t>
            </a:r>
            <a:endParaRPr lang="en-US" sz="1575" dirty="0"/>
          </a:p>
        </p:txBody>
      </p:sp>
      <p:sp>
        <p:nvSpPr>
          <p:cNvPr id="46" name="Shape 44"/>
          <p:cNvSpPr/>
          <p:nvPr/>
        </p:nvSpPr>
        <p:spPr>
          <a:xfrm>
            <a:off x="3828217" y="6659642"/>
            <a:ext cx="1827252" cy="9525"/>
          </a:xfrm>
          <a:prstGeom prst="rect">
            <a:avLst/>
          </a:prstGeom>
          <a:solidFill>
            <a:srgbClr val="C9C2B0"/>
          </a:solidFill>
          <a:ln/>
        </p:spPr>
        <p:txBody>
          <a:bodyPr/>
          <a:lstStyle/>
          <a:p>
            <a:endParaRPr lang="en-US"/>
          </a:p>
        </p:txBody>
      </p:sp>
      <p:sp>
        <p:nvSpPr>
          <p:cNvPr id="47" name="Text 45"/>
          <p:cNvSpPr/>
          <p:nvPr/>
        </p:nvSpPr>
        <p:spPr>
          <a:xfrm>
            <a:off x="4018717" y="5979319"/>
            <a:ext cx="1522452" cy="566023"/>
          </a:xfrm>
          <a:prstGeom prst="rect">
            <a:avLst/>
          </a:prstGeom>
          <a:noFill/>
          <a:ln/>
        </p:spPr>
        <p:txBody>
          <a:bodyPr wrap="square" lIns="25400" tIns="25400" rIns="25400" bIns="25400" rtlCol="0" anchor="ctr">
            <a:normAutofit/>
          </a:bodyPr>
          <a:lstStyle/>
          <a:p>
            <a:pPr marL="0" indent="0" algn="l">
              <a:lnSpc>
                <a:spcPct val="132000"/>
              </a:lnSpc>
              <a:buNone/>
            </a:pPr>
            <a:r>
              <a:rPr lang="en-US" sz="1575" kern="0" spc="-19" dirty="0">
                <a:solidFill>
                  <a:srgbClr val="2A3B33"/>
                </a:solidFill>
                <a:latin typeface="Arial" pitchFamily="34" charset="0"/>
                <a:ea typeface="Arial" pitchFamily="34" charset="-122"/>
                <a:cs typeface="Arial" pitchFamily="34" charset="-120"/>
              </a:rPr>
              <a:t>Technical</a:t>
            </a:r>
            <a:endParaRPr lang="en-US" sz="1575" dirty="0"/>
          </a:p>
        </p:txBody>
      </p:sp>
      <p:sp>
        <p:nvSpPr>
          <p:cNvPr id="48" name="Shape 46"/>
          <p:cNvSpPr/>
          <p:nvPr/>
        </p:nvSpPr>
        <p:spPr>
          <a:xfrm>
            <a:off x="5655469" y="6659642"/>
            <a:ext cx="3322320" cy="9525"/>
          </a:xfrm>
          <a:prstGeom prst="rect">
            <a:avLst/>
          </a:prstGeom>
          <a:solidFill>
            <a:srgbClr val="C9C2B0"/>
          </a:solidFill>
          <a:ln/>
        </p:spPr>
        <p:txBody>
          <a:bodyPr/>
          <a:lstStyle/>
          <a:p>
            <a:endParaRPr lang="en-US"/>
          </a:p>
        </p:txBody>
      </p:sp>
      <p:sp>
        <p:nvSpPr>
          <p:cNvPr id="49" name="Text 47"/>
          <p:cNvSpPr/>
          <p:nvPr/>
        </p:nvSpPr>
        <p:spPr>
          <a:xfrm>
            <a:off x="5845969" y="5979319"/>
            <a:ext cx="3040990" cy="566023"/>
          </a:xfrm>
          <a:prstGeom prst="rect">
            <a:avLst/>
          </a:prstGeom>
          <a:noFill/>
          <a:ln/>
        </p:spPr>
        <p:txBody>
          <a:bodyPr wrap="square" lIns="25400" tIns="25400" rIns="25400" bIns="25400" rtlCol="0" anchor="ctr">
            <a:normAutofit/>
          </a:bodyPr>
          <a:lstStyle/>
          <a:p>
            <a:pPr marL="0" indent="0" algn="l">
              <a:lnSpc>
                <a:spcPct val="132000"/>
              </a:lnSpc>
              <a:buNone/>
            </a:pPr>
            <a:r>
              <a:rPr lang="en-US" sz="1575" kern="0" spc="-19" dirty="0">
                <a:solidFill>
                  <a:srgbClr val="2A3B33"/>
                </a:solidFill>
                <a:latin typeface="Arial" pitchFamily="34" charset="0"/>
                <a:ea typeface="Arial" pitchFamily="34" charset="-122"/>
                <a:cs typeface="Arial" pitchFamily="34" charset="-120"/>
              </a:rPr>
              <a:t>Reusable over many cycles</a:t>
            </a:r>
            <a:endParaRPr lang="en-US" sz="1575" dirty="0"/>
          </a:p>
        </p:txBody>
      </p:sp>
      <p:sp>
        <p:nvSpPr>
          <p:cNvPr id="50" name="Shape 48"/>
          <p:cNvSpPr/>
          <p:nvPr/>
        </p:nvSpPr>
        <p:spPr>
          <a:xfrm>
            <a:off x="8977789" y="6659642"/>
            <a:ext cx="5481757" cy="9525"/>
          </a:xfrm>
          <a:prstGeom prst="rect">
            <a:avLst/>
          </a:prstGeom>
          <a:solidFill>
            <a:srgbClr val="C9C2B0"/>
          </a:solidFill>
          <a:ln/>
        </p:spPr>
        <p:txBody>
          <a:bodyPr/>
          <a:lstStyle/>
          <a:p>
            <a:endParaRPr lang="en-US"/>
          </a:p>
        </p:txBody>
      </p:sp>
      <p:sp>
        <p:nvSpPr>
          <p:cNvPr id="51" name="Text 49"/>
          <p:cNvSpPr/>
          <p:nvPr/>
        </p:nvSpPr>
        <p:spPr>
          <a:xfrm>
            <a:off x="9168289" y="5979319"/>
            <a:ext cx="5265209" cy="566023"/>
          </a:xfrm>
          <a:prstGeom prst="rect">
            <a:avLst/>
          </a:prstGeom>
          <a:noFill/>
          <a:ln/>
        </p:spPr>
        <p:txBody>
          <a:bodyPr wrap="square" lIns="25400" tIns="25400" rIns="25400" bIns="25400" rtlCol="0" anchor="ctr">
            <a:normAutofit fontScale="92500" lnSpcReduction="20000"/>
          </a:bodyPr>
          <a:lstStyle/>
          <a:p>
            <a:pPr marL="0" indent="0" algn="l">
              <a:lnSpc>
                <a:spcPct val="132000"/>
              </a:lnSpc>
              <a:buNone/>
            </a:pPr>
            <a:r>
              <a:rPr lang="en-US" sz="1575" kern="0" spc="-19" dirty="0">
                <a:solidFill>
                  <a:srgbClr val="2A3B33"/>
                </a:solidFill>
                <a:latin typeface="Arial" pitchFamily="34" charset="0"/>
                <a:ea typeface="Arial" pitchFamily="34" charset="-122"/>
                <a:cs typeface="Arial" pitchFamily="34" charset="-120"/>
              </a:rPr>
              <a:t>If single-use, separation cost balloons and the largest controllable lever disappears.</a:t>
            </a:r>
            <a:endParaRPr lang="en-US" sz="1575" dirty="0"/>
          </a:p>
        </p:txBody>
      </p:sp>
      <p:sp>
        <p:nvSpPr>
          <p:cNvPr id="52" name="Shape 50"/>
          <p:cNvSpPr/>
          <p:nvPr/>
        </p:nvSpPr>
        <p:spPr>
          <a:xfrm>
            <a:off x="14459545" y="6659642"/>
            <a:ext cx="2990255" cy="9525"/>
          </a:xfrm>
          <a:prstGeom prst="rect">
            <a:avLst/>
          </a:prstGeom>
          <a:solidFill>
            <a:srgbClr val="C9C2B0"/>
          </a:solidFill>
          <a:ln/>
        </p:spPr>
        <p:txBody>
          <a:bodyPr/>
          <a:lstStyle/>
          <a:p>
            <a:endParaRPr lang="en-US"/>
          </a:p>
        </p:txBody>
      </p:sp>
      <p:sp>
        <p:nvSpPr>
          <p:cNvPr id="53" name="Text 51"/>
          <p:cNvSpPr/>
          <p:nvPr/>
        </p:nvSpPr>
        <p:spPr>
          <a:xfrm>
            <a:off x="14560338" y="5979319"/>
            <a:ext cx="2698962" cy="566023"/>
          </a:xfrm>
          <a:prstGeom prst="rect">
            <a:avLst/>
          </a:prstGeom>
          <a:noFill/>
          <a:ln/>
        </p:spPr>
        <p:txBody>
          <a:bodyPr wrap="square" lIns="25400" tIns="25400" rIns="25400" bIns="25400" rtlCol="0" anchor="ctr">
            <a:normAutofit/>
          </a:bodyPr>
          <a:lstStyle/>
          <a:p>
            <a:pPr marL="0" indent="0" algn="r">
              <a:lnSpc>
                <a:spcPct val="132000"/>
              </a:lnSpc>
              <a:buNone/>
            </a:pPr>
            <a:r>
              <a:rPr lang="en-US" sz="1575" kern="0" spc="-19" dirty="0">
                <a:solidFill>
                  <a:srgbClr val="2A3B33"/>
                </a:solidFill>
                <a:latin typeface="Arial" pitchFamily="34" charset="0"/>
                <a:ea typeface="Arial" pitchFamily="34" charset="-122"/>
                <a:cs typeface="Arial" pitchFamily="34" charset="-120"/>
              </a:rPr>
              <a:t>Low</a:t>
            </a:r>
            <a:endParaRPr lang="en-US" sz="1575" dirty="0"/>
          </a:p>
        </p:txBody>
      </p:sp>
      <p:sp>
        <p:nvSpPr>
          <p:cNvPr id="54" name="Shape 52"/>
          <p:cNvSpPr/>
          <p:nvPr/>
        </p:nvSpPr>
        <p:spPr>
          <a:xfrm>
            <a:off x="838200" y="6667262"/>
            <a:ext cx="2990017" cy="840343"/>
          </a:xfrm>
          <a:prstGeom prst="rect">
            <a:avLst/>
          </a:prstGeom>
          <a:solidFill>
            <a:srgbClr val="14342B">
              <a:alpha val="3000"/>
            </a:srgbClr>
          </a:solidFill>
          <a:ln/>
        </p:spPr>
        <p:txBody>
          <a:bodyPr/>
          <a:lstStyle/>
          <a:p>
            <a:endParaRPr lang="en-US"/>
          </a:p>
        </p:txBody>
      </p:sp>
      <p:sp>
        <p:nvSpPr>
          <p:cNvPr id="55" name="Shape 53"/>
          <p:cNvSpPr/>
          <p:nvPr/>
        </p:nvSpPr>
        <p:spPr>
          <a:xfrm>
            <a:off x="838200" y="7499985"/>
            <a:ext cx="2990017" cy="9525"/>
          </a:xfrm>
          <a:prstGeom prst="rect">
            <a:avLst/>
          </a:prstGeom>
          <a:solidFill>
            <a:srgbClr val="C9C2B0"/>
          </a:solidFill>
          <a:ln/>
        </p:spPr>
        <p:txBody>
          <a:bodyPr/>
          <a:lstStyle/>
          <a:p>
            <a:endParaRPr lang="en-US"/>
          </a:p>
        </p:txBody>
      </p:sp>
      <p:sp>
        <p:nvSpPr>
          <p:cNvPr id="56" name="Text 54"/>
          <p:cNvSpPr/>
          <p:nvPr/>
        </p:nvSpPr>
        <p:spPr>
          <a:xfrm>
            <a:off x="1028700" y="6819662"/>
            <a:ext cx="2698717" cy="566023"/>
          </a:xfrm>
          <a:prstGeom prst="rect">
            <a:avLst/>
          </a:prstGeom>
          <a:noFill/>
          <a:ln/>
        </p:spPr>
        <p:txBody>
          <a:bodyPr wrap="square" lIns="25400" tIns="25400" rIns="25400" bIns="25400" rtlCol="0" anchor="ctr">
            <a:normAutofit/>
          </a:bodyPr>
          <a:lstStyle/>
          <a:p>
            <a:pPr marL="0" indent="0" algn="l">
              <a:lnSpc>
                <a:spcPct val="132000"/>
              </a:lnSpc>
              <a:buNone/>
            </a:pPr>
            <a:r>
              <a:rPr lang="en-US" sz="1575" b="1" kern="0" spc="-19" dirty="0">
                <a:solidFill>
                  <a:srgbClr val="2A3B33"/>
                </a:solidFill>
                <a:latin typeface="Arial" pitchFamily="34" charset="0"/>
                <a:ea typeface="Arial" pitchFamily="34" charset="-122"/>
                <a:cs typeface="Arial" pitchFamily="34" charset="-120"/>
              </a:rPr>
              <a:t>Price realisation</a:t>
            </a:r>
            <a:endParaRPr lang="en-US" sz="1575" dirty="0"/>
          </a:p>
        </p:txBody>
      </p:sp>
      <p:sp>
        <p:nvSpPr>
          <p:cNvPr id="57" name="Shape 55"/>
          <p:cNvSpPr/>
          <p:nvPr/>
        </p:nvSpPr>
        <p:spPr>
          <a:xfrm>
            <a:off x="3828217" y="6667262"/>
            <a:ext cx="1827252" cy="840343"/>
          </a:xfrm>
          <a:prstGeom prst="rect">
            <a:avLst/>
          </a:prstGeom>
          <a:solidFill>
            <a:srgbClr val="14342B">
              <a:alpha val="3000"/>
            </a:srgbClr>
          </a:solidFill>
          <a:ln/>
        </p:spPr>
        <p:txBody>
          <a:bodyPr/>
          <a:lstStyle/>
          <a:p>
            <a:endParaRPr lang="en-US"/>
          </a:p>
        </p:txBody>
      </p:sp>
      <p:sp>
        <p:nvSpPr>
          <p:cNvPr id="58" name="Shape 56"/>
          <p:cNvSpPr/>
          <p:nvPr/>
        </p:nvSpPr>
        <p:spPr>
          <a:xfrm>
            <a:off x="3828217" y="7499985"/>
            <a:ext cx="1827252" cy="9525"/>
          </a:xfrm>
          <a:prstGeom prst="rect">
            <a:avLst/>
          </a:prstGeom>
          <a:solidFill>
            <a:srgbClr val="C9C2B0"/>
          </a:solidFill>
          <a:ln/>
        </p:spPr>
        <p:txBody>
          <a:bodyPr/>
          <a:lstStyle/>
          <a:p>
            <a:endParaRPr lang="en-US"/>
          </a:p>
        </p:txBody>
      </p:sp>
      <p:sp>
        <p:nvSpPr>
          <p:cNvPr id="59" name="Text 57"/>
          <p:cNvSpPr/>
          <p:nvPr/>
        </p:nvSpPr>
        <p:spPr>
          <a:xfrm>
            <a:off x="4018717" y="6819662"/>
            <a:ext cx="1522452" cy="566023"/>
          </a:xfrm>
          <a:prstGeom prst="rect">
            <a:avLst/>
          </a:prstGeom>
          <a:noFill/>
          <a:ln/>
        </p:spPr>
        <p:txBody>
          <a:bodyPr wrap="square" lIns="25400" tIns="25400" rIns="25400" bIns="25400" rtlCol="0" anchor="ctr">
            <a:normAutofit/>
          </a:bodyPr>
          <a:lstStyle/>
          <a:p>
            <a:pPr marL="0" indent="0" algn="l">
              <a:lnSpc>
                <a:spcPct val="132000"/>
              </a:lnSpc>
              <a:buNone/>
            </a:pPr>
            <a:r>
              <a:rPr lang="en-US" sz="1575" kern="0" spc="-19" dirty="0">
                <a:solidFill>
                  <a:srgbClr val="2A3B33"/>
                </a:solidFill>
                <a:latin typeface="Arial" pitchFamily="34" charset="0"/>
                <a:ea typeface="Arial" pitchFamily="34" charset="-122"/>
                <a:cs typeface="Arial" pitchFamily="34" charset="-120"/>
              </a:rPr>
              <a:t>Commercial</a:t>
            </a:r>
            <a:endParaRPr lang="en-US" sz="1575" dirty="0"/>
          </a:p>
        </p:txBody>
      </p:sp>
      <p:sp>
        <p:nvSpPr>
          <p:cNvPr id="60" name="Shape 58"/>
          <p:cNvSpPr/>
          <p:nvPr/>
        </p:nvSpPr>
        <p:spPr>
          <a:xfrm>
            <a:off x="5655469" y="6667262"/>
            <a:ext cx="3322320" cy="840343"/>
          </a:xfrm>
          <a:prstGeom prst="rect">
            <a:avLst/>
          </a:prstGeom>
          <a:solidFill>
            <a:srgbClr val="14342B">
              <a:alpha val="3000"/>
            </a:srgbClr>
          </a:solidFill>
          <a:ln/>
        </p:spPr>
        <p:txBody>
          <a:bodyPr/>
          <a:lstStyle/>
          <a:p>
            <a:endParaRPr lang="en-US"/>
          </a:p>
        </p:txBody>
      </p:sp>
      <p:sp>
        <p:nvSpPr>
          <p:cNvPr id="61" name="Shape 59"/>
          <p:cNvSpPr/>
          <p:nvPr/>
        </p:nvSpPr>
        <p:spPr>
          <a:xfrm>
            <a:off x="5655469" y="7499985"/>
            <a:ext cx="3322320" cy="9525"/>
          </a:xfrm>
          <a:prstGeom prst="rect">
            <a:avLst/>
          </a:prstGeom>
          <a:solidFill>
            <a:srgbClr val="C9C2B0"/>
          </a:solidFill>
          <a:ln/>
        </p:spPr>
        <p:txBody>
          <a:bodyPr/>
          <a:lstStyle/>
          <a:p>
            <a:endParaRPr lang="en-US"/>
          </a:p>
        </p:txBody>
      </p:sp>
      <p:sp>
        <p:nvSpPr>
          <p:cNvPr id="62" name="Text 60"/>
          <p:cNvSpPr/>
          <p:nvPr/>
        </p:nvSpPr>
        <p:spPr>
          <a:xfrm>
            <a:off x="5845969" y="6819662"/>
            <a:ext cx="3040990" cy="566023"/>
          </a:xfrm>
          <a:prstGeom prst="rect">
            <a:avLst/>
          </a:prstGeom>
          <a:noFill/>
          <a:ln/>
        </p:spPr>
        <p:txBody>
          <a:bodyPr wrap="square" lIns="25400" tIns="25400" rIns="25400" bIns="25400" rtlCol="0" anchor="ctr">
            <a:normAutofit/>
          </a:bodyPr>
          <a:lstStyle/>
          <a:p>
            <a:pPr marL="0" indent="0" algn="l">
              <a:lnSpc>
                <a:spcPct val="132000"/>
              </a:lnSpc>
              <a:buNone/>
            </a:pPr>
            <a:r>
              <a:rPr lang="en-US" sz="1575" kern="0" spc="-19" dirty="0">
                <a:solidFill>
                  <a:srgbClr val="2A3B33"/>
                </a:solidFill>
                <a:latin typeface="Arial" pitchFamily="34" charset="0"/>
                <a:ea typeface="Arial" pitchFamily="34" charset="-122"/>
                <a:cs typeface="Arial" pitchFamily="34" charset="-120"/>
              </a:rPr>
              <a:t>85% of oxide benchmark</a:t>
            </a:r>
            <a:endParaRPr lang="en-US" sz="1575" dirty="0"/>
          </a:p>
        </p:txBody>
      </p:sp>
      <p:sp>
        <p:nvSpPr>
          <p:cNvPr id="63" name="Shape 61"/>
          <p:cNvSpPr/>
          <p:nvPr/>
        </p:nvSpPr>
        <p:spPr>
          <a:xfrm>
            <a:off x="8977789" y="6667262"/>
            <a:ext cx="5481757" cy="840343"/>
          </a:xfrm>
          <a:prstGeom prst="rect">
            <a:avLst/>
          </a:prstGeom>
          <a:solidFill>
            <a:srgbClr val="14342B">
              <a:alpha val="3000"/>
            </a:srgbClr>
          </a:solidFill>
          <a:ln/>
        </p:spPr>
        <p:txBody>
          <a:bodyPr/>
          <a:lstStyle/>
          <a:p>
            <a:endParaRPr lang="en-US"/>
          </a:p>
        </p:txBody>
      </p:sp>
      <p:sp>
        <p:nvSpPr>
          <p:cNvPr id="64" name="Shape 62"/>
          <p:cNvSpPr/>
          <p:nvPr/>
        </p:nvSpPr>
        <p:spPr>
          <a:xfrm>
            <a:off x="8977789" y="7499985"/>
            <a:ext cx="5481757" cy="9525"/>
          </a:xfrm>
          <a:prstGeom prst="rect">
            <a:avLst/>
          </a:prstGeom>
          <a:solidFill>
            <a:srgbClr val="C9C2B0"/>
          </a:solidFill>
          <a:ln/>
        </p:spPr>
        <p:txBody>
          <a:bodyPr/>
          <a:lstStyle/>
          <a:p>
            <a:endParaRPr lang="en-US"/>
          </a:p>
        </p:txBody>
      </p:sp>
      <p:sp>
        <p:nvSpPr>
          <p:cNvPr id="65" name="Text 63"/>
          <p:cNvSpPr/>
          <p:nvPr/>
        </p:nvSpPr>
        <p:spPr>
          <a:xfrm>
            <a:off x="9168289" y="6819662"/>
            <a:ext cx="5265209" cy="566023"/>
          </a:xfrm>
          <a:prstGeom prst="rect">
            <a:avLst/>
          </a:prstGeom>
          <a:noFill/>
          <a:ln/>
        </p:spPr>
        <p:txBody>
          <a:bodyPr wrap="square" lIns="25400" tIns="25400" rIns="25400" bIns="25400" rtlCol="0" anchor="ctr">
            <a:normAutofit fontScale="92500" lnSpcReduction="20000"/>
          </a:bodyPr>
          <a:lstStyle/>
          <a:p>
            <a:pPr marL="0" indent="0" algn="l">
              <a:lnSpc>
                <a:spcPct val="132000"/>
              </a:lnSpc>
              <a:buNone/>
            </a:pPr>
            <a:r>
              <a:rPr lang="en-US" sz="1575" kern="0" spc="-19" dirty="0">
                <a:solidFill>
                  <a:srgbClr val="2A3B33"/>
                </a:solidFill>
                <a:latin typeface="Arial" pitchFamily="34" charset="0"/>
                <a:ea typeface="Arial" pitchFamily="34" charset="-122"/>
                <a:cs typeface="Arial" pitchFamily="34" charset="-120"/>
              </a:rPr>
              <a:t>Below ~30% an intermediate-grade concentrate stops covering processing cost.</a:t>
            </a:r>
            <a:endParaRPr lang="en-US" sz="1575" dirty="0"/>
          </a:p>
        </p:txBody>
      </p:sp>
      <p:sp>
        <p:nvSpPr>
          <p:cNvPr id="66" name="Shape 64"/>
          <p:cNvSpPr/>
          <p:nvPr/>
        </p:nvSpPr>
        <p:spPr>
          <a:xfrm>
            <a:off x="14459545" y="6667262"/>
            <a:ext cx="2990255" cy="840343"/>
          </a:xfrm>
          <a:prstGeom prst="rect">
            <a:avLst/>
          </a:prstGeom>
          <a:solidFill>
            <a:srgbClr val="14342B">
              <a:alpha val="3000"/>
            </a:srgbClr>
          </a:solidFill>
          <a:ln/>
        </p:spPr>
        <p:txBody>
          <a:bodyPr/>
          <a:lstStyle/>
          <a:p>
            <a:endParaRPr lang="en-US"/>
          </a:p>
        </p:txBody>
      </p:sp>
      <p:sp>
        <p:nvSpPr>
          <p:cNvPr id="67" name="Shape 65"/>
          <p:cNvSpPr/>
          <p:nvPr/>
        </p:nvSpPr>
        <p:spPr>
          <a:xfrm>
            <a:off x="14459545" y="7499985"/>
            <a:ext cx="2990255" cy="9525"/>
          </a:xfrm>
          <a:prstGeom prst="rect">
            <a:avLst/>
          </a:prstGeom>
          <a:solidFill>
            <a:srgbClr val="C9C2B0"/>
          </a:solidFill>
          <a:ln/>
        </p:spPr>
        <p:txBody>
          <a:bodyPr/>
          <a:lstStyle/>
          <a:p>
            <a:endParaRPr lang="en-US"/>
          </a:p>
        </p:txBody>
      </p:sp>
      <p:sp>
        <p:nvSpPr>
          <p:cNvPr id="68" name="Text 66"/>
          <p:cNvSpPr/>
          <p:nvPr/>
        </p:nvSpPr>
        <p:spPr>
          <a:xfrm>
            <a:off x="14560338" y="6819662"/>
            <a:ext cx="2698962" cy="566023"/>
          </a:xfrm>
          <a:prstGeom prst="rect">
            <a:avLst/>
          </a:prstGeom>
          <a:noFill/>
          <a:ln/>
        </p:spPr>
        <p:txBody>
          <a:bodyPr wrap="square" lIns="25400" tIns="25400" rIns="25400" bIns="25400" rtlCol="0" anchor="ctr">
            <a:normAutofit/>
          </a:bodyPr>
          <a:lstStyle/>
          <a:p>
            <a:pPr marL="0" indent="0" algn="r">
              <a:lnSpc>
                <a:spcPct val="132000"/>
              </a:lnSpc>
              <a:buNone/>
            </a:pPr>
            <a:r>
              <a:rPr lang="en-US" sz="1575" kern="0" spc="-19" dirty="0">
                <a:solidFill>
                  <a:srgbClr val="2A3B33"/>
                </a:solidFill>
                <a:highlight>
                  <a:srgbClr val="14342B"/>
                </a:highlight>
                <a:latin typeface="Arial" pitchFamily="34" charset="0"/>
                <a:ea typeface="Arial" pitchFamily="34" charset="-122"/>
                <a:cs typeface="Arial" pitchFamily="34" charset="-120"/>
              </a:rPr>
              <a:t>Medium</a:t>
            </a:r>
            <a:endParaRPr lang="en-US" sz="1575" dirty="0"/>
          </a:p>
        </p:txBody>
      </p:sp>
      <p:sp>
        <p:nvSpPr>
          <p:cNvPr id="69" name="Shape 67"/>
          <p:cNvSpPr/>
          <p:nvPr/>
        </p:nvSpPr>
        <p:spPr>
          <a:xfrm>
            <a:off x="838200" y="8340328"/>
            <a:ext cx="2990017" cy="9525"/>
          </a:xfrm>
          <a:prstGeom prst="rect">
            <a:avLst/>
          </a:prstGeom>
          <a:solidFill>
            <a:srgbClr val="C9C2B0"/>
          </a:solidFill>
          <a:ln/>
        </p:spPr>
        <p:txBody>
          <a:bodyPr/>
          <a:lstStyle/>
          <a:p>
            <a:endParaRPr lang="en-US"/>
          </a:p>
        </p:txBody>
      </p:sp>
      <p:sp>
        <p:nvSpPr>
          <p:cNvPr id="70" name="Text 68"/>
          <p:cNvSpPr/>
          <p:nvPr/>
        </p:nvSpPr>
        <p:spPr>
          <a:xfrm>
            <a:off x="1028700" y="7660005"/>
            <a:ext cx="2698717" cy="566023"/>
          </a:xfrm>
          <a:prstGeom prst="rect">
            <a:avLst/>
          </a:prstGeom>
          <a:noFill/>
          <a:ln/>
        </p:spPr>
        <p:txBody>
          <a:bodyPr wrap="square" lIns="25400" tIns="25400" rIns="25400" bIns="25400" rtlCol="0" anchor="ctr">
            <a:normAutofit/>
          </a:bodyPr>
          <a:lstStyle/>
          <a:p>
            <a:pPr marL="0" indent="0" algn="l">
              <a:lnSpc>
                <a:spcPct val="132000"/>
              </a:lnSpc>
              <a:buNone/>
            </a:pPr>
            <a:r>
              <a:rPr lang="en-US" sz="1575" b="1" kern="0" spc="-19" dirty="0">
                <a:solidFill>
                  <a:srgbClr val="2A3B33"/>
                </a:solidFill>
                <a:latin typeface="Arial" pitchFamily="34" charset="0"/>
                <a:ea typeface="Arial" pitchFamily="34" charset="-122"/>
                <a:cs typeface="Arial" pitchFamily="34" charset="-120"/>
              </a:rPr>
              <a:t>Feedstock cost &amp; access</a:t>
            </a:r>
            <a:endParaRPr lang="en-US" sz="1575" dirty="0"/>
          </a:p>
        </p:txBody>
      </p:sp>
      <p:sp>
        <p:nvSpPr>
          <p:cNvPr id="71" name="Shape 69"/>
          <p:cNvSpPr/>
          <p:nvPr/>
        </p:nvSpPr>
        <p:spPr>
          <a:xfrm>
            <a:off x="3828217" y="8340328"/>
            <a:ext cx="1827252" cy="9525"/>
          </a:xfrm>
          <a:prstGeom prst="rect">
            <a:avLst/>
          </a:prstGeom>
          <a:solidFill>
            <a:srgbClr val="C9C2B0"/>
          </a:solidFill>
          <a:ln/>
        </p:spPr>
        <p:txBody>
          <a:bodyPr/>
          <a:lstStyle/>
          <a:p>
            <a:endParaRPr lang="en-US"/>
          </a:p>
        </p:txBody>
      </p:sp>
      <p:sp>
        <p:nvSpPr>
          <p:cNvPr id="72" name="Text 70"/>
          <p:cNvSpPr/>
          <p:nvPr/>
        </p:nvSpPr>
        <p:spPr>
          <a:xfrm>
            <a:off x="4018717" y="7660005"/>
            <a:ext cx="1522452" cy="566023"/>
          </a:xfrm>
          <a:prstGeom prst="rect">
            <a:avLst/>
          </a:prstGeom>
          <a:noFill/>
          <a:ln/>
        </p:spPr>
        <p:txBody>
          <a:bodyPr wrap="square" lIns="25400" tIns="25400" rIns="25400" bIns="25400" rtlCol="0" anchor="ctr">
            <a:normAutofit/>
          </a:bodyPr>
          <a:lstStyle/>
          <a:p>
            <a:pPr marL="0" indent="0" algn="l">
              <a:lnSpc>
                <a:spcPct val="132000"/>
              </a:lnSpc>
              <a:buNone/>
            </a:pPr>
            <a:r>
              <a:rPr lang="en-US" sz="1575" kern="0" spc="-19" dirty="0">
                <a:solidFill>
                  <a:srgbClr val="2A3B33"/>
                </a:solidFill>
                <a:latin typeface="Arial" pitchFamily="34" charset="0"/>
                <a:ea typeface="Arial" pitchFamily="34" charset="-122"/>
                <a:cs typeface="Arial" pitchFamily="34" charset="-120"/>
              </a:rPr>
              <a:t>Commercial</a:t>
            </a:r>
            <a:endParaRPr lang="en-US" sz="1575" dirty="0"/>
          </a:p>
        </p:txBody>
      </p:sp>
      <p:sp>
        <p:nvSpPr>
          <p:cNvPr id="73" name="Shape 71"/>
          <p:cNvSpPr/>
          <p:nvPr/>
        </p:nvSpPr>
        <p:spPr>
          <a:xfrm>
            <a:off x="5655469" y="8340328"/>
            <a:ext cx="3322320" cy="9525"/>
          </a:xfrm>
          <a:prstGeom prst="rect">
            <a:avLst/>
          </a:prstGeom>
          <a:solidFill>
            <a:srgbClr val="C9C2B0"/>
          </a:solidFill>
          <a:ln/>
        </p:spPr>
        <p:txBody>
          <a:bodyPr/>
          <a:lstStyle/>
          <a:p>
            <a:endParaRPr lang="en-US"/>
          </a:p>
        </p:txBody>
      </p:sp>
      <p:sp>
        <p:nvSpPr>
          <p:cNvPr id="74" name="Text 72"/>
          <p:cNvSpPr/>
          <p:nvPr/>
        </p:nvSpPr>
        <p:spPr>
          <a:xfrm>
            <a:off x="5845969" y="7660005"/>
            <a:ext cx="3040990" cy="566023"/>
          </a:xfrm>
          <a:prstGeom prst="rect">
            <a:avLst/>
          </a:prstGeom>
          <a:noFill/>
          <a:ln/>
        </p:spPr>
        <p:txBody>
          <a:bodyPr wrap="square" lIns="25400" tIns="25400" rIns="25400" bIns="25400" rtlCol="0" anchor="ctr">
            <a:normAutofit/>
          </a:bodyPr>
          <a:lstStyle/>
          <a:p>
            <a:pPr marL="0" indent="0" algn="l">
              <a:lnSpc>
                <a:spcPct val="132000"/>
              </a:lnSpc>
              <a:buNone/>
            </a:pPr>
            <a:r>
              <a:rPr lang="en-US" sz="1575" kern="0" spc="-19" dirty="0">
                <a:solidFill>
                  <a:srgbClr val="2A3B33"/>
                </a:solidFill>
                <a:latin typeface="Arial" pitchFamily="34" charset="0"/>
                <a:ea typeface="Arial" pitchFamily="34" charset="-122"/>
                <a:cs typeface="Arial" pitchFamily="34" charset="-120"/>
              </a:rPr>
              <a:t>Free / nominal via partners</a:t>
            </a:r>
            <a:endParaRPr lang="en-US" sz="1575" dirty="0"/>
          </a:p>
        </p:txBody>
      </p:sp>
      <p:sp>
        <p:nvSpPr>
          <p:cNvPr id="75" name="Shape 73"/>
          <p:cNvSpPr/>
          <p:nvPr/>
        </p:nvSpPr>
        <p:spPr>
          <a:xfrm>
            <a:off x="8977789" y="8340328"/>
            <a:ext cx="5481757" cy="9525"/>
          </a:xfrm>
          <a:prstGeom prst="rect">
            <a:avLst/>
          </a:prstGeom>
          <a:solidFill>
            <a:srgbClr val="C9C2B0"/>
          </a:solidFill>
          <a:ln/>
        </p:spPr>
        <p:txBody>
          <a:bodyPr/>
          <a:lstStyle/>
          <a:p>
            <a:endParaRPr lang="en-US"/>
          </a:p>
        </p:txBody>
      </p:sp>
      <p:sp>
        <p:nvSpPr>
          <p:cNvPr id="76" name="Text 74"/>
          <p:cNvSpPr/>
          <p:nvPr/>
        </p:nvSpPr>
        <p:spPr>
          <a:xfrm>
            <a:off x="9168289" y="7660005"/>
            <a:ext cx="5265209" cy="566023"/>
          </a:xfrm>
          <a:prstGeom prst="rect">
            <a:avLst/>
          </a:prstGeom>
          <a:noFill/>
          <a:ln/>
        </p:spPr>
        <p:txBody>
          <a:bodyPr wrap="square" lIns="25400" tIns="25400" rIns="25400" bIns="25400" rtlCol="0" anchor="ctr">
            <a:normAutofit fontScale="92500" lnSpcReduction="20000"/>
          </a:bodyPr>
          <a:lstStyle/>
          <a:p>
            <a:pPr marL="0" indent="0" algn="l">
              <a:lnSpc>
                <a:spcPct val="132000"/>
              </a:lnSpc>
              <a:buNone/>
            </a:pPr>
            <a:r>
              <a:rPr lang="en-US" sz="1575" kern="0" spc="-19" dirty="0">
                <a:solidFill>
                  <a:srgbClr val="2A3B33"/>
                </a:solidFill>
                <a:latin typeface="Arial" pitchFamily="34" charset="0"/>
                <a:ea typeface="Arial" pitchFamily="34" charset="-122"/>
                <a:cs typeface="Arial" pitchFamily="34" charset="-120"/>
              </a:rPr>
              <a:t>Valuable scrap means suppliers want a share; paid feed is now the main margin risk.</a:t>
            </a:r>
            <a:endParaRPr lang="en-US" sz="1575" dirty="0"/>
          </a:p>
        </p:txBody>
      </p:sp>
      <p:sp>
        <p:nvSpPr>
          <p:cNvPr id="77" name="Shape 75"/>
          <p:cNvSpPr/>
          <p:nvPr/>
        </p:nvSpPr>
        <p:spPr>
          <a:xfrm>
            <a:off x="14459545" y="8340328"/>
            <a:ext cx="2990255" cy="9525"/>
          </a:xfrm>
          <a:prstGeom prst="rect">
            <a:avLst/>
          </a:prstGeom>
          <a:solidFill>
            <a:srgbClr val="C9C2B0"/>
          </a:solidFill>
          <a:ln/>
        </p:spPr>
        <p:txBody>
          <a:bodyPr/>
          <a:lstStyle/>
          <a:p>
            <a:endParaRPr lang="en-US"/>
          </a:p>
        </p:txBody>
      </p:sp>
      <p:sp>
        <p:nvSpPr>
          <p:cNvPr id="78" name="Text 76"/>
          <p:cNvSpPr/>
          <p:nvPr/>
        </p:nvSpPr>
        <p:spPr>
          <a:xfrm>
            <a:off x="14560338" y="7660005"/>
            <a:ext cx="2698962" cy="566023"/>
          </a:xfrm>
          <a:prstGeom prst="rect">
            <a:avLst/>
          </a:prstGeom>
          <a:noFill/>
          <a:ln/>
        </p:spPr>
        <p:txBody>
          <a:bodyPr wrap="square" lIns="25400" tIns="25400" rIns="25400" bIns="25400" rtlCol="0" anchor="ctr">
            <a:normAutofit/>
          </a:bodyPr>
          <a:lstStyle/>
          <a:p>
            <a:pPr marL="0" indent="0" algn="r">
              <a:lnSpc>
                <a:spcPct val="132000"/>
              </a:lnSpc>
              <a:buNone/>
            </a:pPr>
            <a:r>
              <a:rPr lang="en-US" sz="1575" kern="0" spc="-19" dirty="0">
                <a:solidFill>
                  <a:srgbClr val="2A3B33"/>
                </a:solidFill>
                <a:latin typeface="Arial" pitchFamily="34" charset="0"/>
                <a:ea typeface="Arial" pitchFamily="34" charset="-122"/>
                <a:cs typeface="Arial" pitchFamily="34" charset="-120"/>
              </a:rPr>
              <a:t>Low</a:t>
            </a:r>
            <a:endParaRPr lang="en-US" sz="1575" dirty="0"/>
          </a:p>
        </p:txBody>
      </p:sp>
      <p:sp>
        <p:nvSpPr>
          <p:cNvPr id="79" name="Shape 77"/>
          <p:cNvSpPr/>
          <p:nvPr/>
        </p:nvSpPr>
        <p:spPr>
          <a:xfrm>
            <a:off x="838200" y="8614172"/>
            <a:ext cx="142875" cy="142875"/>
          </a:xfrm>
          <a:prstGeom prst="ellipse">
            <a:avLst/>
          </a:prstGeom>
          <a:solidFill>
            <a:srgbClr val="C68A4A"/>
          </a:solidFill>
          <a:ln/>
        </p:spPr>
        <p:txBody>
          <a:bodyPr/>
          <a:lstStyle/>
          <a:p>
            <a:endParaRPr lang="en-US"/>
          </a:p>
        </p:txBody>
      </p:sp>
      <p:sp>
        <p:nvSpPr>
          <p:cNvPr id="80" name="Shape 78"/>
          <p:cNvSpPr/>
          <p:nvPr/>
        </p:nvSpPr>
        <p:spPr>
          <a:xfrm>
            <a:off x="1038225" y="8614172"/>
            <a:ext cx="142875" cy="142875"/>
          </a:xfrm>
          <a:prstGeom prst="ellipse">
            <a:avLst/>
          </a:prstGeom>
          <a:solidFill>
            <a:srgbClr val="C68A4A"/>
          </a:solidFill>
          <a:ln/>
        </p:spPr>
        <p:txBody>
          <a:bodyPr/>
          <a:lstStyle/>
          <a:p>
            <a:endParaRPr lang="en-US"/>
          </a:p>
        </p:txBody>
      </p:sp>
      <p:sp>
        <p:nvSpPr>
          <p:cNvPr id="81" name="Shape 79"/>
          <p:cNvSpPr/>
          <p:nvPr/>
        </p:nvSpPr>
        <p:spPr>
          <a:xfrm>
            <a:off x="1238250" y="8614172"/>
            <a:ext cx="142875" cy="142875"/>
          </a:xfrm>
          <a:prstGeom prst="ellipse">
            <a:avLst/>
          </a:prstGeom>
          <a:solidFill>
            <a:srgbClr val="C68A4A"/>
          </a:solidFill>
          <a:ln/>
        </p:spPr>
        <p:txBody>
          <a:bodyPr/>
          <a:lstStyle/>
          <a:p>
            <a:endParaRPr lang="en-US"/>
          </a:p>
        </p:txBody>
      </p:sp>
      <p:sp>
        <p:nvSpPr>
          <p:cNvPr id="82" name="Text 80"/>
          <p:cNvSpPr/>
          <p:nvPr/>
        </p:nvSpPr>
        <p:spPr>
          <a:xfrm>
            <a:off x="1466850" y="8584168"/>
            <a:ext cx="1270040" cy="228600"/>
          </a:xfrm>
          <a:prstGeom prst="rect">
            <a:avLst/>
          </a:prstGeom>
          <a:noFill/>
          <a:ln/>
        </p:spPr>
        <p:txBody>
          <a:bodyPr wrap="square" lIns="0" tIns="0" rIns="0" bIns="0" rtlCol="0" anchor="t">
            <a:normAutofit fontScale="92500" lnSpcReduction="10000"/>
          </a:bodyPr>
          <a:lstStyle/>
          <a:p>
            <a:pPr marL="0" indent="0" algn="l">
              <a:lnSpc>
                <a:spcPct val="145000"/>
              </a:lnSpc>
              <a:buNone/>
            </a:pPr>
            <a:r>
              <a:rPr lang="en-US" sz="1350" kern="0" spc="-19" dirty="0">
                <a:solidFill>
                  <a:srgbClr val="5C6B62"/>
                </a:solidFill>
                <a:latin typeface="Arial" pitchFamily="34" charset="0"/>
                <a:ea typeface="Arial" pitchFamily="34" charset="-122"/>
                <a:cs typeface="Arial" pitchFamily="34" charset="-120"/>
              </a:rPr>
              <a:t>High confidence</a:t>
            </a:r>
            <a:endParaRPr lang="en-US" sz="1350" dirty="0"/>
          </a:p>
        </p:txBody>
      </p:sp>
      <p:sp>
        <p:nvSpPr>
          <p:cNvPr id="83" name="Shape 81"/>
          <p:cNvSpPr/>
          <p:nvPr/>
        </p:nvSpPr>
        <p:spPr>
          <a:xfrm>
            <a:off x="2908340" y="8614172"/>
            <a:ext cx="142875" cy="142875"/>
          </a:xfrm>
          <a:prstGeom prst="ellipse">
            <a:avLst/>
          </a:prstGeom>
          <a:solidFill>
            <a:srgbClr val="C68A4A"/>
          </a:solidFill>
          <a:ln/>
        </p:spPr>
        <p:txBody>
          <a:bodyPr/>
          <a:lstStyle/>
          <a:p>
            <a:endParaRPr lang="en-US"/>
          </a:p>
        </p:txBody>
      </p:sp>
      <p:sp>
        <p:nvSpPr>
          <p:cNvPr id="84" name="Shape 82"/>
          <p:cNvSpPr/>
          <p:nvPr/>
        </p:nvSpPr>
        <p:spPr>
          <a:xfrm>
            <a:off x="3108365" y="8614172"/>
            <a:ext cx="142875" cy="142875"/>
          </a:xfrm>
          <a:prstGeom prst="ellipse">
            <a:avLst/>
          </a:prstGeom>
          <a:solidFill>
            <a:srgbClr val="C68A4A"/>
          </a:solidFill>
          <a:ln/>
        </p:spPr>
        <p:txBody>
          <a:bodyPr/>
          <a:lstStyle/>
          <a:p>
            <a:endParaRPr lang="en-US"/>
          </a:p>
        </p:txBody>
      </p:sp>
      <p:sp>
        <p:nvSpPr>
          <p:cNvPr id="85" name="Shape 83"/>
          <p:cNvSpPr/>
          <p:nvPr/>
        </p:nvSpPr>
        <p:spPr>
          <a:xfrm>
            <a:off x="3308390" y="8614172"/>
            <a:ext cx="142875" cy="142875"/>
          </a:xfrm>
          <a:prstGeom prst="ellipse">
            <a:avLst/>
          </a:prstGeom>
          <a:ln w="7620">
            <a:solidFill>
              <a:srgbClr val="C9C2B0"/>
            </a:solidFill>
            <a:prstDash val="solid"/>
          </a:ln>
        </p:spPr>
        <p:txBody>
          <a:bodyPr/>
          <a:lstStyle/>
          <a:p>
            <a:endParaRPr lang="en-US"/>
          </a:p>
        </p:txBody>
      </p:sp>
      <p:sp>
        <p:nvSpPr>
          <p:cNvPr id="86" name="Text 84"/>
          <p:cNvSpPr/>
          <p:nvPr/>
        </p:nvSpPr>
        <p:spPr>
          <a:xfrm>
            <a:off x="3536990" y="8584168"/>
            <a:ext cx="3313091" cy="228600"/>
          </a:xfrm>
          <a:prstGeom prst="rect">
            <a:avLst/>
          </a:prstGeom>
          <a:noFill/>
          <a:ln/>
        </p:spPr>
        <p:txBody>
          <a:bodyPr wrap="square" lIns="0" tIns="0" rIns="0" bIns="0" rtlCol="0" anchor="t">
            <a:normAutofit fontScale="92500" lnSpcReduction="10000"/>
          </a:bodyPr>
          <a:lstStyle/>
          <a:p>
            <a:pPr marL="0" indent="0" algn="l">
              <a:lnSpc>
                <a:spcPct val="145000"/>
              </a:lnSpc>
              <a:buNone/>
            </a:pPr>
            <a:r>
              <a:rPr lang="en-US" sz="1350" kern="0" spc="-19" dirty="0">
                <a:solidFill>
                  <a:srgbClr val="5C6B62"/>
                </a:solidFill>
                <a:latin typeface="Arial" pitchFamily="34" charset="0"/>
                <a:ea typeface="Arial" pitchFamily="34" charset="-122"/>
                <a:cs typeface="Arial" pitchFamily="34" charset="-120"/>
              </a:rPr>
              <a:t>Medium — reasonable, to be proven in pilot</a:t>
            </a:r>
            <a:endParaRPr lang="en-US" sz="1350" dirty="0"/>
          </a:p>
        </p:txBody>
      </p:sp>
      <p:sp>
        <p:nvSpPr>
          <p:cNvPr id="87" name="Shape 85"/>
          <p:cNvSpPr/>
          <p:nvPr/>
        </p:nvSpPr>
        <p:spPr>
          <a:xfrm>
            <a:off x="7001233" y="8614172"/>
            <a:ext cx="142875" cy="142875"/>
          </a:xfrm>
          <a:prstGeom prst="ellipse">
            <a:avLst/>
          </a:prstGeom>
          <a:solidFill>
            <a:srgbClr val="C68A4A"/>
          </a:solidFill>
          <a:ln/>
        </p:spPr>
        <p:txBody>
          <a:bodyPr/>
          <a:lstStyle/>
          <a:p>
            <a:endParaRPr lang="en-US"/>
          </a:p>
        </p:txBody>
      </p:sp>
      <p:sp>
        <p:nvSpPr>
          <p:cNvPr id="88" name="Shape 86"/>
          <p:cNvSpPr/>
          <p:nvPr/>
        </p:nvSpPr>
        <p:spPr>
          <a:xfrm>
            <a:off x="7201258" y="8614172"/>
            <a:ext cx="142875" cy="142875"/>
          </a:xfrm>
          <a:prstGeom prst="ellipse">
            <a:avLst/>
          </a:prstGeom>
          <a:ln w="7620">
            <a:solidFill>
              <a:srgbClr val="C9C2B0"/>
            </a:solidFill>
            <a:prstDash val="solid"/>
          </a:ln>
        </p:spPr>
        <p:txBody>
          <a:bodyPr/>
          <a:lstStyle/>
          <a:p>
            <a:endParaRPr lang="en-US"/>
          </a:p>
        </p:txBody>
      </p:sp>
      <p:sp>
        <p:nvSpPr>
          <p:cNvPr id="89" name="Shape 87"/>
          <p:cNvSpPr/>
          <p:nvPr/>
        </p:nvSpPr>
        <p:spPr>
          <a:xfrm>
            <a:off x="7401283" y="8614172"/>
            <a:ext cx="142875" cy="142875"/>
          </a:xfrm>
          <a:prstGeom prst="ellipse">
            <a:avLst/>
          </a:prstGeom>
          <a:ln w="7620">
            <a:solidFill>
              <a:srgbClr val="C9C2B0"/>
            </a:solidFill>
            <a:prstDash val="solid"/>
          </a:ln>
        </p:spPr>
        <p:txBody>
          <a:bodyPr/>
          <a:lstStyle/>
          <a:p>
            <a:endParaRPr lang="en-US"/>
          </a:p>
        </p:txBody>
      </p:sp>
      <p:sp>
        <p:nvSpPr>
          <p:cNvPr id="90" name="Text 88"/>
          <p:cNvSpPr/>
          <p:nvPr/>
        </p:nvSpPr>
        <p:spPr>
          <a:xfrm>
            <a:off x="7629883" y="8584168"/>
            <a:ext cx="2270998" cy="228600"/>
          </a:xfrm>
          <a:prstGeom prst="rect">
            <a:avLst/>
          </a:prstGeom>
          <a:noFill/>
          <a:ln/>
        </p:spPr>
        <p:txBody>
          <a:bodyPr wrap="square" lIns="0" tIns="0" rIns="0" bIns="0" rtlCol="0" anchor="t">
            <a:normAutofit fontScale="92500" lnSpcReduction="10000"/>
          </a:bodyPr>
          <a:lstStyle/>
          <a:p>
            <a:pPr marL="0" indent="0" algn="l">
              <a:lnSpc>
                <a:spcPct val="145000"/>
              </a:lnSpc>
              <a:buNone/>
            </a:pPr>
            <a:r>
              <a:rPr lang="en-US" sz="1350" kern="0" spc="-19" dirty="0">
                <a:solidFill>
                  <a:srgbClr val="5C6B62"/>
                </a:solidFill>
                <a:latin typeface="Arial" pitchFamily="34" charset="0"/>
                <a:ea typeface="Arial" pitchFamily="34" charset="-122"/>
                <a:cs typeface="Arial" pitchFamily="34" charset="-120"/>
              </a:rPr>
              <a:t>Low — biggest open question</a:t>
            </a:r>
            <a:endParaRPr lang="en-US" sz="1350" dirty="0"/>
          </a:p>
        </p:txBody>
      </p:sp>
      <p:sp>
        <p:nvSpPr>
          <p:cNvPr id="91" name="Text 89"/>
          <p:cNvSpPr/>
          <p:nvPr/>
        </p:nvSpPr>
        <p:spPr>
          <a:xfrm>
            <a:off x="838200" y="9671209"/>
            <a:ext cx="4269516" cy="272891"/>
          </a:xfrm>
          <a:prstGeom prst="rect">
            <a:avLst/>
          </a:prstGeom>
          <a:noFill/>
          <a:ln/>
        </p:spPr>
        <p:txBody>
          <a:bodyPr wrap="square" lIns="25400" tIns="25400" rIns="25400" bIns="25400" rtlCol="0" anchor="t">
            <a:normAutofit fontScale="92500" lnSpcReduction="20000"/>
          </a:bodyPr>
          <a:lstStyle/>
          <a:p>
            <a:pPr marL="0" indent="0" algn="l">
              <a:lnSpc>
                <a:spcPct val="145000"/>
              </a:lnSpc>
              <a:buNone/>
            </a:pPr>
            <a:r>
              <a:rPr lang="en-US" sz="1275" kern="0" spc="51" dirty="0">
                <a:solidFill>
                  <a:srgbClr val="5C6B62"/>
                </a:solidFill>
                <a:latin typeface="Arial" pitchFamily="34" charset="0"/>
                <a:ea typeface="Arial" pitchFamily="34" charset="-122"/>
                <a:cs typeface="Arial" pitchFamily="34" charset="-120"/>
              </a:rPr>
              <a:t>BIOWEG × BIOPEPLEACH · Strategic Business Plan</a:t>
            </a:r>
            <a:endParaRPr lang="en-US" sz="1275" dirty="0"/>
          </a:p>
        </p:txBody>
      </p:sp>
      <p:sp>
        <p:nvSpPr>
          <p:cNvPr id="92" name="Shape 0">
            <a:extLst>
              <a:ext uri="{FF2B5EF4-FFF2-40B4-BE49-F238E27FC236}">
                <a16:creationId xmlns:a16="http://schemas.microsoft.com/office/drawing/2014/main" id="{0EB71044-8335-E400-A0FF-24189D1853A1}"/>
              </a:ext>
            </a:extLst>
          </p:cNvPr>
          <p:cNvSpPr/>
          <p:nvPr/>
        </p:nvSpPr>
        <p:spPr>
          <a:xfrm>
            <a:off x="876300" y="1028700"/>
            <a:ext cx="16535400" cy="15240"/>
          </a:xfrm>
          <a:prstGeom prst="rect">
            <a:avLst/>
          </a:prstGeom>
          <a:solidFill>
            <a:srgbClr val="DBE0DB"/>
          </a:solidFill>
          <a:ln/>
        </p:spPr>
        <p:txBody>
          <a:bodyPr/>
          <a:lstStyle/>
          <a:p>
            <a:endParaRPr lang="en-US"/>
          </a:p>
        </p:txBody>
      </p:sp>
      <p:sp>
        <p:nvSpPr>
          <p:cNvPr id="94" name="Text 2">
            <a:extLst>
              <a:ext uri="{FF2B5EF4-FFF2-40B4-BE49-F238E27FC236}">
                <a16:creationId xmlns:a16="http://schemas.microsoft.com/office/drawing/2014/main" id="{255EB620-06A6-268D-3EFE-7B467850F392}"/>
              </a:ext>
            </a:extLst>
          </p:cNvPr>
          <p:cNvSpPr/>
          <p:nvPr/>
        </p:nvSpPr>
        <p:spPr>
          <a:xfrm>
            <a:off x="1310283" y="571500"/>
            <a:ext cx="2791526" cy="342900"/>
          </a:xfrm>
          <a:prstGeom prst="rect">
            <a:avLst/>
          </a:prstGeom>
          <a:noFill/>
          <a:ln/>
        </p:spPr>
        <p:txBody>
          <a:bodyPr wrap="square" lIns="0" tIns="0" rIns="0" bIns="0" rtlCol="0" anchor="t">
            <a:normAutofit/>
          </a:bodyPr>
          <a:lstStyle/>
          <a:p>
            <a:pPr marL="0" indent="0" algn="l">
              <a:buNone/>
            </a:pPr>
            <a:r>
              <a:rPr lang="en-US" sz="1950" b="1" kern="0" spc="195" dirty="0">
                <a:solidFill>
                  <a:srgbClr val="23543F"/>
                </a:solidFill>
                <a:latin typeface="Calibri" pitchFamily="34" charset="0"/>
                <a:ea typeface="Calibri" pitchFamily="34" charset="-122"/>
                <a:cs typeface="Calibri" pitchFamily="34" charset="-120"/>
              </a:rPr>
              <a:t>/ RISKS &amp; DE-RISKING</a:t>
            </a:r>
          </a:p>
        </p:txBody>
      </p:sp>
      <p:sp>
        <p:nvSpPr>
          <p:cNvPr id="95" name="TextBox 94">
            <a:extLst>
              <a:ext uri="{FF2B5EF4-FFF2-40B4-BE49-F238E27FC236}">
                <a16:creationId xmlns:a16="http://schemas.microsoft.com/office/drawing/2014/main" id="{464EFBEC-B51F-A2B0-76E6-D7FC90FED790}"/>
              </a:ext>
            </a:extLst>
          </p:cNvPr>
          <p:cNvSpPr txBox="1"/>
          <p:nvPr/>
        </p:nvSpPr>
        <p:spPr>
          <a:xfrm>
            <a:off x="762000" y="511992"/>
            <a:ext cx="548283" cy="392415"/>
          </a:xfrm>
          <a:prstGeom prst="rect">
            <a:avLst/>
          </a:prstGeom>
          <a:noFill/>
        </p:spPr>
        <p:txBody>
          <a:bodyPr wrap="square">
            <a:spAutoFit/>
          </a:bodyPr>
          <a:lstStyle/>
          <a:p>
            <a:r>
              <a:rPr lang="en-US" sz="1950" b="1" kern="0" spc="195" dirty="0">
                <a:solidFill>
                  <a:srgbClr val="BF7D36"/>
                </a:solidFill>
                <a:latin typeface="Calibri" pitchFamily="34" charset="0"/>
                <a:ea typeface="Calibri" pitchFamily="34" charset="-122"/>
                <a:cs typeface="Calibri" pitchFamily="34" charset="-120"/>
              </a:rPr>
              <a:t>06</a:t>
            </a:r>
            <a:endParaRPr lang="en-US" sz="1950" dirty="0"/>
          </a:p>
        </p:txBody>
      </p:sp>
      <p:sp>
        <p:nvSpPr>
          <p:cNvPr id="96" name="Text 4">
            <a:extLst>
              <a:ext uri="{FF2B5EF4-FFF2-40B4-BE49-F238E27FC236}">
                <a16:creationId xmlns:a16="http://schemas.microsoft.com/office/drawing/2014/main" id="{224F2DBD-16DD-53E3-8358-FA7BB6EE914E}"/>
              </a:ext>
            </a:extLst>
          </p:cNvPr>
          <p:cNvSpPr/>
          <p:nvPr/>
        </p:nvSpPr>
        <p:spPr>
          <a:xfrm>
            <a:off x="15153561" y="742950"/>
            <a:ext cx="2372439" cy="300514"/>
          </a:xfrm>
          <a:prstGeom prst="rect">
            <a:avLst/>
          </a:prstGeom>
          <a:noFill/>
          <a:ln/>
        </p:spPr>
        <p:txBody>
          <a:bodyPr wrap="square" lIns="25400" tIns="25400" rIns="25400" bIns="25400" rtlCol="0" anchor="t">
            <a:normAutofit fontScale="92500" lnSpcReduction="10000"/>
          </a:bodyPr>
          <a:lstStyle/>
          <a:p>
            <a:pPr marL="0" indent="0" algn="l">
              <a:lnSpc>
                <a:spcPct val="145000"/>
              </a:lnSpc>
              <a:buNone/>
            </a:pPr>
            <a:r>
              <a:rPr lang="en-US" sz="1425" b="1" kern="0" spc="228" dirty="0">
                <a:solidFill>
                  <a:srgbClr val="5C6B62"/>
                </a:solidFill>
                <a:latin typeface="Arial" pitchFamily="34" charset="0"/>
                <a:ea typeface="Arial" pitchFamily="34" charset="-122"/>
                <a:cs typeface="Arial" pitchFamily="34" charset="-120"/>
              </a:rPr>
              <a:t>PART III · THE PLAN</a:t>
            </a:r>
            <a:endParaRPr lang="en-US" sz="1425" dirty="0"/>
          </a:p>
        </p:txBody>
      </p:sp>
      <p:sp>
        <p:nvSpPr>
          <p:cNvPr id="97" name="Shape 6">
            <a:extLst>
              <a:ext uri="{FF2B5EF4-FFF2-40B4-BE49-F238E27FC236}">
                <a16:creationId xmlns:a16="http://schemas.microsoft.com/office/drawing/2014/main" id="{239BCBAE-02AC-3896-AC51-EA6E7F1AF8A3}"/>
              </a:ext>
            </a:extLst>
          </p:cNvPr>
          <p:cNvSpPr/>
          <p:nvPr/>
        </p:nvSpPr>
        <p:spPr>
          <a:xfrm>
            <a:off x="876300" y="2344579"/>
            <a:ext cx="22860" cy="643890"/>
          </a:xfrm>
          <a:prstGeom prst="rect">
            <a:avLst/>
          </a:prstGeom>
          <a:solidFill>
            <a:srgbClr val="BF7D36"/>
          </a:solidFill>
          <a:ln/>
        </p:spPr>
        <p:txBody>
          <a:bodyPr/>
          <a:lstStyle/>
          <a:p>
            <a:endParaRPr lang="en-US"/>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876300" y="1028700"/>
            <a:ext cx="16535400" cy="15240"/>
          </a:xfrm>
          <a:prstGeom prst="rect">
            <a:avLst/>
          </a:prstGeom>
          <a:solidFill>
            <a:srgbClr val="DBE0DB"/>
          </a:solidFill>
          <a:ln/>
        </p:spPr>
        <p:txBody>
          <a:bodyPr/>
          <a:lstStyle/>
          <a:p>
            <a:endParaRPr lang="en-US"/>
          </a:p>
        </p:txBody>
      </p:sp>
      <p:sp>
        <p:nvSpPr>
          <p:cNvPr id="3" name="Text 1"/>
          <p:cNvSpPr/>
          <p:nvPr/>
        </p:nvSpPr>
        <p:spPr>
          <a:xfrm>
            <a:off x="876300" y="571500"/>
            <a:ext cx="376833" cy="342900"/>
          </a:xfrm>
          <a:prstGeom prst="rect">
            <a:avLst/>
          </a:prstGeom>
          <a:noFill/>
          <a:ln/>
        </p:spPr>
        <p:txBody>
          <a:bodyPr wrap="square" lIns="25400" tIns="25400" rIns="25400" bIns="25400" rtlCol="0" anchor="t">
            <a:normAutofit lnSpcReduction="10000"/>
          </a:bodyPr>
          <a:lstStyle/>
          <a:p>
            <a:pPr marL="0" indent="0" algn="l">
              <a:buNone/>
            </a:pPr>
            <a:r>
              <a:rPr lang="en-US" sz="1950" b="1" kern="0" spc="195" dirty="0">
                <a:solidFill>
                  <a:srgbClr val="BF7D36"/>
                </a:solidFill>
                <a:latin typeface="Calibri" pitchFamily="34" charset="0"/>
                <a:ea typeface="Calibri" pitchFamily="34" charset="-122"/>
                <a:cs typeface="Calibri" pitchFamily="34" charset="-120"/>
              </a:rPr>
              <a:t>07</a:t>
            </a:r>
            <a:endParaRPr lang="en-US" sz="1950" dirty="0"/>
          </a:p>
        </p:txBody>
      </p:sp>
      <p:sp>
        <p:nvSpPr>
          <p:cNvPr id="4" name="Text 2"/>
          <p:cNvSpPr/>
          <p:nvPr/>
        </p:nvSpPr>
        <p:spPr>
          <a:xfrm>
            <a:off x="1310283" y="571500"/>
            <a:ext cx="3114055" cy="342900"/>
          </a:xfrm>
          <a:prstGeom prst="rect">
            <a:avLst/>
          </a:prstGeom>
          <a:noFill/>
          <a:ln/>
        </p:spPr>
        <p:txBody>
          <a:bodyPr wrap="square" lIns="0" tIns="0" rIns="0" bIns="0" rtlCol="0" anchor="t">
            <a:normAutofit/>
          </a:bodyPr>
          <a:lstStyle/>
          <a:p>
            <a:pPr marL="0" indent="0" algn="l">
              <a:buNone/>
            </a:pPr>
            <a:r>
              <a:rPr lang="en-US" sz="1950" b="1" kern="0" spc="195" dirty="0">
                <a:solidFill>
                  <a:srgbClr val="23543F"/>
                </a:solidFill>
                <a:latin typeface="Calibri" pitchFamily="34" charset="0"/>
                <a:ea typeface="Calibri" pitchFamily="34" charset="-122"/>
                <a:cs typeface="Calibri" pitchFamily="34" charset="-120"/>
              </a:rPr>
              <a:t>/ STAKEHOLDERS &amp; GTM</a:t>
            </a:r>
            <a:endParaRPr lang="en-US" sz="1950" dirty="0"/>
          </a:p>
        </p:txBody>
      </p:sp>
      <p:sp>
        <p:nvSpPr>
          <p:cNvPr id="5" name="Shape 3"/>
          <p:cNvSpPr/>
          <p:nvPr/>
        </p:nvSpPr>
        <p:spPr>
          <a:xfrm>
            <a:off x="14840070" y="681038"/>
            <a:ext cx="85725" cy="85725"/>
          </a:xfrm>
          <a:prstGeom prst="ellipse">
            <a:avLst/>
          </a:prstGeom>
          <a:solidFill>
            <a:srgbClr val="BF7D36"/>
          </a:solidFill>
          <a:ln/>
        </p:spPr>
        <p:txBody>
          <a:bodyPr/>
          <a:lstStyle/>
          <a:p>
            <a:endParaRPr lang="en-US"/>
          </a:p>
        </p:txBody>
      </p:sp>
      <p:sp>
        <p:nvSpPr>
          <p:cNvPr id="6" name="Text 4"/>
          <p:cNvSpPr/>
          <p:nvPr/>
        </p:nvSpPr>
        <p:spPr>
          <a:xfrm>
            <a:off x="15040095" y="582930"/>
            <a:ext cx="2447805" cy="320040"/>
          </a:xfrm>
          <a:prstGeom prst="rect">
            <a:avLst/>
          </a:prstGeom>
          <a:noFill/>
          <a:ln/>
        </p:spPr>
        <p:txBody>
          <a:bodyPr wrap="square" lIns="0" tIns="0" rIns="0" bIns="0" rtlCol="0" anchor="t">
            <a:normAutofit/>
          </a:bodyPr>
          <a:lstStyle/>
          <a:p>
            <a:pPr marL="0" indent="0" algn="l">
              <a:buNone/>
            </a:pPr>
            <a:r>
              <a:rPr lang="en-US" sz="1800" kern="0" spc="252" dirty="0">
                <a:solidFill>
                  <a:srgbClr val="23543F"/>
                </a:solidFill>
                <a:latin typeface="Calibri" pitchFamily="34" charset="0"/>
                <a:ea typeface="Calibri" pitchFamily="34" charset="-122"/>
                <a:cs typeface="Calibri" pitchFamily="34" charset="-120"/>
              </a:rPr>
              <a:t>PART III · THE PLAN</a:t>
            </a:r>
            <a:endParaRPr lang="en-US" sz="1800" dirty="0"/>
          </a:p>
        </p:txBody>
      </p:sp>
      <p:sp>
        <p:nvSpPr>
          <p:cNvPr id="7" name="Text 5"/>
          <p:cNvSpPr/>
          <p:nvPr/>
        </p:nvSpPr>
        <p:spPr>
          <a:xfrm>
            <a:off x="876300" y="1291590"/>
            <a:ext cx="15893415" cy="507444"/>
          </a:xfrm>
          <a:prstGeom prst="rect">
            <a:avLst/>
          </a:prstGeom>
          <a:noFill/>
          <a:ln/>
        </p:spPr>
        <p:txBody>
          <a:bodyPr wrap="square" lIns="25400" tIns="25400" rIns="25400" bIns="25400" rtlCol="0" anchor="t">
            <a:normAutofit fontScale="92500" lnSpcReduction="20000"/>
          </a:bodyPr>
          <a:lstStyle/>
          <a:p>
            <a:pPr marL="0" indent="0" algn="l">
              <a:lnSpc>
                <a:spcPct val="112000"/>
              </a:lnSpc>
              <a:buNone/>
            </a:pPr>
            <a:r>
              <a:rPr lang="en-US" sz="3300" b="1" kern="0" spc="-33" dirty="0">
                <a:solidFill>
                  <a:srgbClr val="15211B"/>
                </a:solidFill>
                <a:latin typeface="Calibri" pitchFamily="34" charset="0"/>
                <a:ea typeface="Calibri" pitchFamily="34" charset="-122"/>
                <a:cs typeface="Calibri" pitchFamily="34" charset="-120"/>
              </a:rPr>
              <a:t>Go to market partner-led and pilot-led - secure feedstock first, </a:t>
            </a:r>
            <a:r>
              <a:rPr lang="en-US" sz="3300" b="1" kern="0" spc="-33" dirty="0">
                <a:solidFill>
                  <a:srgbClr val="BF7D36"/>
                </a:solidFill>
                <a:latin typeface="Calibri" pitchFamily="34" charset="0"/>
                <a:ea typeface="Calibri" pitchFamily="34" charset="-122"/>
                <a:cs typeface="Calibri" pitchFamily="34" charset="-120"/>
              </a:rPr>
              <a:t>qualify the product last</a:t>
            </a:r>
            <a:r>
              <a:rPr lang="en-US" sz="3300" b="1" kern="0" spc="-33" dirty="0">
                <a:solidFill>
                  <a:srgbClr val="15211B"/>
                </a:solidFill>
                <a:latin typeface="Calibri" pitchFamily="34" charset="0"/>
                <a:ea typeface="Calibri" pitchFamily="34" charset="-122"/>
                <a:cs typeface="Calibri" pitchFamily="34" charset="-120"/>
              </a:rPr>
              <a:t>.</a:t>
            </a:r>
            <a:endParaRPr lang="en-US" sz="3300" dirty="0"/>
          </a:p>
        </p:txBody>
      </p:sp>
      <p:sp>
        <p:nvSpPr>
          <p:cNvPr id="8" name="Shape 6"/>
          <p:cNvSpPr/>
          <p:nvPr/>
        </p:nvSpPr>
        <p:spPr>
          <a:xfrm>
            <a:off x="876300" y="1875234"/>
            <a:ext cx="22860" cy="643890"/>
          </a:xfrm>
          <a:prstGeom prst="rect">
            <a:avLst/>
          </a:prstGeom>
          <a:solidFill>
            <a:srgbClr val="BF7D36"/>
          </a:solidFill>
          <a:ln/>
        </p:spPr>
        <p:txBody>
          <a:bodyPr/>
          <a:lstStyle/>
          <a:p>
            <a:endParaRPr lang="en-US"/>
          </a:p>
        </p:txBody>
      </p:sp>
      <p:sp>
        <p:nvSpPr>
          <p:cNvPr id="9" name="Text 7"/>
          <p:cNvSpPr/>
          <p:nvPr/>
        </p:nvSpPr>
        <p:spPr>
          <a:xfrm>
            <a:off x="1089660" y="1875234"/>
            <a:ext cx="11951970" cy="681990"/>
          </a:xfrm>
          <a:prstGeom prst="rect">
            <a:avLst/>
          </a:prstGeom>
          <a:noFill/>
          <a:ln/>
        </p:spPr>
        <p:txBody>
          <a:bodyPr wrap="square" lIns="25400" tIns="25400" rIns="25400" bIns="25400" rtlCol="0" anchor="t">
            <a:normAutofit fontScale="92500" lnSpcReduction="20000"/>
          </a:bodyPr>
          <a:lstStyle/>
          <a:p>
            <a:pPr marL="0" indent="0" algn="l">
              <a:lnSpc>
                <a:spcPct val="130000"/>
              </a:lnSpc>
              <a:buNone/>
            </a:pPr>
            <a:r>
              <a:rPr lang="en-US" sz="1950" dirty="0">
                <a:solidFill>
                  <a:srgbClr val="586259"/>
                </a:solidFill>
                <a:latin typeface="Calibri" pitchFamily="34" charset="0"/>
                <a:ea typeface="Calibri" pitchFamily="34" charset="-122"/>
                <a:cs typeface="Calibri" pitchFamily="34" charset="-120"/>
              </a:rPr>
              <a:t>Even with the chemistry working, there's no business unless the rest of the chain says yes. So we win the chain in sequence - feedstock owners first, buyers last.</a:t>
            </a:r>
            <a:endParaRPr lang="en-US" sz="1950" dirty="0"/>
          </a:p>
        </p:txBody>
      </p:sp>
      <p:sp>
        <p:nvSpPr>
          <p:cNvPr id="10" name="Shape 8"/>
          <p:cNvSpPr/>
          <p:nvPr/>
        </p:nvSpPr>
        <p:spPr>
          <a:xfrm>
            <a:off x="876300" y="2652474"/>
            <a:ext cx="3488412" cy="415290"/>
          </a:xfrm>
          <a:prstGeom prst="roundRect">
            <a:avLst>
              <a:gd name="adj" fmla="val 50000"/>
            </a:avLst>
          </a:prstGeom>
          <a:solidFill>
            <a:srgbClr val="EAF0EC"/>
          </a:solidFill>
          <a:ln/>
        </p:spPr>
        <p:txBody>
          <a:bodyPr/>
          <a:lstStyle/>
          <a:p>
            <a:endParaRPr lang="en-US"/>
          </a:p>
        </p:txBody>
      </p:sp>
      <p:sp>
        <p:nvSpPr>
          <p:cNvPr id="11" name="Text 9"/>
          <p:cNvSpPr/>
          <p:nvPr/>
        </p:nvSpPr>
        <p:spPr>
          <a:xfrm>
            <a:off x="1009650" y="2719149"/>
            <a:ext cx="3326365" cy="320040"/>
          </a:xfrm>
          <a:prstGeom prst="rect">
            <a:avLst/>
          </a:prstGeom>
          <a:noFill/>
          <a:ln/>
        </p:spPr>
        <p:txBody>
          <a:bodyPr wrap="square" lIns="25400" tIns="25400" rIns="25400" bIns="25400" rtlCol="0" anchor="ctr">
            <a:normAutofit lnSpcReduction="10000"/>
          </a:bodyPr>
          <a:lstStyle/>
          <a:p>
            <a:pPr marL="0" indent="0" algn="l">
              <a:buNone/>
            </a:pPr>
            <a:r>
              <a:rPr lang="en-US" sz="1800" kern="0" spc="108" dirty="0">
                <a:solidFill>
                  <a:srgbClr val="23543F"/>
                </a:solidFill>
                <a:latin typeface="Calibri" pitchFamily="34" charset="0"/>
                <a:ea typeface="Calibri" pitchFamily="34" charset="-122"/>
                <a:cs typeface="Calibri" pitchFamily="34" charset="-120"/>
              </a:rPr>
              <a:t>Stakeholders that matter most</a:t>
            </a:r>
            <a:endParaRPr lang="en-US" sz="1800" dirty="0"/>
          </a:p>
        </p:txBody>
      </p:sp>
      <p:sp>
        <p:nvSpPr>
          <p:cNvPr id="12" name="Shape 10"/>
          <p:cNvSpPr/>
          <p:nvPr/>
        </p:nvSpPr>
        <p:spPr>
          <a:xfrm>
            <a:off x="876300" y="3239214"/>
            <a:ext cx="4265652" cy="1542574"/>
          </a:xfrm>
          <a:prstGeom prst="roundRect">
            <a:avLst>
              <a:gd name="adj" fmla="val 6792"/>
            </a:avLst>
          </a:prstGeom>
          <a:solidFill>
            <a:srgbClr val="FFFFFF"/>
          </a:solidFill>
          <a:ln w="7620">
            <a:solidFill>
              <a:srgbClr val="DBE0DB"/>
            </a:solidFill>
            <a:prstDash val="solid"/>
          </a:ln>
          <a:effectLst>
            <a:outerShdw blurRad="19050" dist="9525" dir="5400000" algn="bl" rotWithShape="0">
              <a:srgbClr val="14281E">
                <a:alpha val="4000"/>
              </a:srgbClr>
            </a:outerShdw>
          </a:effectLst>
        </p:spPr>
        <p:txBody>
          <a:bodyPr/>
          <a:lstStyle/>
          <a:p>
            <a:endParaRPr lang="en-US"/>
          </a:p>
        </p:txBody>
      </p:sp>
      <p:sp>
        <p:nvSpPr>
          <p:cNvPr id="13" name="Text 11"/>
          <p:cNvSpPr/>
          <p:nvPr/>
        </p:nvSpPr>
        <p:spPr>
          <a:xfrm>
            <a:off x="1074420" y="3399234"/>
            <a:ext cx="3985495" cy="327660"/>
          </a:xfrm>
          <a:prstGeom prst="rect">
            <a:avLst/>
          </a:prstGeom>
          <a:noFill/>
          <a:ln/>
        </p:spPr>
        <p:txBody>
          <a:bodyPr wrap="square" lIns="25400" tIns="25400" rIns="25400" bIns="25400" rtlCol="0" anchor="t">
            <a:normAutofit lnSpcReduction="10000"/>
          </a:bodyPr>
          <a:lstStyle/>
          <a:p>
            <a:pPr marL="0" indent="0" algn="l">
              <a:buNone/>
            </a:pPr>
            <a:r>
              <a:rPr lang="en-US" sz="1875" b="1" dirty="0">
                <a:solidFill>
                  <a:srgbClr val="15211B"/>
                </a:solidFill>
                <a:latin typeface="Calibri" pitchFamily="34" charset="0"/>
                <a:ea typeface="Calibri" pitchFamily="34" charset="-122"/>
                <a:cs typeface="Calibri" pitchFamily="34" charset="-120"/>
              </a:rPr>
              <a:t>WEEE / ITAD firms</a:t>
            </a:r>
            <a:endParaRPr lang="en-US" sz="1875" dirty="0"/>
          </a:p>
        </p:txBody>
      </p:sp>
      <p:sp>
        <p:nvSpPr>
          <p:cNvPr id="14" name="Text 12"/>
          <p:cNvSpPr/>
          <p:nvPr/>
        </p:nvSpPr>
        <p:spPr>
          <a:xfrm>
            <a:off x="1074420" y="3745944"/>
            <a:ext cx="3985495" cy="595789"/>
          </a:xfrm>
          <a:prstGeom prst="rect">
            <a:avLst/>
          </a:prstGeom>
          <a:noFill/>
          <a:ln/>
        </p:spPr>
        <p:txBody>
          <a:bodyPr wrap="square" lIns="25400" tIns="25400" rIns="25400" bIns="25400" rtlCol="0" anchor="t">
            <a:normAutofit fontScale="92500" lnSpcReduction="20000"/>
          </a:bodyPr>
          <a:lstStyle/>
          <a:p>
            <a:pPr marL="0" indent="0" algn="l">
              <a:lnSpc>
                <a:spcPct val="122000"/>
              </a:lnSpc>
              <a:buNone/>
            </a:pPr>
            <a:r>
              <a:rPr lang="en-US" sz="1800" dirty="0">
                <a:solidFill>
                  <a:srgbClr val="586259"/>
                </a:solidFill>
                <a:latin typeface="Calibri" pitchFamily="34" charset="0"/>
                <a:ea typeface="Calibri" pitchFamily="34" charset="-122"/>
                <a:cs typeface="Calibri" pitchFamily="34" charset="-120"/>
              </a:rPr>
              <a:t>Control HDD streams — supply if we cut disposal friction or share upside</a:t>
            </a:r>
            <a:endParaRPr lang="en-US" sz="1800" dirty="0"/>
          </a:p>
        </p:txBody>
      </p:sp>
      <p:sp>
        <p:nvSpPr>
          <p:cNvPr id="15" name="Text 13"/>
          <p:cNvSpPr/>
          <p:nvPr/>
        </p:nvSpPr>
        <p:spPr>
          <a:xfrm>
            <a:off x="1074420" y="4370308"/>
            <a:ext cx="3985495" cy="289560"/>
          </a:xfrm>
          <a:prstGeom prst="rect">
            <a:avLst/>
          </a:prstGeom>
          <a:noFill/>
          <a:ln/>
        </p:spPr>
        <p:txBody>
          <a:bodyPr wrap="square" lIns="25400" tIns="25400" rIns="25400" bIns="25400" rtlCol="0" anchor="t">
            <a:normAutofit fontScale="92500" lnSpcReduction="20000"/>
          </a:bodyPr>
          <a:lstStyle/>
          <a:p>
            <a:pPr marL="0" indent="0" algn="l">
              <a:lnSpc>
                <a:spcPct val="110000"/>
              </a:lnSpc>
              <a:buNone/>
            </a:pPr>
            <a:r>
              <a:rPr lang="en-US" sz="1800" kern="0" spc="18" dirty="0">
                <a:solidFill>
                  <a:srgbClr val="BF7D36"/>
                </a:solidFill>
                <a:latin typeface="Calibri" pitchFamily="34" charset="0"/>
                <a:ea typeface="Calibri" pitchFamily="34" charset="-122"/>
                <a:cs typeface="Calibri" pitchFamily="34" charset="-120"/>
              </a:rPr>
              <a:t>e.g. Stena Recycling · TES · Sims Lifecycle</a:t>
            </a:r>
            <a:endParaRPr lang="en-US" sz="1800" dirty="0"/>
          </a:p>
        </p:txBody>
      </p:sp>
      <p:sp>
        <p:nvSpPr>
          <p:cNvPr id="16" name="Shape 14"/>
          <p:cNvSpPr/>
          <p:nvPr/>
        </p:nvSpPr>
        <p:spPr>
          <a:xfrm>
            <a:off x="5275302" y="3239214"/>
            <a:ext cx="4265652" cy="1542574"/>
          </a:xfrm>
          <a:prstGeom prst="roundRect">
            <a:avLst>
              <a:gd name="adj" fmla="val 6792"/>
            </a:avLst>
          </a:prstGeom>
          <a:solidFill>
            <a:srgbClr val="FFFFFF"/>
          </a:solidFill>
          <a:ln w="7620">
            <a:solidFill>
              <a:srgbClr val="DBE0DB"/>
            </a:solidFill>
            <a:prstDash val="solid"/>
          </a:ln>
          <a:effectLst>
            <a:outerShdw blurRad="19050" dist="9525" dir="5400000" algn="bl" rotWithShape="0">
              <a:srgbClr val="14281E">
                <a:alpha val="4000"/>
              </a:srgbClr>
            </a:outerShdw>
          </a:effectLst>
        </p:spPr>
        <p:txBody>
          <a:bodyPr/>
          <a:lstStyle/>
          <a:p>
            <a:endParaRPr lang="en-US"/>
          </a:p>
        </p:txBody>
      </p:sp>
      <p:sp>
        <p:nvSpPr>
          <p:cNvPr id="17" name="Text 15"/>
          <p:cNvSpPr/>
          <p:nvPr/>
        </p:nvSpPr>
        <p:spPr>
          <a:xfrm>
            <a:off x="5473422" y="3399234"/>
            <a:ext cx="3985495" cy="327660"/>
          </a:xfrm>
          <a:prstGeom prst="rect">
            <a:avLst/>
          </a:prstGeom>
          <a:noFill/>
          <a:ln/>
        </p:spPr>
        <p:txBody>
          <a:bodyPr wrap="square" lIns="25400" tIns="25400" rIns="25400" bIns="25400" rtlCol="0" anchor="t">
            <a:normAutofit lnSpcReduction="10000"/>
          </a:bodyPr>
          <a:lstStyle/>
          <a:p>
            <a:pPr marL="0" indent="0" algn="l">
              <a:buNone/>
            </a:pPr>
            <a:r>
              <a:rPr lang="en-US" sz="1875" b="1" dirty="0">
                <a:solidFill>
                  <a:srgbClr val="15211B"/>
                </a:solidFill>
                <a:latin typeface="Calibri" pitchFamily="34" charset="0"/>
                <a:ea typeface="Calibri" pitchFamily="34" charset="-122"/>
                <a:cs typeface="Calibri" pitchFamily="34" charset="-120"/>
              </a:rPr>
              <a:t>Industrial waste owners</a:t>
            </a:r>
            <a:endParaRPr lang="en-US" sz="1875" dirty="0"/>
          </a:p>
        </p:txBody>
      </p:sp>
      <p:sp>
        <p:nvSpPr>
          <p:cNvPr id="18" name="Text 16"/>
          <p:cNvSpPr/>
          <p:nvPr/>
        </p:nvSpPr>
        <p:spPr>
          <a:xfrm>
            <a:off x="5473422" y="3745944"/>
            <a:ext cx="3985495" cy="595789"/>
          </a:xfrm>
          <a:prstGeom prst="rect">
            <a:avLst/>
          </a:prstGeom>
          <a:noFill/>
          <a:ln/>
        </p:spPr>
        <p:txBody>
          <a:bodyPr wrap="square" lIns="25400" tIns="25400" rIns="25400" bIns="25400" rtlCol="0" anchor="t">
            <a:normAutofit fontScale="92500" lnSpcReduction="20000"/>
          </a:bodyPr>
          <a:lstStyle/>
          <a:p>
            <a:pPr marL="0" indent="0" algn="l">
              <a:lnSpc>
                <a:spcPct val="122000"/>
              </a:lnSpc>
              <a:buNone/>
            </a:pPr>
            <a:r>
              <a:rPr lang="en-US" sz="1800" dirty="0">
                <a:solidFill>
                  <a:srgbClr val="586259"/>
                </a:solidFill>
                <a:latin typeface="Calibri" pitchFamily="34" charset="0"/>
                <a:ea typeface="Calibri" pitchFamily="34" charset="-122"/>
                <a:cs typeface="Calibri" pitchFamily="34" charset="-120"/>
              </a:rPr>
              <a:t>Enable second-stream proof — pilot if residue becomes value</a:t>
            </a:r>
            <a:endParaRPr lang="en-US" sz="1800" dirty="0"/>
          </a:p>
        </p:txBody>
      </p:sp>
      <p:sp>
        <p:nvSpPr>
          <p:cNvPr id="19" name="Text 17"/>
          <p:cNvSpPr/>
          <p:nvPr/>
        </p:nvSpPr>
        <p:spPr>
          <a:xfrm>
            <a:off x="5473422" y="4370308"/>
            <a:ext cx="3985495" cy="289560"/>
          </a:xfrm>
          <a:prstGeom prst="rect">
            <a:avLst/>
          </a:prstGeom>
          <a:noFill/>
          <a:ln/>
        </p:spPr>
        <p:txBody>
          <a:bodyPr wrap="square" lIns="25400" tIns="25400" rIns="25400" bIns="25400" rtlCol="0" anchor="t">
            <a:normAutofit fontScale="92500" lnSpcReduction="20000"/>
          </a:bodyPr>
          <a:lstStyle/>
          <a:p>
            <a:pPr marL="0" indent="0" algn="l">
              <a:lnSpc>
                <a:spcPct val="110000"/>
              </a:lnSpc>
              <a:buNone/>
            </a:pPr>
            <a:r>
              <a:rPr lang="en-US" sz="1800" kern="0" spc="18" dirty="0">
                <a:solidFill>
                  <a:srgbClr val="BF7D36"/>
                </a:solidFill>
                <a:latin typeface="Calibri" pitchFamily="34" charset="0"/>
                <a:ea typeface="Calibri" pitchFamily="34" charset="-122"/>
                <a:cs typeface="Calibri" pitchFamily="34" charset="-120"/>
              </a:rPr>
              <a:t>e.g. refinery &amp; FCC-catalyst operators</a:t>
            </a:r>
            <a:endParaRPr lang="en-US" sz="1800" dirty="0"/>
          </a:p>
        </p:txBody>
      </p:sp>
      <p:sp>
        <p:nvSpPr>
          <p:cNvPr id="20" name="Shape 18"/>
          <p:cNvSpPr/>
          <p:nvPr/>
        </p:nvSpPr>
        <p:spPr>
          <a:xfrm>
            <a:off x="876300" y="4915138"/>
            <a:ext cx="4265652" cy="1542574"/>
          </a:xfrm>
          <a:prstGeom prst="roundRect">
            <a:avLst>
              <a:gd name="adj" fmla="val 6792"/>
            </a:avLst>
          </a:prstGeom>
          <a:solidFill>
            <a:srgbClr val="FFFFFF"/>
          </a:solidFill>
          <a:ln w="7620">
            <a:solidFill>
              <a:srgbClr val="DBE0DB"/>
            </a:solidFill>
            <a:prstDash val="solid"/>
          </a:ln>
          <a:effectLst>
            <a:outerShdw blurRad="19050" dist="9525" dir="5400000" algn="bl" rotWithShape="0">
              <a:srgbClr val="14281E">
                <a:alpha val="4000"/>
              </a:srgbClr>
            </a:outerShdw>
          </a:effectLst>
        </p:spPr>
        <p:txBody>
          <a:bodyPr/>
          <a:lstStyle/>
          <a:p>
            <a:endParaRPr lang="en-US"/>
          </a:p>
        </p:txBody>
      </p:sp>
      <p:sp>
        <p:nvSpPr>
          <p:cNvPr id="21" name="Text 19"/>
          <p:cNvSpPr/>
          <p:nvPr/>
        </p:nvSpPr>
        <p:spPr>
          <a:xfrm>
            <a:off x="1074420" y="5075158"/>
            <a:ext cx="3985495" cy="327660"/>
          </a:xfrm>
          <a:prstGeom prst="rect">
            <a:avLst/>
          </a:prstGeom>
          <a:noFill/>
          <a:ln/>
        </p:spPr>
        <p:txBody>
          <a:bodyPr wrap="square" lIns="25400" tIns="25400" rIns="25400" bIns="25400" rtlCol="0" anchor="t">
            <a:normAutofit lnSpcReduction="10000"/>
          </a:bodyPr>
          <a:lstStyle/>
          <a:p>
            <a:pPr marL="0" indent="0" algn="l">
              <a:buNone/>
            </a:pPr>
            <a:r>
              <a:rPr lang="en-US" sz="1875" b="1" dirty="0">
                <a:solidFill>
                  <a:srgbClr val="15211B"/>
                </a:solidFill>
                <a:latin typeface="Calibri" pitchFamily="34" charset="0"/>
                <a:ea typeface="Calibri" pitchFamily="34" charset="-122"/>
                <a:cs typeface="Calibri" pitchFamily="34" charset="-120"/>
              </a:rPr>
              <a:t>Refiners / specialty chem</a:t>
            </a:r>
            <a:endParaRPr lang="en-US" sz="1875" dirty="0"/>
          </a:p>
        </p:txBody>
      </p:sp>
      <p:sp>
        <p:nvSpPr>
          <p:cNvPr id="22" name="Text 20"/>
          <p:cNvSpPr/>
          <p:nvPr/>
        </p:nvSpPr>
        <p:spPr>
          <a:xfrm>
            <a:off x="1074420" y="5421868"/>
            <a:ext cx="3985495" cy="595789"/>
          </a:xfrm>
          <a:prstGeom prst="rect">
            <a:avLst/>
          </a:prstGeom>
          <a:noFill/>
          <a:ln/>
        </p:spPr>
        <p:txBody>
          <a:bodyPr wrap="square" lIns="25400" tIns="25400" rIns="25400" bIns="25400" rtlCol="0" anchor="t">
            <a:normAutofit fontScale="92500"/>
          </a:bodyPr>
          <a:lstStyle/>
          <a:p>
            <a:pPr marL="0" indent="0" algn="l">
              <a:lnSpc>
                <a:spcPct val="122000"/>
              </a:lnSpc>
              <a:buNone/>
            </a:pPr>
            <a:r>
              <a:rPr lang="en-US" sz="1800" dirty="0">
                <a:solidFill>
                  <a:srgbClr val="586259"/>
                </a:solidFill>
                <a:latin typeface="Calibri" pitchFamily="34" charset="0"/>
                <a:ea typeface="Calibri" pitchFamily="34" charset="-122"/>
                <a:cs typeface="Calibri" pitchFamily="34" charset="-120"/>
              </a:rPr>
              <a:t>Turn our intermediate into accepted product</a:t>
            </a:r>
            <a:endParaRPr lang="en-US" sz="1800" dirty="0"/>
          </a:p>
        </p:txBody>
      </p:sp>
      <p:sp>
        <p:nvSpPr>
          <p:cNvPr id="23" name="Text 21"/>
          <p:cNvSpPr/>
          <p:nvPr/>
        </p:nvSpPr>
        <p:spPr>
          <a:xfrm>
            <a:off x="1074420" y="6046232"/>
            <a:ext cx="3985495" cy="289560"/>
          </a:xfrm>
          <a:prstGeom prst="rect">
            <a:avLst/>
          </a:prstGeom>
          <a:noFill/>
          <a:ln/>
        </p:spPr>
        <p:txBody>
          <a:bodyPr wrap="square" lIns="25400" tIns="25400" rIns="25400" bIns="25400" rtlCol="0" anchor="t">
            <a:normAutofit fontScale="92500" lnSpcReduction="20000"/>
          </a:bodyPr>
          <a:lstStyle/>
          <a:p>
            <a:pPr marL="0" indent="0" algn="l">
              <a:lnSpc>
                <a:spcPct val="110000"/>
              </a:lnSpc>
              <a:buNone/>
            </a:pPr>
            <a:r>
              <a:rPr lang="en-US" sz="1800" kern="0" spc="18" dirty="0">
                <a:solidFill>
                  <a:srgbClr val="BF7D36"/>
                </a:solidFill>
                <a:latin typeface="Calibri" pitchFamily="34" charset="0"/>
                <a:ea typeface="Calibri" pitchFamily="34" charset="-122"/>
                <a:cs typeface="Calibri" pitchFamily="34" charset="-120"/>
              </a:rPr>
              <a:t>e.g. Solvay · Umicore</a:t>
            </a:r>
            <a:endParaRPr lang="en-US" sz="1800" dirty="0"/>
          </a:p>
        </p:txBody>
      </p:sp>
      <p:sp>
        <p:nvSpPr>
          <p:cNvPr id="24" name="Shape 22"/>
          <p:cNvSpPr/>
          <p:nvPr/>
        </p:nvSpPr>
        <p:spPr>
          <a:xfrm>
            <a:off x="5275302" y="4915138"/>
            <a:ext cx="4265652" cy="1542574"/>
          </a:xfrm>
          <a:prstGeom prst="roundRect">
            <a:avLst>
              <a:gd name="adj" fmla="val 6792"/>
            </a:avLst>
          </a:prstGeom>
          <a:solidFill>
            <a:srgbClr val="FFFFFF"/>
          </a:solidFill>
          <a:ln w="7620">
            <a:solidFill>
              <a:srgbClr val="DBE0DB"/>
            </a:solidFill>
            <a:prstDash val="solid"/>
          </a:ln>
          <a:effectLst>
            <a:outerShdw blurRad="19050" dist="9525" dir="5400000" algn="bl" rotWithShape="0">
              <a:srgbClr val="14281E">
                <a:alpha val="4000"/>
              </a:srgbClr>
            </a:outerShdw>
          </a:effectLst>
        </p:spPr>
        <p:txBody>
          <a:bodyPr/>
          <a:lstStyle/>
          <a:p>
            <a:endParaRPr lang="en-US"/>
          </a:p>
        </p:txBody>
      </p:sp>
      <p:sp>
        <p:nvSpPr>
          <p:cNvPr id="25" name="Text 23"/>
          <p:cNvSpPr/>
          <p:nvPr/>
        </p:nvSpPr>
        <p:spPr>
          <a:xfrm>
            <a:off x="5473422" y="5075158"/>
            <a:ext cx="3985495" cy="327660"/>
          </a:xfrm>
          <a:prstGeom prst="rect">
            <a:avLst/>
          </a:prstGeom>
          <a:noFill/>
          <a:ln/>
        </p:spPr>
        <p:txBody>
          <a:bodyPr wrap="square" lIns="25400" tIns="25400" rIns="25400" bIns="25400" rtlCol="0" anchor="t">
            <a:normAutofit lnSpcReduction="10000"/>
          </a:bodyPr>
          <a:lstStyle/>
          <a:p>
            <a:pPr marL="0" indent="0" algn="l">
              <a:buNone/>
            </a:pPr>
            <a:r>
              <a:rPr lang="en-US" sz="1875" b="1" dirty="0">
                <a:solidFill>
                  <a:srgbClr val="15211B"/>
                </a:solidFill>
                <a:latin typeface="Calibri" pitchFamily="34" charset="0"/>
                <a:ea typeface="Calibri" pitchFamily="34" charset="-122"/>
                <a:cs typeface="Calibri" pitchFamily="34" charset="-120"/>
              </a:rPr>
              <a:t>Magnet / alloy producers</a:t>
            </a:r>
            <a:endParaRPr lang="en-US" sz="1875" dirty="0"/>
          </a:p>
        </p:txBody>
      </p:sp>
      <p:sp>
        <p:nvSpPr>
          <p:cNvPr id="26" name="Text 24"/>
          <p:cNvSpPr/>
          <p:nvPr/>
        </p:nvSpPr>
        <p:spPr>
          <a:xfrm>
            <a:off x="5473422" y="5421868"/>
            <a:ext cx="3985495" cy="595789"/>
          </a:xfrm>
          <a:prstGeom prst="rect">
            <a:avLst/>
          </a:prstGeom>
          <a:noFill/>
          <a:ln/>
        </p:spPr>
        <p:txBody>
          <a:bodyPr wrap="square" lIns="25400" tIns="25400" rIns="25400" bIns="25400" rtlCol="0" anchor="t">
            <a:normAutofit fontScale="92500" lnSpcReduction="20000"/>
          </a:bodyPr>
          <a:lstStyle/>
          <a:p>
            <a:pPr marL="0" indent="0" algn="l">
              <a:lnSpc>
                <a:spcPct val="122000"/>
              </a:lnSpc>
              <a:buNone/>
            </a:pPr>
            <a:r>
              <a:rPr lang="en-US" sz="1800" dirty="0">
                <a:solidFill>
                  <a:srgbClr val="586259"/>
                </a:solidFill>
                <a:latin typeface="Calibri" pitchFamily="34" charset="0"/>
                <a:ea typeface="Calibri" pitchFamily="34" charset="-122"/>
                <a:cs typeface="Calibri" pitchFamily="34" charset="-120"/>
              </a:rPr>
              <a:t>Potential offtakers — want secure, traceable EU supply</a:t>
            </a:r>
            <a:endParaRPr lang="en-US" sz="1800" dirty="0"/>
          </a:p>
        </p:txBody>
      </p:sp>
      <p:sp>
        <p:nvSpPr>
          <p:cNvPr id="27" name="Text 25"/>
          <p:cNvSpPr/>
          <p:nvPr/>
        </p:nvSpPr>
        <p:spPr>
          <a:xfrm>
            <a:off x="5473422" y="6046232"/>
            <a:ext cx="3985495" cy="289560"/>
          </a:xfrm>
          <a:prstGeom prst="rect">
            <a:avLst/>
          </a:prstGeom>
          <a:noFill/>
          <a:ln/>
        </p:spPr>
        <p:txBody>
          <a:bodyPr wrap="square" lIns="25400" tIns="25400" rIns="25400" bIns="25400" rtlCol="0" anchor="t">
            <a:normAutofit fontScale="92500" lnSpcReduction="20000"/>
          </a:bodyPr>
          <a:lstStyle/>
          <a:p>
            <a:pPr marL="0" indent="0" algn="l">
              <a:lnSpc>
                <a:spcPct val="110000"/>
              </a:lnSpc>
              <a:buNone/>
            </a:pPr>
            <a:r>
              <a:rPr lang="en-US" sz="1800" kern="0" spc="18" dirty="0">
                <a:solidFill>
                  <a:srgbClr val="BF7D36"/>
                </a:solidFill>
                <a:latin typeface="Calibri" pitchFamily="34" charset="0"/>
                <a:ea typeface="Calibri" pitchFamily="34" charset="-122"/>
                <a:cs typeface="Calibri" pitchFamily="34" charset="-120"/>
              </a:rPr>
              <a:t>e.g. VAC · Neo Performance</a:t>
            </a:r>
            <a:endParaRPr lang="en-US" sz="1800" dirty="0"/>
          </a:p>
        </p:txBody>
      </p:sp>
      <p:sp>
        <p:nvSpPr>
          <p:cNvPr id="28" name="Shape 26"/>
          <p:cNvSpPr/>
          <p:nvPr/>
        </p:nvSpPr>
        <p:spPr>
          <a:xfrm>
            <a:off x="876300" y="6591062"/>
            <a:ext cx="4265652" cy="1542574"/>
          </a:xfrm>
          <a:prstGeom prst="roundRect">
            <a:avLst>
              <a:gd name="adj" fmla="val 6792"/>
            </a:avLst>
          </a:prstGeom>
          <a:solidFill>
            <a:srgbClr val="FFFFFF"/>
          </a:solidFill>
          <a:ln w="7620">
            <a:solidFill>
              <a:srgbClr val="DBE0DB"/>
            </a:solidFill>
            <a:prstDash val="solid"/>
          </a:ln>
          <a:effectLst>
            <a:outerShdw blurRad="19050" dist="9525" dir="5400000" algn="bl" rotWithShape="0">
              <a:srgbClr val="14281E">
                <a:alpha val="4000"/>
              </a:srgbClr>
            </a:outerShdw>
          </a:effectLst>
        </p:spPr>
        <p:txBody>
          <a:bodyPr/>
          <a:lstStyle/>
          <a:p>
            <a:endParaRPr lang="en-US"/>
          </a:p>
        </p:txBody>
      </p:sp>
      <p:sp>
        <p:nvSpPr>
          <p:cNvPr id="29" name="Text 27"/>
          <p:cNvSpPr/>
          <p:nvPr/>
        </p:nvSpPr>
        <p:spPr>
          <a:xfrm>
            <a:off x="1074420" y="6751082"/>
            <a:ext cx="3985495" cy="327660"/>
          </a:xfrm>
          <a:prstGeom prst="rect">
            <a:avLst/>
          </a:prstGeom>
          <a:noFill/>
          <a:ln/>
        </p:spPr>
        <p:txBody>
          <a:bodyPr wrap="square" lIns="25400" tIns="25400" rIns="25400" bIns="25400" rtlCol="0" anchor="t">
            <a:normAutofit lnSpcReduction="10000"/>
          </a:bodyPr>
          <a:lstStyle/>
          <a:p>
            <a:pPr marL="0" indent="0" algn="l">
              <a:buNone/>
            </a:pPr>
            <a:r>
              <a:rPr lang="en-US" sz="1875" b="1" dirty="0">
                <a:solidFill>
                  <a:srgbClr val="15211B"/>
                </a:solidFill>
                <a:latin typeface="Calibri" pitchFamily="34" charset="0"/>
                <a:ea typeface="Calibri" pitchFamily="34" charset="-122"/>
                <a:cs typeface="Calibri" pitchFamily="34" charset="-120"/>
              </a:rPr>
              <a:t>OEMs / strategic buyers</a:t>
            </a:r>
            <a:endParaRPr lang="en-US" sz="1875" dirty="0"/>
          </a:p>
        </p:txBody>
      </p:sp>
      <p:sp>
        <p:nvSpPr>
          <p:cNvPr id="30" name="Text 28"/>
          <p:cNvSpPr/>
          <p:nvPr/>
        </p:nvSpPr>
        <p:spPr>
          <a:xfrm>
            <a:off x="1074420" y="7097792"/>
            <a:ext cx="3985495" cy="595789"/>
          </a:xfrm>
          <a:prstGeom prst="rect">
            <a:avLst/>
          </a:prstGeom>
          <a:noFill/>
          <a:ln/>
        </p:spPr>
        <p:txBody>
          <a:bodyPr wrap="square" lIns="25400" tIns="25400" rIns="25400" bIns="25400" rtlCol="0" anchor="t">
            <a:normAutofit fontScale="92500" lnSpcReduction="20000"/>
          </a:bodyPr>
          <a:lstStyle/>
          <a:p>
            <a:pPr marL="0" indent="0" algn="l">
              <a:lnSpc>
                <a:spcPct val="122000"/>
              </a:lnSpc>
              <a:buNone/>
            </a:pPr>
            <a:r>
              <a:rPr lang="en-US" sz="1800" dirty="0">
                <a:solidFill>
                  <a:srgbClr val="586259"/>
                </a:solidFill>
                <a:latin typeface="Calibri" pitchFamily="34" charset="0"/>
                <a:ea typeface="Calibri" pitchFamily="34" charset="-122"/>
                <a:cs typeface="Calibri" pitchFamily="34" charset="-120"/>
              </a:rPr>
              <a:t>Validate demand pull via ESG &amp; supply-security goals</a:t>
            </a:r>
            <a:endParaRPr lang="en-US" sz="1800" dirty="0"/>
          </a:p>
        </p:txBody>
      </p:sp>
      <p:sp>
        <p:nvSpPr>
          <p:cNvPr id="31" name="Text 29"/>
          <p:cNvSpPr/>
          <p:nvPr/>
        </p:nvSpPr>
        <p:spPr>
          <a:xfrm>
            <a:off x="1074420" y="7722156"/>
            <a:ext cx="3985495" cy="289560"/>
          </a:xfrm>
          <a:prstGeom prst="rect">
            <a:avLst/>
          </a:prstGeom>
          <a:noFill/>
          <a:ln/>
        </p:spPr>
        <p:txBody>
          <a:bodyPr wrap="square" lIns="25400" tIns="25400" rIns="25400" bIns="25400" rtlCol="0" anchor="t">
            <a:normAutofit fontScale="92500" lnSpcReduction="20000"/>
          </a:bodyPr>
          <a:lstStyle/>
          <a:p>
            <a:pPr marL="0" indent="0" algn="l">
              <a:lnSpc>
                <a:spcPct val="110000"/>
              </a:lnSpc>
              <a:buNone/>
            </a:pPr>
            <a:r>
              <a:rPr lang="en-US" sz="1800" kern="0" spc="18" dirty="0">
                <a:solidFill>
                  <a:srgbClr val="BF7D36"/>
                </a:solidFill>
                <a:latin typeface="Calibri" pitchFamily="34" charset="0"/>
                <a:ea typeface="Calibri" pitchFamily="34" charset="-122"/>
                <a:cs typeface="Calibri" pitchFamily="34" charset="-120"/>
              </a:rPr>
              <a:t>e.g. Bosch · Siemens · auto OEMs</a:t>
            </a:r>
            <a:endParaRPr lang="en-US" sz="1800" dirty="0"/>
          </a:p>
        </p:txBody>
      </p:sp>
      <p:sp>
        <p:nvSpPr>
          <p:cNvPr id="32" name="Shape 30"/>
          <p:cNvSpPr/>
          <p:nvPr/>
        </p:nvSpPr>
        <p:spPr>
          <a:xfrm>
            <a:off x="5275302" y="6591062"/>
            <a:ext cx="4265652" cy="1542574"/>
          </a:xfrm>
          <a:prstGeom prst="roundRect">
            <a:avLst>
              <a:gd name="adj" fmla="val 6792"/>
            </a:avLst>
          </a:prstGeom>
          <a:solidFill>
            <a:srgbClr val="1B4133"/>
          </a:solidFill>
          <a:ln w="7620">
            <a:solidFill>
              <a:srgbClr val="1B4133"/>
            </a:solidFill>
            <a:prstDash val="solid"/>
          </a:ln>
          <a:effectLst>
            <a:outerShdw blurRad="19050" dist="9525" dir="5400000" algn="bl" rotWithShape="0">
              <a:srgbClr val="14281E">
                <a:alpha val="4000"/>
              </a:srgbClr>
            </a:outerShdw>
          </a:effectLst>
        </p:spPr>
        <p:txBody>
          <a:bodyPr/>
          <a:lstStyle/>
          <a:p>
            <a:endParaRPr lang="en-US"/>
          </a:p>
        </p:txBody>
      </p:sp>
      <p:sp>
        <p:nvSpPr>
          <p:cNvPr id="33" name="Text 31"/>
          <p:cNvSpPr/>
          <p:nvPr/>
        </p:nvSpPr>
        <p:spPr>
          <a:xfrm>
            <a:off x="5473422" y="6751082"/>
            <a:ext cx="3985495" cy="327660"/>
          </a:xfrm>
          <a:prstGeom prst="rect">
            <a:avLst/>
          </a:prstGeom>
          <a:noFill/>
          <a:ln/>
        </p:spPr>
        <p:txBody>
          <a:bodyPr wrap="square" lIns="25400" tIns="25400" rIns="25400" bIns="25400" rtlCol="0" anchor="t">
            <a:normAutofit lnSpcReduction="10000"/>
          </a:bodyPr>
          <a:lstStyle/>
          <a:p>
            <a:pPr marL="0" indent="0" algn="l">
              <a:buNone/>
            </a:pPr>
            <a:r>
              <a:rPr lang="en-US" sz="1875" b="1" dirty="0">
                <a:solidFill>
                  <a:srgbClr val="EEF3EE"/>
                </a:solidFill>
                <a:latin typeface="Calibri" pitchFamily="34" charset="0"/>
                <a:ea typeface="Calibri" pitchFamily="34" charset="-122"/>
                <a:cs typeface="Calibri" pitchFamily="34" charset="-120"/>
              </a:rPr>
              <a:t>SPRIND / public capital</a:t>
            </a:r>
            <a:endParaRPr lang="en-US" sz="1875" dirty="0"/>
          </a:p>
        </p:txBody>
      </p:sp>
      <p:sp>
        <p:nvSpPr>
          <p:cNvPr id="34" name="Text 32"/>
          <p:cNvSpPr/>
          <p:nvPr/>
        </p:nvSpPr>
        <p:spPr>
          <a:xfrm>
            <a:off x="5473422" y="7097792"/>
            <a:ext cx="3985495" cy="595789"/>
          </a:xfrm>
          <a:prstGeom prst="rect">
            <a:avLst/>
          </a:prstGeom>
          <a:noFill/>
          <a:ln/>
        </p:spPr>
        <p:txBody>
          <a:bodyPr wrap="square" lIns="25400" tIns="25400" rIns="25400" bIns="25400" rtlCol="0" anchor="t">
            <a:normAutofit fontScale="92500"/>
          </a:bodyPr>
          <a:lstStyle/>
          <a:p>
            <a:pPr marL="0" indent="0" algn="l">
              <a:lnSpc>
                <a:spcPct val="122000"/>
              </a:lnSpc>
              <a:buNone/>
            </a:pPr>
            <a:r>
              <a:rPr lang="en-US" sz="1800" dirty="0">
                <a:solidFill>
                  <a:srgbClr val="A9BDAE"/>
                </a:solidFill>
                <a:latin typeface="Calibri" pitchFamily="34" charset="0"/>
                <a:ea typeface="Calibri" pitchFamily="34" charset="-122"/>
                <a:cs typeface="Calibri" pitchFamily="34" charset="-120"/>
              </a:rPr>
              <a:t>Fund milestone-driven technical de-risking</a:t>
            </a:r>
            <a:endParaRPr lang="en-US" sz="1800" dirty="0"/>
          </a:p>
        </p:txBody>
      </p:sp>
      <p:sp>
        <p:nvSpPr>
          <p:cNvPr id="35" name="Text 33"/>
          <p:cNvSpPr/>
          <p:nvPr/>
        </p:nvSpPr>
        <p:spPr>
          <a:xfrm>
            <a:off x="5473422" y="7722156"/>
            <a:ext cx="3985495" cy="289560"/>
          </a:xfrm>
          <a:prstGeom prst="rect">
            <a:avLst/>
          </a:prstGeom>
          <a:noFill/>
          <a:ln/>
        </p:spPr>
        <p:txBody>
          <a:bodyPr wrap="square" lIns="25400" tIns="25400" rIns="25400" bIns="25400" rtlCol="0" anchor="t">
            <a:normAutofit fontScale="92500" lnSpcReduction="20000"/>
          </a:bodyPr>
          <a:lstStyle/>
          <a:p>
            <a:pPr marL="0" indent="0" algn="l">
              <a:lnSpc>
                <a:spcPct val="110000"/>
              </a:lnSpc>
              <a:buNone/>
            </a:pPr>
            <a:r>
              <a:rPr lang="en-US" sz="1800" kern="0" spc="18" dirty="0">
                <a:solidFill>
                  <a:srgbClr val="D9B78A"/>
                </a:solidFill>
                <a:latin typeface="Calibri" pitchFamily="34" charset="0"/>
                <a:ea typeface="Calibri" pitchFamily="34" charset="-122"/>
                <a:cs typeface="Calibri" pitchFamily="34" charset="-120"/>
              </a:rPr>
              <a:t>SPRIND · EU / national grants</a:t>
            </a:r>
            <a:endParaRPr lang="en-US" sz="1800" dirty="0"/>
          </a:p>
        </p:txBody>
      </p:sp>
      <p:sp>
        <p:nvSpPr>
          <p:cNvPr id="36" name="Shape 34"/>
          <p:cNvSpPr/>
          <p:nvPr/>
        </p:nvSpPr>
        <p:spPr>
          <a:xfrm>
            <a:off x="9960055" y="2652474"/>
            <a:ext cx="2342436" cy="415290"/>
          </a:xfrm>
          <a:prstGeom prst="roundRect">
            <a:avLst>
              <a:gd name="adj" fmla="val 50000"/>
            </a:avLst>
          </a:prstGeom>
          <a:solidFill>
            <a:srgbClr val="EAF0EC"/>
          </a:solidFill>
          <a:ln/>
        </p:spPr>
        <p:txBody>
          <a:bodyPr/>
          <a:lstStyle/>
          <a:p>
            <a:endParaRPr lang="en-US"/>
          </a:p>
        </p:txBody>
      </p:sp>
      <p:sp>
        <p:nvSpPr>
          <p:cNvPr id="37" name="Text 35"/>
          <p:cNvSpPr/>
          <p:nvPr/>
        </p:nvSpPr>
        <p:spPr>
          <a:xfrm>
            <a:off x="10093405" y="2719149"/>
            <a:ext cx="2151936" cy="320040"/>
          </a:xfrm>
          <a:prstGeom prst="rect">
            <a:avLst/>
          </a:prstGeom>
          <a:noFill/>
          <a:ln/>
        </p:spPr>
        <p:txBody>
          <a:bodyPr wrap="square" lIns="25400" tIns="25400" rIns="25400" bIns="25400" rtlCol="0" anchor="ctr">
            <a:normAutofit lnSpcReduction="10000"/>
          </a:bodyPr>
          <a:lstStyle/>
          <a:p>
            <a:pPr marL="0" indent="0" algn="l">
              <a:buNone/>
            </a:pPr>
            <a:r>
              <a:rPr lang="en-US" sz="1800" kern="0" spc="108" dirty="0">
                <a:solidFill>
                  <a:srgbClr val="23543F"/>
                </a:solidFill>
                <a:latin typeface="Calibri" pitchFamily="34" charset="0"/>
                <a:ea typeface="Calibri" pitchFamily="34" charset="-122"/>
                <a:cs typeface="Calibri" pitchFamily="34" charset="-120"/>
              </a:rPr>
              <a:t>The entry sequence</a:t>
            </a:r>
            <a:endParaRPr lang="en-US" sz="1800" dirty="0"/>
          </a:p>
        </p:txBody>
      </p:sp>
      <p:sp>
        <p:nvSpPr>
          <p:cNvPr id="38" name="Shape 36"/>
          <p:cNvSpPr/>
          <p:nvPr/>
        </p:nvSpPr>
        <p:spPr>
          <a:xfrm>
            <a:off x="9960055" y="3305056"/>
            <a:ext cx="438150" cy="438150"/>
          </a:xfrm>
          <a:prstGeom prst="ellipse">
            <a:avLst/>
          </a:prstGeom>
          <a:solidFill>
            <a:srgbClr val="BF7D36"/>
          </a:solidFill>
          <a:ln/>
        </p:spPr>
        <p:txBody>
          <a:bodyPr/>
          <a:lstStyle/>
          <a:p>
            <a:endParaRPr lang="en-US"/>
          </a:p>
        </p:txBody>
      </p:sp>
      <p:sp>
        <p:nvSpPr>
          <p:cNvPr id="39" name="Text 37"/>
          <p:cNvSpPr/>
          <p:nvPr/>
        </p:nvSpPr>
        <p:spPr>
          <a:xfrm>
            <a:off x="9921955" y="3305056"/>
            <a:ext cx="514350" cy="476250"/>
          </a:xfrm>
          <a:prstGeom prst="rect">
            <a:avLst/>
          </a:prstGeom>
          <a:noFill/>
          <a:ln/>
        </p:spPr>
        <p:txBody>
          <a:bodyPr wrap="square" lIns="25400" tIns="25400" rIns="25400" bIns="25400" rtlCol="0" anchor="ctr">
            <a:normAutofit/>
          </a:bodyPr>
          <a:lstStyle/>
          <a:p>
            <a:pPr marL="0" indent="0" algn="ctr">
              <a:buNone/>
            </a:pPr>
            <a:r>
              <a:rPr lang="en-US" sz="1800" b="1" dirty="0">
                <a:solidFill>
                  <a:srgbClr val="FFFFFF"/>
                </a:solidFill>
                <a:latin typeface="Calibri" pitchFamily="34" charset="0"/>
                <a:ea typeface="Calibri" pitchFamily="34" charset="-122"/>
                <a:cs typeface="Calibri" pitchFamily="34" charset="-120"/>
              </a:rPr>
              <a:t>1</a:t>
            </a:r>
            <a:endParaRPr lang="en-US" sz="1800" dirty="0"/>
          </a:p>
        </p:txBody>
      </p:sp>
      <p:sp>
        <p:nvSpPr>
          <p:cNvPr id="40" name="Text 38"/>
          <p:cNvSpPr/>
          <p:nvPr/>
        </p:nvSpPr>
        <p:spPr>
          <a:xfrm>
            <a:off x="10569655" y="3239214"/>
            <a:ext cx="5209263" cy="320040"/>
          </a:xfrm>
          <a:prstGeom prst="rect">
            <a:avLst/>
          </a:prstGeom>
          <a:noFill/>
          <a:ln/>
        </p:spPr>
        <p:txBody>
          <a:bodyPr wrap="square" lIns="25400" tIns="25400" rIns="25400" bIns="25400" rtlCol="0" anchor="t">
            <a:normAutofit lnSpcReduction="10000"/>
          </a:bodyPr>
          <a:lstStyle/>
          <a:p>
            <a:pPr marL="0" indent="0" algn="l">
              <a:buNone/>
            </a:pPr>
            <a:r>
              <a:rPr lang="en-US" sz="1800" b="1" dirty="0">
                <a:solidFill>
                  <a:srgbClr val="15211B"/>
                </a:solidFill>
                <a:latin typeface="Calibri" pitchFamily="34" charset="0"/>
                <a:ea typeface="Calibri" pitchFamily="34" charset="-122"/>
                <a:cs typeface="Calibri" pitchFamily="34" charset="-120"/>
              </a:rPr>
              <a:t>Access channel</a:t>
            </a:r>
            <a:endParaRPr lang="en-US" sz="1800" dirty="0"/>
          </a:p>
        </p:txBody>
      </p:sp>
      <p:sp>
        <p:nvSpPr>
          <p:cNvPr id="41" name="Text 39"/>
          <p:cNvSpPr/>
          <p:nvPr/>
        </p:nvSpPr>
        <p:spPr>
          <a:xfrm>
            <a:off x="10569655" y="3521155"/>
            <a:ext cx="5209263" cy="326112"/>
          </a:xfrm>
          <a:prstGeom prst="rect">
            <a:avLst/>
          </a:prstGeom>
          <a:noFill/>
          <a:ln/>
        </p:spPr>
        <p:txBody>
          <a:bodyPr wrap="square" lIns="25400" tIns="25400" rIns="25400" bIns="25400" rtlCol="0" anchor="t">
            <a:normAutofit fontScale="92500" lnSpcReduction="20000"/>
          </a:bodyPr>
          <a:lstStyle/>
          <a:p>
            <a:pPr marL="0" indent="0" algn="l">
              <a:lnSpc>
                <a:spcPct val="126000"/>
              </a:lnSpc>
              <a:buNone/>
            </a:pPr>
            <a:r>
              <a:rPr lang="en-US" sz="1800" dirty="0">
                <a:solidFill>
                  <a:srgbClr val="586259"/>
                </a:solidFill>
                <a:latin typeface="Calibri" pitchFamily="34" charset="0"/>
                <a:ea typeface="Calibri" pitchFamily="34" charset="-122"/>
                <a:cs typeface="Calibri" pitchFamily="34" charset="-120"/>
              </a:rPr>
              <a:t>Partner with waste-stream owners to secure feedstock</a:t>
            </a:r>
            <a:endParaRPr lang="en-US" sz="1800" dirty="0"/>
          </a:p>
        </p:txBody>
      </p:sp>
      <p:sp>
        <p:nvSpPr>
          <p:cNvPr id="42" name="Shape 40"/>
          <p:cNvSpPr/>
          <p:nvPr/>
        </p:nvSpPr>
        <p:spPr>
          <a:xfrm>
            <a:off x="10169605" y="3809167"/>
            <a:ext cx="19050" cy="190500"/>
          </a:xfrm>
          <a:prstGeom prst="rect">
            <a:avLst/>
          </a:prstGeom>
          <a:solidFill>
            <a:srgbClr val="DBE0DB"/>
          </a:solidFill>
          <a:ln/>
        </p:spPr>
        <p:txBody>
          <a:bodyPr/>
          <a:lstStyle/>
          <a:p>
            <a:endParaRPr lang="en-US"/>
          </a:p>
        </p:txBody>
      </p:sp>
      <p:sp>
        <p:nvSpPr>
          <p:cNvPr id="43" name="Shape 41"/>
          <p:cNvSpPr/>
          <p:nvPr/>
        </p:nvSpPr>
        <p:spPr>
          <a:xfrm>
            <a:off x="9960055" y="4065508"/>
            <a:ext cx="438150" cy="438150"/>
          </a:xfrm>
          <a:prstGeom prst="ellipse">
            <a:avLst/>
          </a:prstGeom>
          <a:solidFill>
            <a:srgbClr val="BF7D36"/>
          </a:solidFill>
          <a:ln/>
        </p:spPr>
        <p:txBody>
          <a:bodyPr/>
          <a:lstStyle/>
          <a:p>
            <a:endParaRPr lang="en-US"/>
          </a:p>
        </p:txBody>
      </p:sp>
      <p:sp>
        <p:nvSpPr>
          <p:cNvPr id="44" name="Text 42"/>
          <p:cNvSpPr/>
          <p:nvPr/>
        </p:nvSpPr>
        <p:spPr>
          <a:xfrm>
            <a:off x="9921955" y="4065508"/>
            <a:ext cx="514350" cy="476250"/>
          </a:xfrm>
          <a:prstGeom prst="rect">
            <a:avLst/>
          </a:prstGeom>
          <a:noFill/>
          <a:ln/>
        </p:spPr>
        <p:txBody>
          <a:bodyPr wrap="square" lIns="25400" tIns="25400" rIns="25400" bIns="25400" rtlCol="0" anchor="ctr">
            <a:normAutofit/>
          </a:bodyPr>
          <a:lstStyle/>
          <a:p>
            <a:pPr marL="0" indent="0" algn="ctr">
              <a:buNone/>
            </a:pPr>
            <a:r>
              <a:rPr lang="en-US" sz="1800" b="1" dirty="0">
                <a:solidFill>
                  <a:srgbClr val="FFFFFF"/>
                </a:solidFill>
                <a:latin typeface="Calibri" pitchFamily="34" charset="0"/>
                <a:ea typeface="Calibri" pitchFamily="34" charset="-122"/>
                <a:cs typeface="Calibri" pitchFamily="34" charset="-120"/>
              </a:rPr>
              <a:t>2</a:t>
            </a:r>
            <a:endParaRPr lang="en-US" sz="1800" dirty="0"/>
          </a:p>
        </p:txBody>
      </p:sp>
      <p:sp>
        <p:nvSpPr>
          <p:cNvPr id="45" name="Text 43"/>
          <p:cNvSpPr/>
          <p:nvPr/>
        </p:nvSpPr>
        <p:spPr>
          <a:xfrm>
            <a:off x="10569655" y="3999667"/>
            <a:ext cx="5462748" cy="320040"/>
          </a:xfrm>
          <a:prstGeom prst="rect">
            <a:avLst/>
          </a:prstGeom>
          <a:noFill/>
          <a:ln/>
        </p:spPr>
        <p:txBody>
          <a:bodyPr wrap="square" lIns="25400" tIns="25400" rIns="25400" bIns="25400" rtlCol="0" anchor="t">
            <a:normAutofit lnSpcReduction="10000"/>
          </a:bodyPr>
          <a:lstStyle/>
          <a:p>
            <a:pPr marL="0" indent="0" algn="l">
              <a:buNone/>
            </a:pPr>
            <a:r>
              <a:rPr lang="en-US" sz="1800" b="1" dirty="0">
                <a:solidFill>
                  <a:srgbClr val="15211B"/>
                </a:solidFill>
                <a:latin typeface="Calibri" pitchFamily="34" charset="0"/>
                <a:ea typeface="Calibri" pitchFamily="34" charset="-122"/>
                <a:cs typeface="Calibri" pitchFamily="34" charset="-120"/>
              </a:rPr>
              <a:t>Validation channel</a:t>
            </a:r>
            <a:endParaRPr lang="en-US" sz="1800" dirty="0"/>
          </a:p>
        </p:txBody>
      </p:sp>
      <p:sp>
        <p:nvSpPr>
          <p:cNvPr id="46" name="Text 44"/>
          <p:cNvSpPr/>
          <p:nvPr/>
        </p:nvSpPr>
        <p:spPr>
          <a:xfrm>
            <a:off x="10569655" y="4281607"/>
            <a:ext cx="5462748" cy="326112"/>
          </a:xfrm>
          <a:prstGeom prst="rect">
            <a:avLst/>
          </a:prstGeom>
          <a:noFill/>
          <a:ln/>
        </p:spPr>
        <p:txBody>
          <a:bodyPr wrap="square" lIns="25400" tIns="25400" rIns="25400" bIns="25400" rtlCol="0" anchor="t">
            <a:normAutofit fontScale="92500" lnSpcReduction="20000"/>
          </a:bodyPr>
          <a:lstStyle/>
          <a:p>
            <a:pPr marL="0" indent="0" algn="l">
              <a:lnSpc>
                <a:spcPct val="126000"/>
              </a:lnSpc>
              <a:buNone/>
            </a:pPr>
            <a:r>
              <a:rPr lang="en-US" sz="1800" dirty="0">
                <a:solidFill>
                  <a:srgbClr val="586259"/>
                </a:solidFill>
                <a:latin typeface="Calibri" pitchFamily="34" charset="0"/>
                <a:ea typeface="Calibri" pitchFamily="34" charset="-122"/>
                <a:cs typeface="Calibri" pitchFamily="34" charset="-120"/>
              </a:rPr>
              <a:t>Pilot with 1–2 technical partners on feed prep &amp; handling</a:t>
            </a:r>
            <a:endParaRPr lang="en-US" sz="1800" dirty="0"/>
          </a:p>
        </p:txBody>
      </p:sp>
      <p:sp>
        <p:nvSpPr>
          <p:cNvPr id="47" name="Shape 45"/>
          <p:cNvSpPr/>
          <p:nvPr/>
        </p:nvSpPr>
        <p:spPr>
          <a:xfrm>
            <a:off x="10169605" y="4569619"/>
            <a:ext cx="19050" cy="190500"/>
          </a:xfrm>
          <a:prstGeom prst="rect">
            <a:avLst/>
          </a:prstGeom>
          <a:solidFill>
            <a:srgbClr val="DBE0DB"/>
          </a:solidFill>
          <a:ln/>
        </p:spPr>
        <p:txBody>
          <a:bodyPr/>
          <a:lstStyle/>
          <a:p>
            <a:endParaRPr lang="en-US"/>
          </a:p>
        </p:txBody>
      </p:sp>
      <p:sp>
        <p:nvSpPr>
          <p:cNvPr id="48" name="Shape 46"/>
          <p:cNvSpPr/>
          <p:nvPr/>
        </p:nvSpPr>
        <p:spPr>
          <a:xfrm>
            <a:off x="9960055" y="4825960"/>
            <a:ext cx="438150" cy="438150"/>
          </a:xfrm>
          <a:prstGeom prst="ellipse">
            <a:avLst/>
          </a:prstGeom>
          <a:solidFill>
            <a:srgbClr val="BF7D36"/>
          </a:solidFill>
          <a:ln/>
        </p:spPr>
        <p:txBody>
          <a:bodyPr/>
          <a:lstStyle/>
          <a:p>
            <a:endParaRPr lang="en-US"/>
          </a:p>
        </p:txBody>
      </p:sp>
      <p:sp>
        <p:nvSpPr>
          <p:cNvPr id="49" name="Text 47"/>
          <p:cNvSpPr/>
          <p:nvPr/>
        </p:nvSpPr>
        <p:spPr>
          <a:xfrm>
            <a:off x="9921955" y="4825960"/>
            <a:ext cx="514350" cy="476250"/>
          </a:xfrm>
          <a:prstGeom prst="rect">
            <a:avLst/>
          </a:prstGeom>
          <a:noFill/>
          <a:ln/>
        </p:spPr>
        <p:txBody>
          <a:bodyPr wrap="square" lIns="25400" tIns="25400" rIns="25400" bIns="25400" rtlCol="0" anchor="ctr">
            <a:normAutofit/>
          </a:bodyPr>
          <a:lstStyle/>
          <a:p>
            <a:pPr marL="0" indent="0" algn="ctr">
              <a:buNone/>
            </a:pPr>
            <a:r>
              <a:rPr lang="en-US" sz="1800" b="1" dirty="0">
                <a:solidFill>
                  <a:srgbClr val="FFFFFF"/>
                </a:solidFill>
                <a:latin typeface="Calibri" pitchFamily="34" charset="0"/>
                <a:ea typeface="Calibri" pitchFamily="34" charset="-122"/>
                <a:cs typeface="Calibri" pitchFamily="34" charset="-120"/>
              </a:rPr>
              <a:t>3</a:t>
            </a:r>
            <a:endParaRPr lang="en-US" sz="1800" dirty="0"/>
          </a:p>
        </p:txBody>
      </p:sp>
      <p:sp>
        <p:nvSpPr>
          <p:cNvPr id="50" name="Text 48"/>
          <p:cNvSpPr/>
          <p:nvPr/>
        </p:nvSpPr>
        <p:spPr>
          <a:xfrm>
            <a:off x="10569655" y="4760119"/>
            <a:ext cx="5565516" cy="320040"/>
          </a:xfrm>
          <a:prstGeom prst="rect">
            <a:avLst/>
          </a:prstGeom>
          <a:noFill/>
          <a:ln/>
        </p:spPr>
        <p:txBody>
          <a:bodyPr wrap="square" lIns="25400" tIns="25400" rIns="25400" bIns="25400" rtlCol="0" anchor="t">
            <a:normAutofit lnSpcReduction="10000"/>
          </a:bodyPr>
          <a:lstStyle/>
          <a:p>
            <a:pPr marL="0" indent="0" algn="l">
              <a:buNone/>
            </a:pPr>
            <a:r>
              <a:rPr lang="en-US" sz="1800" b="1" dirty="0">
                <a:solidFill>
                  <a:srgbClr val="15211B"/>
                </a:solidFill>
                <a:latin typeface="Calibri" pitchFamily="34" charset="0"/>
                <a:ea typeface="Calibri" pitchFamily="34" charset="-122"/>
                <a:cs typeface="Calibri" pitchFamily="34" charset="-120"/>
              </a:rPr>
              <a:t>Product channel</a:t>
            </a:r>
            <a:endParaRPr lang="en-US" sz="1800" dirty="0"/>
          </a:p>
        </p:txBody>
      </p:sp>
      <p:sp>
        <p:nvSpPr>
          <p:cNvPr id="51" name="Text 49"/>
          <p:cNvSpPr/>
          <p:nvPr/>
        </p:nvSpPr>
        <p:spPr>
          <a:xfrm>
            <a:off x="10569655" y="5042059"/>
            <a:ext cx="5565516" cy="326112"/>
          </a:xfrm>
          <a:prstGeom prst="rect">
            <a:avLst/>
          </a:prstGeom>
          <a:noFill/>
          <a:ln/>
        </p:spPr>
        <p:txBody>
          <a:bodyPr wrap="square" lIns="25400" tIns="25400" rIns="25400" bIns="25400" rtlCol="0" anchor="t">
            <a:normAutofit fontScale="92500" lnSpcReduction="20000"/>
          </a:bodyPr>
          <a:lstStyle/>
          <a:p>
            <a:pPr marL="0" indent="0" algn="l">
              <a:lnSpc>
                <a:spcPct val="126000"/>
              </a:lnSpc>
              <a:buNone/>
            </a:pPr>
            <a:r>
              <a:rPr lang="en-US" sz="1800" dirty="0">
                <a:solidFill>
                  <a:srgbClr val="586259"/>
                </a:solidFill>
                <a:latin typeface="Calibri" pitchFamily="34" charset="0"/>
                <a:ea typeface="Calibri" pitchFamily="34" charset="-122"/>
                <a:cs typeface="Calibri" pitchFamily="34" charset="-120"/>
              </a:rPr>
              <a:t>Qualify output with downstream refiners / magnet players</a:t>
            </a:r>
            <a:endParaRPr lang="en-US" sz="1800" dirty="0"/>
          </a:p>
        </p:txBody>
      </p:sp>
      <p:sp>
        <p:nvSpPr>
          <p:cNvPr id="52" name="Shape 50"/>
          <p:cNvSpPr/>
          <p:nvPr/>
        </p:nvSpPr>
        <p:spPr>
          <a:xfrm>
            <a:off x="10169605" y="5330071"/>
            <a:ext cx="19050" cy="190500"/>
          </a:xfrm>
          <a:prstGeom prst="rect">
            <a:avLst/>
          </a:prstGeom>
          <a:solidFill>
            <a:srgbClr val="DBE0DB"/>
          </a:solidFill>
          <a:ln/>
        </p:spPr>
        <p:txBody>
          <a:bodyPr/>
          <a:lstStyle/>
          <a:p>
            <a:endParaRPr lang="en-US"/>
          </a:p>
        </p:txBody>
      </p:sp>
      <p:sp>
        <p:nvSpPr>
          <p:cNvPr id="53" name="Shape 51"/>
          <p:cNvSpPr/>
          <p:nvPr/>
        </p:nvSpPr>
        <p:spPr>
          <a:xfrm>
            <a:off x="9960055" y="5586413"/>
            <a:ext cx="438150" cy="438150"/>
          </a:xfrm>
          <a:prstGeom prst="ellipse">
            <a:avLst/>
          </a:prstGeom>
          <a:solidFill>
            <a:srgbClr val="BF7D36"/>
          </a:solidFill>
          <a:ln/>
        </p:spPr>
        <p:txBody>
          <a:bodyPr/>
          <a:lstStyle/>
          <a:p>
            <a:endParaRPr lang="en-US"/>
          </a:p>
        </p:txBody>
      </p:sp>
      <p:sp>
        <p:nvSpPr>
          <p:cNvPr id="54" name="Text 52"/>
          <p:cNvSpPr/>
          <p:nvPr/>
        </p:nvSpPr>
        <p:spPr>
          <a:xfrm>
            <a:off x="9921955" y="5586413"/>
            <a:ext cx="514350" cy="476250"/>
          </a:xfrm>
          <a:prstGeom prst="rect">
            <a:avLst/>
          </a:prstGeom>
          <a:noFill/>
          <a:ln/>
        </p:spPr>
        <p:txBody>
          <a:bodyPr wrap="square" lIns="25400" tIns="25400" rIns="25400" bIns="25400" rtlCol="0" anchor="ctr">
            <a:normAutofit/>
          </a:bodyPr>
          <a:lstStyle/>
          <a:p>
            <a:pPr marL="0" indent="0" algn="ctr">
              <a:buNone/>
            </a:pPr>
            <a:r>
              <a:rPr lang="en-US" sz="1800" b="1" dirty="0">
                <a:solidFill>
                  <a:srgbClr val="FFFFFF"/>
                </a:solidFill>
                <a:latin typeface="Calibri" pitchFamily="34" charset="0"/>
                <a:ea typeface="Calibri" pitchFamily="34" charset="-122"/>
                <a:cs typeface="Calibri" pitchFamily="34" charset="-120"/>
              </a:rPr>
              <a:t>4</a:t>
            </a:r>
            <a:endParaRPr lang="en-US" sz="1800" dirty="0"/>
          </a:p>
        </p:txBody>
      </p:sp>
      <p:sp>
        <p:nvSpPr>
          <p:cNvPr id="55" name="Text 53"/>
          <p:cNvSpPr/>
          <p:nvPr/>
        </p:nvSpPr>
        <p:spPr>
          <a:xfrm>
            <a:off x="10569655" y="5520571"/>
            <a:ext cx="5191481" cy="320040"/>
          </a:xfrm>
          <a:prstGeom prst="rect">
            <a:avLst/>
          </a:prstGeom>
          <a:noFill/>
          <a:ln/>
        </p:spPr>
        <p:txBody>
          <a:bodyPr wrap="square" lIns="25400" tIns="25400" rIns="25400" bIns="25400" rtlCol="0" anchor="t">
            <a:normAutofit lnSpcReduction="10000"/>
          </a:bodyPr>
          <a:lstStyle/>
          <a:p>
            <a:pPr marL="0" indent="0" algn="l">
              <a:buNone/>
            </a:pPr>
            <a:r>
              <a:rPr lang="en-US" sz="1800" b="1" dirty="0">
                <a:solidFill>
                  <a:srgbClr val="15211B"/>
                </a:solidFill>
                <a:latin typeface="Calibri" pitchFamily="34" charset="0"/>
                <a:ea typeface="Calibri" pitchFamily="34" charset="-122"/>
                <a:cs typeface="Calibri" pitchFamily="34" charset="-120"/>
              </a:rPr>
              <a:t>Commercial channel</a:t>
            </a:r>
            <a:endParaRPr lang="en-US" sz="1800" dirty="0"/>
          </a:p>
        </p:txBody>
      </p:sp>
      <p:sp>
        <p:nvSpPr>
          <p:cNvPr id="56" name="Text 54"/>
          <p:cNvSpPr/>
          <p:nvPr/>
        </p:nvSpPr>
        <p:spPr>
          <a:xfrm>
            <a:off x="10569655" y="5802511"/>
            <a:ext cx="5191481" cy="326112"/>
          </a:xfrm>
          <a:prstGeom prst="rect">
            <a:avLst/>
          </a:prstGeom>
          <a:noFill/>
          <a:ln/>
        </p:spPr>
        <p:txBody>
          <a:bodyPr wrap="square" lIns="25400" tIns="25400" rIns="25400" bIns="25400" rtlCol="0" anchor="t">
            <a:normAutofit fontScale="92500" lnSpcReduction="20000"/>
          </a:bodyPr>
          <a:lstStyle/>
          <a:p>
            <a:pPr marL="0" indent="0" algn="l">
              <a:lnSpc>
                <a:spcPct val="126000"/>
              </a:lnSpc>
              <a:buNone/>
            </a:pPr>
            <a:r>
              <a:rPr lang="en-US" sz="1800" dirty="0">
                <a:solidFill>
                  <a:srgbClr val="586259"/>
                </a:solidFill>
                <a:latin typeface="Calibri" pitchFamily="34" charset="0"/>
                <a:ea typeface="Calibri" pitchFamily="34" charset="-122"/>
                <a:cs typeface="Calibri" pitchFamily="34" charset="-120"/>
              </a:rPr>
              <a:t>Choose service, product or licensing by value captured</a:t>
            </a:r>
            <a:endParaRPr lang="en-US" sz="1800" dirty="0"/>
          </a:p>
        </p:txBody>
      </p:sp>
      <p:sp>
        <p:nvSpPr>
          <p:cNvPr id="57" name="Shape 55"/>
          <p:cNvSpPr/>
          <p:nvPr/>
        </p:nvSpPr>
        <p:spPr>
          <a:xfrm>
            <a:off x="876300" y="8305086"/>
            <a:ext cx="16535400" cy="1143000"/>
          </a:xfrm>
          <a:prstGeom prst="roundRect">
            <a:avLst>
              <a:gd name="adj" fmla="val 11667"/>
            </a:avLst>
          </a:prstGeom>
          <a:solidFill>
            <a:srgbClr val="1B4133"/>
          </a:solidFill>
          <a:ln/>
        </p:spPr>
        <p:txBody>
          <a:bodyPr/>
          <a:lstStyle/>
          <a:p>
            <a:endParaRPr lang="en-US"/>
          </a:p>
        </p:txBody>
      </p:sp>
      <p:sp>
        <p:nvSpPr>
          <p:cNvPr id="58" name="Text 56"/>
          <p:cNvSpPr/>
          <p:nvPr/>
        </p:nvSpPr>
        <p:spPr>
          <a:xfrm>
            <a:off x="1181100" y="8735616"/>
            <a:ext cx="3011655" cy="320040"/>
          </a:xfrm>
          <a:prstGeom prst="rect">
            <a:avLst/>
          </a:prstGeom>
          <a:noFill/>
          <a:ln/>
        </p:spPr>
        <p:txBody>
          <a:bodyPr wrap="square" lIns="25400" tIns="25400" rIns="25400" bIns="25400" rtlCol="0" anchor="t">
            <a:normAutofit lnSpcReduction="10000"/>
          </a:bodyPr>
          <a:lstStyle/>
          <a:p>
            <a:pPr marL="0" indent="0" algn="l">
              <a:buNone/>
            </a:pPr>
            <a:r>
              <a:rPr lang="en-US" sz="1800" kern="0" spc="180" dirty="0">
                <a:solidFill>
                  <a:srgbClr val="D9B78A"/>
                </a:solidFill>
                <a:latin typeface="Calibri" pitchFamily="34" charset="0"/>
                <a:ea typeface="Calibri" pitchFamily="34" charset="-122"/>
                <a:cs typeface="Calibri" pitchFamily="34" charset="-120"/>
              </a:rPr>
              <a:t>TWO PILOTS, IN PARALLEL</a:t>
            </a:r>
            <a:endParaRPr lang="en-US" sz="1800" dirty="0"/>
          </a:p>
        </p:txBody>
      </p:sp>
      <p:sp>
        <p:nvSpPr>
          <p:cNvPr id="59" name="Text 57"/>
          <p:cNvSpPr/>
          <p:nvPr/>
        </p:nvSpPr>
        <p:spPr>
          <a:xfrm>
            <a:off x="4371737" y="8438436"/>
            <a:ext cx="6225411" cy="327660"/>
          </a:xfrm>
          <a:prstGeom prst="rect">
            <a:avLst/>
          </a:prstGeom>
          <a:noFill/>
          <a:ln/>
        </p:spPr>
        <p:txBody>
          <a:bodyPr wrap="square" lIns="25400" tIns="25400" rIns="25400" bIns="25400" rtlCol="0" anchor="t">
            <a:normAutofit lnSpcReduction="10000"/>
          </a:bodyPr>
          <a:lstStyle/>
          <a:p>
            <a:pPr marL="0" indent="0" algn="l">
              <a:buNone/>
            </a:pPr>
            <a:r>
              <a:rPr lang="en-US" sz="1875" b="1" dirty="0">
                <a:solidFill>
                  <a:srgbClr val="EEF3EE"/>
                </a:solidFill>
                <a:latin typeface="Calibri" pitchFamily="34" charset="0"/>
                <a:ea typeface="Calibri" pitchFamily="34" charset="-122"/>
                <a:cs typeface="Calibri" pitchFamily="34" charset="-120"/>
              </a:rPr>
              <a:t>Pilot A · HDD NdFeB magnets</a:t>
            </a:r>
            <a:endParaRPr lang="en-US" sz="1875" dirty="0"/>
          </a:p>
        </p:txBody>
      </p:sp>
      <p:sp>
        <p:nvSpPr>
          <p:cNvPr id="60" name="Text 58"/>
          <p:cNvSpPr/>
          <p:nvPr/>
        </p:nvSpPr>
        <p:spPr>
          <a:xfrm>
            <a:off x="4371737" y="8766096"/>
            <a:ext cx="6225411" cy="586740"/>
          </a:xfrm>
          <a:prstGeom prst="rect">
            <a:avLst/>
          </a:prstGeom>
          <a:noFill/>
          <a:ln/>
        </p:spPr>
        <p:txBody>
          <a:bodyPr wrap="square" lIns="25400" tIns="25400" rIns="25400" bIns="25400" rtlCol="0" anchor="t">
            <a:normAutofit fontScale="92500" lnSpcReduction="20000"/>
          </a:bodyPr>
          <a:lstStyle/>
          <a:p>
            <a:pPr marL="0" indent="0" algn="l">
              <a:lnSpc>
                <a:spcPct val="120000"/>
              </a:lnSpc>
              <a:buNone/>
            </a:pPr>
            <a:r>
              <a:rPr lang="en-US" sz="1800" dirty="0">
                <a:solidFill>
                  <a:srgbClr val="A9BDAE"/>
                </a:solidFill>
                <a:latin typeface="Calibri" pitchFamily="34" charset="0"/>
                <a:ea typeface="Calibri" pitchFamily="34" charset="-122"/>
                <a:cs typeface="Calibri" pitchFamily="34" charset="-120"/>
              </a:rPr>
              <a:t>Primary beachhead - prove recovery &amp; economics on the richest, cleanest stream</a:t>
            </a:r>
            <a:endParaRPr lang="en-US" sz="1800" dirty="0"/>
          </a:p>
        </p:txBody>
      </p:sp>
      <p:sp>
        <p:nvSpPr>
          <p:cNvPr id="61" name="Text 59"/>
          <p:cNvSpPr/>
          <p:nvPr/>
        </p:nvSpPr>
        <p:spPr>
          <a:xfrm>
            <a:off x="10644426" y="8644176"/>
            <a:ext cx="265986" cy="502920"/>
          </a:xfrm>
          <a:prstGeom prst="rect">
            <a:avLst/>
          </a:prstGeom>
          <a:noFill/>
          <a:ln/>
        </p:spPr>
        <p:txBody>
          <a:bodyPr wrap="square" lIns="25400" tIns="25400" rIns="25400" bIns="25400" rtlCol="0" anchor="t">
            <a:normAutofit lnSpcReduction="10000"/>
          </a:bodyPr>
          <a:lstStyle/>
          <a:p>
            <a:pPr marL="0" indent="0" algn="l">
              <a:buNone/>
            </a:pPr>
            <a:r>
              <a:rPr lang="en-US" sz="3000" b="1" dirty="0">
                <a:solidFill>
                  <a:srgbClr val="D9B78A"/>
                </a:solidFill>
                <a:latin typeface="Calibri" pitchFamily="34" charset="0"/>
                <a:ea typeface="Calibri" pitchFamily="34" charset="-122"/>
                <a:cs typeface="Calibri" pitchFamily="34" charset="-120"/>
              </a:rPr>
              <a:t>+</a:t>
            </a:r>
            <a:endParaRPr lang="en-US" sz="3000" dirty="0"/>
          </a:p>
        </p:txBody>
      </p:sp>
      <p:sp>
        <p:nvSpPr>
          <p:cNvPr id="62" name="Text 60"/>
          <p:cNvSpPr/>
          <p:nvPr/>
        </p:nvSpPr>
        <p:spPr>
          <a:xfrm>
            <a:off x="11062812" y="8438436"/>
            <a:ext cx="6225411" cy="327660"/>
          </a:xfrm>
          <a:prstGeom prst="rect">
            <a:avLst/>
          </a:prstGeom>
          <a:noFill/>
          <a:ln/>
        </p:spPr>
        <p:txBody>
          <a:bodyPr wrap="square" lIns="25400" tIns="25400" rIns="25400" bIns="25400" rtlCol="0" anchor="t">
            <a:normAutofit lnSpcReduction="10000"/>
          </a:bodyPr>
          <a:lstStyle/>
          <a:p>
            <a:pPr marL="0" indent="0" algn="l">
              <a:buNone/>
            </a:pPr>
            <a:r>
              <a:rPr lang="en-US" sz="1875" b="1" dirty="0">
                <a:solidFill>
                  <a:srgbClr val="EEF3EE"/>
                </a:solidFill>
                <a:latin typeface="Calibri" pitchFamily="34" charset="0"/>
                <a:ea typeface="Calibri" pitchFamily="34" charset="-122"/>
                <a:cs typeface="Calibri" pitchFamily="34" charset="-120"/>
              </a:rPr>
              <a:t>Pilot B · Industrial by-product</a:t>
            </a:r>
            <a:endParaRPr lang="en-US" sz="1875" dirty="0"/>
          </a:p>
        </p:txBody>
      </p:sp>
      <p:sp>
        <p:nvSpPr>
          <p:cNvPr id="63" name="Text 61"/>
          <p:cNvSpPr/>
          <p:nvPr/>
        </p:nvSpPr>
        <p:spPr>
          <a:xfrm>
            <a:off x="11062812" y="8766096"/>
            <a:ext cx="6225411" cy="586740"/>
          </a:xfrm>
          <a:prstGeom prst="rect">
            <a:avLst/>
          </a:prstGeom>
          <a:noFill/>
          <a:ln/>
        </p:spPr>
        <p:txBody>
          <a:bodyPr wrap="square" lIns="25400" tIns="25400" rIns="25400" bIns="25400" rtlCol="0" anchor="t">
            <a:normAutofit fontScale="92500" lnSpcReduction="20000"/>
          </a:bodyPr>
          <a:lstStyle/>
          <a:p>
            <a:pPr marL="0" indent="0" algn="l">
              <a:lnSpc>
                <a:spcPct val="120000"/>
              </a:lnSpc>
              <a:buNone/>
            </a:pPr>
            <a:r>
              <a:rPr lang="en-US" sz="1800" dirty="0">
                <a:solidFill>
                  <a:srgbClr val="A9BDAE"/>
                </a:solidFill>
                <a:latin typeface="Calibri" pitchFamily="34" charset="0"/>
                <a:ea typeface="Calibri" pitchFamily="34" charset="-122"/>
                <a:cs typeface="Calibri" pitchFamily="34" charset="-120"/>
              </a:rPr>
              <a:t>Second stream - prove the platform travels, satisfying SPRIND's end-to-end logic</a:t>
            </a:r>
            <a:endParaRPr lang="en-US" sz="1800" dirty="0"/>
          </a:p>
        </p:txBody>
      </p:sp>
      <p:sp>
        <p:nvSpPr>
          <p:cNvPr id="64" name="Shape 62"/>
          <p:cNvSpPr/>
          <p:nvPr/>
        </p:nvSpPr>
        <p:spPr>
          <a:xfrm>
            <a:off x="876300" y="9559290"/>
            <a:ext cx="16535400" cy="9525"/>
          </a:xfrm>
          <a:prstGeom prst="rect">
            <a:avLst/>
          </a:prstGeom>
          <a:solidFill>
            <a:srgbClr val="DBE0DB">
              <a:alpha val="62000"/>
            </a:srgbClr>
          </a:solidFill>
          <a:ln/>
        </p:spPr>
        <p:txBody>
          <a:bodyPr/>
          <a:lstStyle/>
          <a:p>
            <a:endParaRPr lang="en-US"/>
          </a:p>
        </p:txBody>
      </p:sp>
      <p:sp>
        <p:nvSpPr>
          <p:cNvPr id="65" name="Text 63"/>
          <p:cNvSpPr/>
          <p:nvPr/>
        </p:nvSpPr>
        <p:spPr>
          <a:xfrm>
            <a:off x="876300" y="9681210"/>
            <a:ext cx="5479427" cy="320040"/>
          </a:xfrm>
          <a:prstGeom prst="rect">
            <a:avLst/>
          </a:prstGeom>
          <a:noFill/>
          <a:ln/>
        </p:spPr>
        <p:txBody>
          <a:bodyPr wrap="square" lIns="25400" tIns="25400" rIns="25400" bIns="25400" rtlCol="0" anchor="t">
            <a:normAutofit lnSpcReduction="10000"/>
          </a:bodyPr>
          <a:lstStyle/>
          <a:p>
            <a:pPr marL="0" indent="0" algn="l">
              <a:buNone/>
            </a:pPr>
            <a:r>
              <a:rPr lang="en-US" sz="1800" kern="0" spc="108" dirty="0">
                <a:solidFill>
                  <a:srgbClr val="586259"/>
                </a:solidFill>
                <a:latin typeface="Calibri" pitchFamily="34" charset="0"/>
                <a:ea typeface="Calibri" pitchFamily="34" charset="-122"/>
                <a:cs typeface="Calibri" pitchFamily="34" charset="-120"/>
              </a:rPr>
              <a:t>BIOWEG × BIOPEPLEACH · Strategic Business Plan</a:t>
            </a:r>
            <a:endParaRPr lang="en-US" sz="1800" dirty="0"/>
          </a:p>
        </p:txBody>
      </p:sp>
      <p:sp>
        <p:nvSpPr>
          <p:cNvPr id="66" name="Text 64"/>
          <p:cNvSpPr/>
          <p:nvPr/>
        </p:nvSpPr>
        <p:spPr>
          <a:xfrm>
            <a:off x="16660535" y="9681210"/>
            <a:ext cx="827365" cy="320040"/>
          </a:xfrm>
          <a:prstGeom prst="rect">
            <a:avLst/>
          </a:prstGeom>
          <a:noFill/>
          <a:ln/>
        </p:spPr>
        <p:txBody>
          <a:bodyPr wrap="square" lIns="25400" tIns="25400" rIns="25400" bIns="25400" rtlCol="0" anchor="t">
            <a:normAutofit lnSpcReduction="10000"/>
          </a:bodyPr>
          <a:lstStyle/>
          <a:p>
            <a:pPr marL="0" indent="0" algn="l">
              <a:buNone/>
            </a:pPr>
            <a:r>
              <a:rPr lang="en-US" sz="1800" b="1" kern="0" spc="108" dirty="0">
                <a:solidFill>
                  <a:srgbClr val="BF7D36"/>
                </a:solidFill>
                <a:latin typeface="Calibri" pitchFamily="34" charset="0"/>
                <a:ea typeface="Calibri" pitchFamily="34" charset="-122"/>
                <a:cs typeface="Calibri" pitchFamily="34" charset="-120"/>
              </a:rPr>
              <a:t>09 </a:t>
            </a:r>
            <a:r>
              <a:rPr lang="en-US" sz="1800" kern="0" spc="108" dirty="0">
                <a:solidFill>
                  <a:srgbClr val="586259"/>
                </a:solidFill>
                <a:latin typeface="Calibri" pitchFamily="34" charset="0"/>
                <a:ea typeface="Calibri" pitchFamily="34" charset="-122"/>
                <a:cs typeface="Calibri" pitchFamily="34" charset="-120"/>
              </a:rPr>
              <a:t>/ 13</a:t>
            </a:r>
            <a:endParaRPr lang="en-US" sz="18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18288000" cy="10287000"/>
          </a:xfrm>
          <a:prstGeom prst="rect">
            <a:avLst/>
          </a:prstGeom>
          <a:solidFill>
            <a:srgbClr val="FFFFFF"/>
          </a:solidFill>
          <a:ln/>
        </p:spPr>
        <p:txBody>
          <a:bodyPr/>
          <a:lstStyle/>
          <a:p>
            <a:endParaRPr lang="en-US"/>
          </a:p>
        </p:txBody>
      </p:sp>
      <p:sp>
        <p:nvSpPr>
          <p:cNvPr id="3" name="Text 1"/>
          <p:cNvSpPr/>
          <p:nvPr/>
        </p:nvSpPr>
        <p:spPr>
          <a:xfrm>
            <a:off x="838200" y="742950"/>
            <a:ext cx="328255" cy="300514"/>
          </a:xfrm>
          <a:prstGeom prst="rect">
            <a:avLst/>
          </a:prstGeom>
          <a:noFill/>
          <a:ln/>
        </p:spPr>
        <p:txBody>
          <a:bodyPr wrap="square" lIns="25400" tIns="25400" rIns="25400" bIns="25400" rtlCol="0" anchor="t">
            <a:normAutofit fontScale="92500" lnSpcReduction="10000"/>
          </a:bodyPr>
          <a:lstStyle/>
          <a:p>
            <a:pPr marL="0" indent="0" algn="l">
              <a:lnSpc>
                <a:spcPct val="145000"/>
              </a:lnSpc>
              <a:buNone/>
            </a:pPr>
            <a:r>
              <a:rPr lang="en-US" sz="1425" b="1" kern="0" spc="200" dirty="0">
                <a:solidFill>
                  <a:srgbClr val="C68A4A"/>
                </a:solidFill>
                <a:latin typeface="Arial" pitchFamily="34" charset="0"/>
                <a:cs typeface="Arial" pitchFamily="34" charset="-120"/>
              </a:rPr>
              <a:t>A5</a:t>
            </a:r>
            <a:endParaRPr lang="en-US" sz="1425" dirty="0"/>
          </a:p>
        </p:txBody>
      </p:sp>
      <p:sp>
        <p:nvSpPr>
          <p:cNvPr id="4" name="Text 2"/>
          <p:cNvSpPr/>
          <p:nvPr/>
        </p:nvSpPr>
        <p:spPr>
          <a:xfrm>
            <a:off x="1223605" y="742950"/>
            <a:ext cx="151924" cy="300514"/>
          </a:xfrm>
          <a:prstGeom prst="rect">
            <a:avLst/>
          </a:prstGeom>
          <a:noFill/>
          <a:ln/>
        </p:spPr>
        <p:txBody>
          <a:bodyPr wrap="square" lIns="25400" tIns="25400" rIns="25400" bIns="25400" rtlCol="0" anchor="t">
            <a:normAutofit fontScale="92500" lnSpcReduction="10000"/>
          </a:bodyPr>
          <a:lstStyle/>
          <a:p>
            <a:pPr marL="0" indent="0" algn="l">
              <a:lnSpc>
                <a:spcPct val="145000"/>
              </a:lnSpc>
              <a:buNone/>
            </a:pPr>
            <a:r>
              <a:rPr lang="en-US" sz="1425" b="1" kern="0" spc="200" dirty="0">
                <a:solidFill>
                  <a:srgbClr val="C9C2B0"/>
                </a:solidFill>
                <a:latin typeface="Arial" pitchFamily="34" charset="0"/>
                <a:ea typeface="Arial" pitchFamily="34" charset="-122"/>
                <a:cs typeface="Arial" pitchFamily="34" charset="-120"/>
              </a:rPr>
              <a:t>/</a:t>
            </a:r>
            <a:endParaRPr lang="en-US" sz="1425" dirty="0"/>
          </a:p>
        </p:txBody>
      </p:sp>
      <p:sp>
        <p:nvSpPr>
          <p:cNvPr id="5" name="Text 3"/>
          <p:cNvSpPr/>
          <p:nvPr/>
        </p:nvSpPr>
        <p:spPr>
          <a:xfrm>
            <a:off x="1432679" y="765810"/>
            <a:ext cx="1833324" cy="243840"/>
          </a:xfrm>
          <a:prstGeom prst="rect">
            <a:avLst/>
          </a:prstGeom>
          <a:noFill/>
          <a:ln/>
        </p:spPr>
        <p:txBody>
          <a:bodyPr wrap="square" lIns="0" tIns="0" rIns="0" bIns="0" rtlCol="0" anchor="t">
            <a:normAutofit fontScale="92500" lnSpcReduction="10000"/>
          </a:bodyPr>
          <a:lstStyle/>
          <a:p>
            <a:pPr marL="0" indent="0" algn="l">
              <a:lnSpc>
                <a:spcPct val="145000"/>
              </a:lnSpc>
              <a:buNone/>
            </a:pPr>
            <a:r>
              <a:rPr lang="en-US" sz="1425" b="1" kern="0" spc="200" dirty="0">
                <a:solidFill>
                  <a:srgbClr val="2A3B33"/>
                </a:solidFill>
                <a:latin typeface="Arial" pitchFamily="34" charset="0"/>
                <a:ea typeface="Arial" pitchFamily="34" charset="-122"/>
                <a:cs typeface="Arial" pitchFamily="34" charset="-120"/>
              </a:rPr>
              <a:t>MARKET SIZING</a:t>
            </a:r>
            <a:endParaRPr lang="en-US" sz="1425" dirty="0"/>
          </a:p>
        </p:txBody>
      </p:sp>
      <p:sp>
        <p:nvSpPr>
          <p:cNvPr id="6" name="Text 4"/>
          <p:cNvSpPr/>
          <p:nvPr/>
        </p:nvSpPr>
        <p:spPr>
          <a:xfrm>
            <a:off x="14294882" y="742950"/>
            <a:ext cx="3249566" cy="300514"/>
          </a:xfrm>
          <a:prstGeom prst="rect">
            <a:avLst/>
          </a:prstGeom>
          <a:noFill/>
          <a:ln/>
        </p:spPr>
        <p:txBody>
          <a:bodyPr wrap="square" lIns="25400" tIns="25400" rIns="25400" bIns="25400" rtlCol="0" anchor="t">
            <a:normAutofit fontScale="92500" lnSpcReduction="10000"/>
          </a:bodyPr>
          <a:lstStyle/>
          <a:p>
            <a:pPr marL="0" indent="0" algn="l">
              <a:lnSpc>
                <a:spcPct val="145000"/>
              </a:lnSpc>
              <a:buNone/>
            </a:pPr>
            <a:r>
              <a:rPr lang="en-US" sz="1425" b="1" kern="0" spc="228" dirty="0">
                <a:solidFill>
                  <a:srgbClr val="5C6B62"/>
                </a:solidFill>
                <a:latin typeface="Arial" pitchFamily="34" charset="0"/>
                <a:ea typeface="Arial" pitchFamily="34" charset="-122"/>
                <a:cs typeface="Arial" pitchFamily="34" charset="-120"/>
              </a:rPr>
              <a:t>PART I · THE OPPORTUNITY</a:t>
            </a:r>
            <a:endParaRPr lang="en-US" sz="1425" dirty="0"/>
          </a:p>
        </p:txBody>
      </p:sp>
      <p:sp>
        <p:nvSpPr>
          <p:cNvPr id="7" name="Text 5"/>
          <p:cNvSpPr/>
          <p:nvPr/>
        </p:nvSpPr>
        <p:spPr>
          <a:xfrm>
            <a:off x="838200" y="1253014"/>
            <a:ext cx="16089630" cy="1209199"/>
          </a:xfrm>
          <a:prstGeom prst="rect">
            <a:avLst/>
          </a:prstGeom>
          <a:noFill/>
          <a:ln/>
        </p:spPr>
        <p:txBody>
          <a:bodyPr wrap="square" lIns="25400" tIns="25400" rIns="25400" bIns="25400" rtlCol="0" anchor="t">
            <a:normAutofit fontScale="92500" lnSpcReduction="20000"/>
          </a:bodyPr>
          <a:lstStyle/>
          <a:p>
            <a:pPr marL="0" indent="0" algn="l">
              <a:lnSpc>
                <a:spcPct val="106000"/>
              </a:lnSpc>
              <a:buNone/>
            </a:pPr>
            <a:r>
              <a:rPr lang="en-US" sz="4350" b="1" kern="0" spc="-109" dirty="0">
                <a:solidFill>
                  <a:srgbClr val="2A3B33"/>
                </a:solidFill>
                <a:latin typeface="Arial" pitchFamily="34" charset="0"/>
                <a:ea typeface="Arial" pitchFamily="34" charset="-122"/>
                <a:cs typeface="Arial" pitchFamily="34" charset="-120"/>
              </a:rPr>
              <a:t>The mandate doesn't just create demand - it carves out a </a:t>
            </a:r>
            <a:r>
              <a:rPr lang="en-US" sz="4350" b="1" kern="0" spc="-109" dirty="0">
                <a:solidFill>
                  <a:srgbClr val="C68A4A"/>
                </a:solidFill>
                <a:latin typeface="Arial" pitchFamily="34" charset="0"/>
                <a:ea typeface="Arial" pitchFamily="34" charset="-122"/>
                <a:cs typeface="Arial" pitchFamily="34" charset="-120"/>
              </a:rPr>
              <a:t>protected slice we can win</a:t>
            </a:r>
            <a:r>
              <a:rPr lang="en-US" sz="4350" b="1" kern="0" spc="-109" dirty="0">
                <a:solidFill>
                  <a:srgbClr val="2A3B33"/>
                </a:solidFill>
                <a:latin typeface="Arial" pitchFamily="34" charset="0"/>
                <a:ea typeface="Arial" pitchFamily="34" charset="-122"/>
                <a:cs typeface="Arial" pitchFamily="34" charset="-120"/>
              </a:rPr>
              <a:t>.</a:t>
            </a:r>
            <a:endParaRPr lang="en-US" sz="4350" dirty="0"/>
          </a:p>
        </p:txBody>
      </p:sp>
      <p:sp>
        <p:nvSpPr>
          <p:cNvPr id="8" name="Text 6"/>
          <p:cNvSpPr/>
          <p:nvPr/>
        </p:nvSpPr>
        <p:spPr>
          <a:xfrm>
            <a:off x="838200" y="2557463"/>
            <a:ext cx="14716125" cy="411004"/>
          </a:xfrm>
          <a:prstGeom prst="rect">
            <a:avLst/>
          </a:prstGeom>
          <a:noFill/>
          <a:ln/>
        </p:spPr>
        <p:txBody>
          <a:bodyPr wrap="square" lIns="25400" tIns="25400" rIns="25400" bIns="25400" rtlCol="0" anchor="t">
            <a:normAutofit fontScale="92500" lnSpcReduction="10000"/>
          </a:bodyPr>
          <a:lstStyle/>
          <a:p>
            <a:pPr marL="0" indent="0" algn="l">
              <a:lnSpc>
                <a:spcPct val="145000"/>
              </a:lnSpc>
              <a:buNone/>
            </a:pPr>
            <a:r>
              <a:rPr lang="en-US" sz="2025" i="1" kern="0" spc="-20" dirty="0">
                <a:solidFill>
                  <a:srgbClr val="5C6B62"/>
                </a:solidFill>
                <a:latin typeface="Arial" pitchFamily="34" charset="0"/>
                <a:ea typeface="Arial" pitchFamily="34" charset="-122"/>
                <a:cs typeface="Arial" pitchFamily="34" charset="-120"/>
              </a:rPr>
              <a:t>From a $15.6B global magnet-metal market in 2030 down to the envelope BIOWEG can realistically capture on complex feeds.</a:t>
            </a:r>
            <a:endParaRPr lang="en-US" sz="2025" dirty="0"/>
          </a:p>
        </p:txBody>
      </p:sp>
      <p:sp>
        <p:nvSpPr>
          <p:cNvPr id="9" name="Shape 7"/>
          <p:cNvSpPr/>
          <p:nvPr/>
        </p:nvSpPr>
        <p:spPr>
          <a:xfrm>
            <a:off x="838200" y="4188857"/>
            <a:ext cx="11144250" cy="1219200"/>
          </a:xfrm>
          <a:prstGeom prst="roundRect">
            <a:avLst>
              <a:gd name="adj" fmla="val 3125"/>
            </a:avLst>
          </a:prstGeom>
          <a:solidFill>
            <a:srgbClr val="14342B"/>
          </a:solidFill>
          <a:ln/>
        </p:spPr>
        <p:txBody>
          <a:bodyPr/>
          <a:lstStyle/>
          <a:p>
            <a:endParaRPr lang="en-US"/>
          </a:p>
        </p:txBody>
      </p:sp>
      <p:sp>
        <p:nvSpPr>
          <p:cNvPr id="10" name="Text 8"/>
          <p:cNvSpPr/>
          <p:nvPr/>
        </p:nvSpPr>
        <p:spPr>
          <a:xfrm>
            <a:off x="1200150" y="4388406"/>
            <a:ext cx="10732961" cy="286703"/>
          </a:xfrm>
          <a:prstGeom prst="rect">
            <a:avLst/>
          </a:prstGeom>
          <a:noFill/>
          <a:ln/>
        </p:spPr>
        <p:txBody>
          <a:bodyPr wrap="square" lIns="25400" tIns="25400" rIns="25400" bIns="25400" rtlCol="0" anchor="t">
            <a:normAutofit fontScale="92500" lnSpcReduction="10000"/>
          </a:bodyPr>
          <a:lstStyle/>
          <a:p>
            <a:pPr marL="0" indent="0" algn="l">
              <a:lnSpc>
                <a:spcPct val="145000"/>
              </a:lnSpc>
              <a:buNone/>
            </a:pPr>
            <a:r>
              <a:rPr lang="en-US" sz="1350" b="1" kern="0" spc="176" dirty="0">
                <a:solidFill>
                  <a:srgbClr val="C4D2C7"/>
                </a:solidFill>
                <a:latin typeface="Arial" pitchFamily="34" charset="0"/>
                <a:ea typeface="Arial" pitchFamily="34" charset="-122"/>
                <a:cs typeface="Arial" pitchFamily="34" charset="-120"/>
              </a:rPr>
              <a:t>TAM · GLOBAL MAGNET REE-OXIDE MARKET</a:t>
            </a:r>
            <a:endParaRPr lang="en-US" sz="1350" dirty="0"/>
          </a:p>
        </p:txBody>
      </p:sp>
      <p:sp>
        <p:nvSpPr>
          <p:cNvPr id="11" name="Text 9"/>
          <p:cNvSpPr/>
          <p:nvPr/>
        </p:nvSpPr>
        <p:spPr>
          <a:xfrm>
            <a:off x="1200150" y="4694158"/>
            <a:ext cx="10732961" cy="552450"/>
          </a:xfrm>
          <a:prstGeom prst="rect">
            <a:avLst/>
          </a:prstGeom>
          <a:noFill/>
          <a:ln/>
        </p:spPr>
        <p:txBody>
          <a:bodyPr wrap="square" lIns="25400" tIns="25400" rIns="25400" bIns="25400" rtlCol="0" anchor="t">
            <a:normAutofit fontScale="92500" lnSpcReduction="20000"/>
          </a:bodyPr>
          <a:lstStyle/>
          <a:p>
            <a:pPr marL="0" indent="0" algn="l">
              <a:lnSpc>
                <a:spcPct val="100000"/>
              </a:lnSpc>
              <a:buNone/>
            </a:pPr>
            <a:r>
              <a:rPr lang="en-US" sz="4050" b="1" kern="0" spc="-122" dirty="0">
                <a:solidFill>
                  <a:srgbClr val="F6F1E8"/>
                </a:solidFill>
                <a:latin typeface="Arial" pitchFamily="34" charset="0"/>
                <a:ea typeface="Arial" pitchFamily="34" charset="-122"/>
                <a:cs typeface="Arial" pitchFamily="34" charset="-120"/>
              </a:rPr>
              <a:t>$15.6B </a:t>
            </a:r>
            <a:r>
              <a:rPr lang="en-US" sz="1875" kern="0" spc="-122" dirty="0">
                <a:solidFill>
                  <a:srgbClr val="C4D2C7"/>
                </a:solidFill>
                <a:latin typeface="Arial" pitchFamily="34" charset="0"/>
                <a:ea typeface="Arial" pitchFamily="34" charset="-122"/>
                <a:cs typeface="Arial" pitchFamily="34" charset="-120"/>
              </a:rPr>
              <a:t>by 2030</a:t>
            </a:r>
            <a:endParaRPr lang="en-US" sz="4050" dirty="0"/>
          </a:p>
        </p:txBody>
      </p:sp>
      <p:sp>
        <p:nvSpPr>
          <p:cNvPr id="12" name="Text 10"/>
          <p:cNvSpPr/>
          <p:nvPr/>
        </p:nvSpPr>
        <p:spPr>
          <a:xfrm>
            <a:off x="12420600" y="4326493"/>
            <a:ext cx="5180076" cy="397193"/>
          </a:xfrm>
          <a:prstGeom prst="rect">
            <a:avLst/>
          </a:prstGeom>
          <a:noFill/>
          <a:ln/>
        </p:spPr>
        <p:txBody>
          <a:bodyPr wrap="square" lIns="25400" tIns="25400" rIns="25400" bIns="25400" rtlCol="0" anchor="t">
            <a:normAutofit fontScale="92500" lnSpcReduction="10000"/>
          </a:bodyPr>
          <a:lstStyle/>
          <a:p>
            <a:pPr marL="0" indent="0" algn="l">
              <a:lnSpc>
                <a:spcPct val="145000"/>
              </a:lnSpc>
              <a:buNone/>
            </a:pPr>
            <a:r>
              <a:rPr lang="en-US" sz="1950" b="1" kern="0" spc="-19" dirty="0">
                <a:solidFill>
                  <a:srgbClr val="2A3B33"/>
                </a:solidFill>
                <a:latin typeface="Arial" pitchFamily="34" charset="0"/>
                <a:ea typeface="Arial" pitchFamily="34" charset="-122"/>
                <a:cs typeface="Arial" pitchFamily="34" charset="-120"/>
              </a:rPr>
              <a:t>The whole prize</a:t>
            </a:r>
            <a:endParaRPr lang="en-US" sz="1950" dirty="0"/>
          </a:p>
        </p:txBody>
      </p:sp>
      <p:sp>
        <p:nvSpPr>
          <p:cNvPr id="13" name="Text 11"/>
          <p:cNvSpPr/>
          <p:nvPr/>
        </p:nvSpPr>
        <p:spPr>
          <a:xfrm>
            <a:off x="12420600" y="4752261"/>
            <a:ext cx="5180076" cy="556260"/>
          </a:xfrm>
          <a:prstGeom prst="rect">
            <a:avLst/>
          </a:prstGeom>
          <a:noFill/>
          <a:ln/>
        </p:spPr>
        <p:txBody>
          <a:bodyPr wrap="square" lIns="25400" tIns="25400" rIns="25400" bIns="25400" rtlCol="0" anchor="t">
            <a:normAutofit fontScale="92500" lnSpcReduction="20000"/>
          </a:bodyPr>
          <a:lstStyle/>
          <a:p>
            <a:pPr marL="0" indent="0" algn="l">
              <a:lnSpc>
                <a:spcPct val="136000"/>
              </a:lnSpc>
              <a:buNone/>
            </a:pPr>
            <a:r>
              <a:rPr lang="en-US" sz="1500" kern="0" spc="-19" dirty="0">
                <a:solidFill>
                  <a:srgbClr val="5C6B62"/>
                </a:solidFill>
                <a:latin typeface="Arial" pitchFamily="34" charset="0"/>
                <a:ea typeface="Arial" pitchFamily="34" charset="-122"/>
                <a:cs typeface="Arial" pitchFamily="34" charset="-120"/>
              </a:rPr>
              <a:t>$3.0B today → ~5× growth at a 9.7% CAGR as EV, wind and defence magnet demand compounds. Adamas Intelligence.</a:t>
            </a:r>
            <a:endParaRPr lang="en-US" sz="1500" dirty="0"/>
          </a:p>
        </p:txBody>
      </p:sp>
      <p:sp>
        <p:nvSpPr>
          <p:cNvPr id="14" name="Shape 12"/>
          <p:cNvSpPr/>
          <p:nvPr/>
        </p:nvSpPr>
        <p:spPr>
          <a:xfrm>
            <a:off x="838200" y="5655707"/>
            <a:ext cx="6686550" cy="1219200"/>
          </a:xfrm>
          <a:prstGeom prst="roundRect">
            <a:avLst>
              <a:gd name="adj" fmla="val 3125"/>
            </a:avLst>
          </a:prstGeom>
          <a:solidFill>
            <a:srgbClr val="2D5446"/>
          </a:solidFill>
          <a:ln/>
        </p:spPr>
        <p:txBody>
          <a:bodyPr/>
          <a:lstStyle/>
          <a:p>
            <a:endParaRPr lang="en-US"/>
          </a:p>
        </p:txBody>
      </p:sp>
      <p:sp>
        <p:nvSpPr>
          <p:cNvPr id="15" name="Text 13"/>
          <p:cNvSpPr/>
          <p:nvPr/>
        </p:nvSpPr>
        <p:spPr>
          <a:xfrm>
            <a:off x="1200150" y="5855256"/>
            <a:ext cx="6141529" cy="286703"/>
          </a:xfrm>
          <a:prstGeom prst="rect">
            <a:avLst/>
          </a:prstGeom>
          <a:noFill/>
          <a:ln/>
        </p:spPr>
        <p:txBody>
          <a:bodyPr wrap="square" lIns="25400" tIns="25400" rIns="25400" bIns="25400" rtlCol="0" anchor="t">
            <a:normAutofit fontScale="92500" lnSpcReduction="10000"/>
          </a:bodyPr>
          <a:lstStyle/>
          <a:p>
            <a:pPr marL="0" indent="0" algn="l">
              <a:lnSpc>
                <a:spcPct val="145000"/>
              </a:lnSpc>
              <a:buNone/>
            </a:pPr>
            <a:r>
              <a:rPr lang="en-US" sz="1350" b="1" kern="0" spc="176" dirty="0">
                <a:solidFill>
                  <a:srgbClr val="C4D2C7"/>
                </a:solidFill>
                <a:latin typeface="Arial" pitchFamily="34" charset="0"/>
                <a:ea typeface="Arial" pitchFamily="34" charset="-122"/>
                <a:cs typeface="Arial" pitchFamily="34" charset="-120"/>
              </a:rPr>
              <a:t>SAM · EU RECYCLED-CONTENT SLICE</a:t>
            </a:r>
            <a:endParaRPr lang="en-US" sz="1350" dirty="0"/>
          </a:p>
        </p:txBody>
      </p:sp>
      <p:sp>
        <p:nvSpPr>
          <p:cNvPr id="16" name="Text 14"/>
          <p:cNvSpPr/>
          <p:nvPr/>
        </p:nvSpPr>
        <p:spPr>
          <a:xfrm>
            <a:off x="1200150" y="6161008"/>
            <a:ext cx="6141529" cy="552450"/>
          </a:xfrm>
          <a:prstGeom prst="rect">
            <a:avLst/>
          </a:prstGeom>
          <a:noFill/>
          <a:ln/>
        </p:spPr>
        <p:txBody>
          <a:bodyPr wrap="square" lIns="25400" tIns="25400" rIns="25400" bIns="25400" rtlCol="0" anchor="t">
            <a:normAutofit fontScale="92500" lnSpcReduction="20000"/>
          </a:bodyPr>
          <a:lstStyle/>
          <a:p>
            <a:pPr marL="0" indent="0" algn="l">
              <a:lnSpc>
                <a:spcPct val="100000"/>
              </a:lnSpc>
              <a:buNone/>
            </a:pPr>
            <a:r>
              <a:rPr lang="en-US" sz="4050" b="1" kern="0" spc="-122" dirty="0">
                <a:solidFill>
                  <a:srgbClr val="F6F1E8"/>
                </a:solidFill>
                <a:latin typeface="Arial" pitchFamily="34" charset="0"/>
                <a:ea typeface="Arial" pitchFamily="34" charset="-122"/>
                <a:cs typeface="Arial" pitchFamily="34" charset="-120"/>
              </a:rPr>
              <a:t>≈ €0.8B </a:t>
            </a:r>
            <a:r>
              <a:rPr lang="en-US" sz="1875" kern="0" spc="-122" dirty="0">
                <a:solidFill>
                  <a:srgbClr val="C4D2C7"/>
                </a:solidFill>
                <a:latin typeface="Arial" pitchFamily="34" charset="0"/>
                <a:ea typeface="Arial" pitchFamily="34" charset="-122"/>
                <a:cs typeface="Arial" pitchFamily="34" charset="-120"/>
              </a:rPr>
              <a:t>by 2030</a:t>
            </a:r>
            <a:endParaRPr lang="en-US" sz="4050" dirty="0"/>
          </a:p>
        </p:txBody>
      </p:sp>
      <p:sp>
        <p:nvSpPr>
          <p:cNvPr id="17" name="Text 15"/>
          <p:cNvSpPr/>
          <p:nvPr/>
        </p:nvSpPr>
        <p:spPr>
          <a:xfrm>
            <a:off x="12420600" y="5793343"/>
            <a:ext cx="5180076" cy="397193"/>
          </a:xfrm>
          <a:prstGeom prst="rect">
            <a:avLst/>
          </a:prstGeom>
          <a:noFill/>
          <a:ln/>
        </p:spPr>
        <p:txBody>
          <a:bodyPr wrap="square" lIns="25400" tIns="25400" rIns="25400" bIns="25400" rtlCol="0" anchor="t">
            <a:normAutofit fontScale="92500" lnSpcReduction="10000"/>
          </a:bodyPr>
          <a:lstStyle/>
          <a:p>
            <a:pPr marL="0" indent="0" algn="l">
              <a:lnSpc>
                <a:spcPct val="145000"/>
              </a:lnSpc>
              <a:buNone/>
            </a:pPr>
            <a:r>
              <a:rPr lang="en-US" sz="1950" b="1" kern="0" spc="-19" dirty="0">
                <a:solidFill>
                  <a:srgbClr val="2A3B33"/>
                </a:solidFill>
                <a:latin typeface="Arial" pitchFamily="34" charset="0"/>
                <a:ea typeface="Arial" pitchFamily="34" charset="-122"/>
                <a:cs typeface="Arial" pitchFamily="34" charset="-120"/>
              </a:rPr>
              <a:t>Opened by regulation</a:t>
            </a:r>
            <a:endParaRPr lang="en-US" sz="1950" dirty="0"/>
          </a:p>
        </p:txBody>
      </p:sp>
      <p:sp>
        <p:nvSpPr>
          <p:cNvPr id="18" name="Text 16"/>
          <p:cNvSpPr/>
          <p:nvPr/>
        </p:nvSpPr>
        <p:spPr>
          <a:xfrm>
            <a:off x="12420600" y="6219111"/>
            <a:ext cx="5180076" cy="556260"/>
          </a:xfrm>
          <a:prstGeom prst="rect">
            <a:avLst/>
          </a:prstGeom>
          <a:noFill/>
          <a:ln/>
        </p:spPr>
        <p:txBody>
          <a:bodyPr wrap="square" lIns="25400" tIns="25400" rIns="25400" bIns="25400" rtlCol="0" anchor="t">
            <a:normAutofit fontScale="92500" lnSpcReduction="20000"/>
          </a:bodyPr>
          <a:lstStyle/>
          <a:p>
            <a:pPr marL="0" indent="0" algn="l">
              <a:lnSpc>
                <a:spcPct val="136000"/>
              </a:lnSpc>
              <a:buNone/>
            </a:pPr>
            <a:r>
              <a:rPr lang="en-US" sz="1500" kern="0" spc="-19" dirty="0">
                <a:solidFill>
                  <a:srgbClr val="5C6B62"/>
                </a:solidFill>
                <a:latin typeface="Arial" pitchFamily="34" charset="0"/>
                <a:ea typeface="Arial" pitchFamily="34" charset="-122"/>
                <a:cs typeface="Arial" pitchFamily="34" charset="-120"/>
              </a:rPr>
              <a:t>The EU-27 demand the CRMA's 25%-by-2030 recycled-content mandate forces toward recovered, EU-origin supply.</a:t>
            </a:r>
            <a:endParaRPr lang="en-US" sz="1500" dirty="0"/>
          </a:p>
        </p:txBody>
      </p:sp>
      <p:sp>
        <p:nvSpPr>
          <p:cNvPr id="19" name="Shape 17"/>
          <p:cNvSpPr/>
          <p:nvPr/>
        </p:nvSpPr>
        <p:spPr>
          <a:xfrm>
            <a:off x="838200" y="7122557"/>
            <a:ext cx="3120390" cy="1219200"/>
          </a:xfrm>
          <a:prstGeom prst="roundRect">
            <a:avLst>
              <a:gd name="adj" fmla="val 3125"/>
            </a:avLst>
          </a:prstGeom>
          <a:solidFill>
            <a:srgbClr val="C68A4A"/>
          </a:solidFill>
          <a:ln/>
        </p:spPr>
        <p:txBody>
          <a:bodyPr/>
          <a:lstStyle/>
          <a:p>
            <a:endParaRPr lang="en-US"/>
          </a:p>
        </p:txBody>
      </p:sp>
      <p:sp>
        <p:nvSpPr>
          <p:cNvPr id="20" name="Text 18"/>
          <p:cNvSpPr/>
          <p:nvPr/>
        </p:nvSpPr>
        <p:spPr>
          <a:xfrm>
            <a:off x="1200150" y="7197804"/>
            <a:ext cx="2472690" cy="535305"/>
          </a:xfrm>
          <a:prstGeom prst="rect">
            <a:avLst/>
          </a:prstGeom>
          <a:noFill/>
          <a:ln/>
        </p:spPr>
        <p:txBody>
          <a:bodyPr wrap="square" lIns="25400" tIns="25400" rIns="25400" bIns="25400" rtlCol="0" anchor="t">
            <a:normAutofit fontScale="92500"/>
          </a:bodyPr>
          <a:lstStyle/>
          <a:p>
            <a:pPr marL="0" indent="0" algn="l">
              <a:lnSpc>
                <a:spcPct val="145000"/>
              </a:lnSpc>
              <a:buNone/>
            </a:pPr>
            <a:r>
              <a:rPr lang="en-US" sz="1350" b="1" kern="0" spc="176" dirty="0">
                <a:solidFill>
                  <a:srgbClr val="2A1605"/>
                </a:solidFill>
                <a:latin typeface="Arial" pitchFamily="34" charset="0"/>
                <a:ea typeface="Arial" pitchFamily="34" charset="-122"/>
                <a:cs typeface="Arial" pitchFamily="34" charset="-120"/>
              </a:rPr>
              <a:t>SOM · BIOWEG CAPTURE</a:t>
            </a:r>
            <a:endParaRPr lang="en-US" sz="1350" dirty="0"/>
          </a:p>
        </p:txBody>
      </p:sp>
      <p:sp>
        <p:nvSpPr>
          <p:cNvPr id="21" name="Text 19"/>
          <p:cNvSpPr/>
          <p:nvPr/>
        </p:nvSpPr>
        <p:spPr>
          <a:xfrm>
            <a:off x="1200150" y="7752159"/>
            <a:ext cx="2472690" cy="552450"/>
          </a:xfrm>
          <a:prstGeom prst="rect">
            <a:avLst/>
          </a:prstGeom>
          <a:noFill/>
          <a:ln/>
        </p:spPr>
        <p:txBody>
          <a:bodyPr wrap="square" lIns="25400" tIns="25400" rIns="25400" bIns="25400" rtlCol="0" anchor="t">
            <a:normAutofit fontScale="92500" lnSpcReduction="20000"/>
          </a:bodyPr>
          <a:lstStyle/>
          <a:p>
            <a:pPr marL="0" indent="0" algn="l">
              <a:lnSpc>
                <a:spcPct val="100000"/>
              </a:lnSpc>
              <a:buNone/>
            </a:pPr>
            <a:r>
              <a:rPr lang="en-US" sz="4050" b="1" kern="0" spc="-122" dirty="0">
                <a:solidFill>
                  <a:srgbClr val="241405"/>
                </a:solidFill>
                <a:latin typeface="Arial" pitchFamily="34" charset="0"/>
                <a:ea typeface="Arial" pitchFamily="34" charset="-122"/>
                <a:cs typeface="Arial" pitchFamily="34" charset="-120"/>
              </a:rPr>
              <a:t>€15–25M</a:t>
            </a:r>
            <a:endParaRPr lang="en-US" sz="4050" dirty="0"/>
          </a:p>
        </p:txBody>
      </p:sp>
      <p:sp>
        <p:nvSpPr>
          <p:cNvPr id="22" name="Text 20"/>
          <p:cNvSpPr/>
          <p:nvPr/>
        </p:nvSpPr>
        <p:spPr>
          <a:xfrm>
            <a:off x="12420600" y="7130653"/>
            <a:ext cx="5180076" cy="397193"/>
          </a:xfrm>
          <a:prstGeom prst="rect">
            <a:avLst/>
          </a:prstGeom>
          <a:noFill/>
          <a:ln/>
        </p:spPr>
        <p:txBody>
          <a:bodyPr wrap="square" lIns="25400" tIns="25400" rIns="25400" bIns="25400" rtlCol="0" anchor="t">
            <a:normAutofit fontScale="92500" lnSpcReduction="10000"/>
          </a:bodyPr>
          <a:lstStyle/>
          <a:p>
            <a:pPr marL="0" indent="0" algn="l">
              <a:lnSpc>
                <a:spcPct val="145000"/>
              </a:lnSpc>
              <a:buNone/>
            </a:pPr>
            <a:r>
              <a:rPr lang="en-US" sz="1950" b="1" kern="0" spc="-19" dirty="0">
                <a:solidFill>
                  <a:srgbClr val="2A3B33"/>
                </a:solidFill>
                <a:latin typeface="Arial" pitchFamily="34" charset="0"/>
                <a:ea typeface="Arial" pitchFamily="34" charset="-122"/>
                <a:cs typeface="Arial" pitchFamily="34" charset="-120"/>
              </a:rPr>
              <a:t>What we realistically take</a:t>
            </a:r>
            <a:endParaRPr lang="en-US" sz="1950" dirty="0"/>
          </a:p>
        </p:txBody>
      </p:sp>
      <p:sp>
        <p:nvSpPr>
          <p:cNvPr id="23" name="Text 21"/>
          <p:cNvSpPr/>
          <p:nvPr/>
        </p:nvSpPr>
        <p:spPr>
          <a:xfrm>
            <a:off x="12420600" y="7556421"/>
            <a:ext cx="5180076" cy="815340"/>
          </a:xfrm>
          <a:prstGeom prst="rect">
            <a:avLst/>
          </a:prstGeom>
          <a:noFill/>
          <a:ln/>
        </p:spPr>
        <p:txBody>
          <a:bodyPr wrap="square" lIns="25400" tIns="25400" rIns="25400" bIns="25400" rtlCol="0" anchor="t">
            <a:normAutofit fontScale="92500" lnSpcReduction="20000"/>
          </a:bodyPr>
          <a:lstStyle/>
          <a:p>
            <a:pPr marL="0" indent="0" algn="l">
              <a:lnSpc>
                <a:spcPct val="136000"/>
              </a:lnSpc>
              <a:buNone/>
            </a:pPr>
            <a:r>
              <a:rPr lang="en-US" sz="1500" kern="0" spc="-19" dirty="0">
                <a:solidFill>
                  <a:srgbClr val="5C6B62"/>
                </a:solidFill>
                <a:latin typeface="Arial" pitchFamily="34" charset="0"/>
                <a:ea typeface="Arial" pitchFamily="34" charset="-122"/>
                <a:cs typeface="Arial" pitchFamily="34" charset="-120"/>
              </a:rPr>
              <a:t>Serviceable midstream-recovery revenue on complex feeds at demo→scale throughput (250→1,000 t/yr). BIOWEG screening estimate.</a:t>
            </a:r>
            <a:endParaRPr lang="en-US" sz="1500" dirty="0"/>
          </a:p>
        </p:txBody>
      </p:sp>
      <p:sp>
        <p:nvSpPr>
          <p:cNvPr id="24" name="Text 22"/>
          <p:cNvSpPr/>
          <p:nvPr/>
        </p:nvSpPr>
        <p:spPr>
          <a:xfrm>
            <a:off x="838200" y="9352598"/>
            <a:ext cx="17109948" cy="286703"/>
          </a:xfrm>
          <a:prstGeom prst="rect">
            <a:avLst/>
          </a:prstGeom>
          <a:noFill/>
          <a:ln/>
        </p:spPr>
        <p:txBody>
          <a:bodyPr wrap="square" lIns="25400" tIns="25400" rIns="25400" bIns="25400" rtlCol="0" anchor="t">
            <a:normAutofit fontScale="92500" lnSpcReduction="10000"/>
          </a:bodyPr>
          <a:lstStyle/>
          <a:p>
            <a:pPr marL="0" indent="0" algn="l">
              <a:lnSpc>
                <a:spcPct val="145000"/>
              </a:lnSpc>
              <a:buNone/>
            </a:pPr>
            <a:r>
              <a:rPr lang="en-US" sz="1350" kern="0" spc="-19" dirty="0">
                <a:solidFill>
                  <a:srgbClr val="5C6B62"/>
                </a:solidFill>
                <a:latin typeface="Arial" pitchFamily="34" charset="0"/>
                <a:ea typeface="Arial" pitchFamily="34" charset="-122"/>
                <a:cs typeface="Arial" pitchFamily="34" charset="-120"/>
              </a:rPr>
              <a:t>TAM is a published global magnet-metal market; SAM and SOM are BIOWEG screening estimates, not audited models — the per-tonne basis sits on the Unit Economics slide.</a:t>
            </a:r>
            <a:endParaRPr lang="en-US" sz="1350" dirty="0"/>
          </a:p>
        </p:txBody>
      </p:sp>
      <p:sp>
        <p:nvSpPr>
          <p:cNvPr id="25" name="Text 23"/>
          <p:cNvSpPr/>
          <p:nvPr/>
        </p:nvSpPr>
        <p:spPr>
          <a:xfrm>
            <a:off x="838200" y="9671209"/>
            <a:ext cx="4269516" cy="272891"/>
          </a:xfrm>
          <a:prstGeom prst="rect">
            <a:avLst/>
          </a:prstGeom>
          <a:noFill/>
          <a:ln/>
        </p:spPr>
        <p:txBody>
          <a:bodyPr wrap="square" lIns="25400" tIns="25400" rIns="25400" bIns="25400" rtlCol="0" anchor="t">
            <a:normAutofit fontScale="92500" lnSpcReduction="20000"/>
          </a:bodyPr>
          <a:lstStyle/>
          <a:p>
            <a:pPr marL="0" indent="0" algn="l">
              <a:lnSpc>
                <a:spcPct val="145000"/>
              </a:lnSpc>
              <a:buNone/>
            </a:pPr>
            <a:r>
              <a:rPr lang="en-US" sz="1275" kern="0" spc="51" dirty="0">
                <a:solidFill>
                  <a:srgbClr val="5C6B62"/>
                </a:solidFill>
                <a:latin typeface="Arial" pitchFamily="34" charset="0"/>
                <a:ea typeface="Arial" pitchFamily="34" charset="-122"/>
                <a:cs typeface="Arial" pitchFamily="34" charset="-120"/>
              </a:rPr>
              <a:t>BIOWEG × BIOPEPLEACH · Strategic Business Plan</a:t>
            </a:r>
            <a:endParaRPr lang="en-US" sz="1275" dirty="0"/>
          </a:p>
        </p:txBody>
      </p:sp>
      <p:sp>
        <p:nvSpPr>
          <p:cNvPr id="27" name="Text 50">
            <a:extLst>
              <a:ext uri="{FF2B5EF4-FFF2-40B4-BE49-F238E27FC236}">
                <a16:creationId xmlns:a16="http://schemas.microsoft.com/office/drawing/2014/main" id="{56B39E16-5746-A2C3-0C2F-251466A403F5}"/>
              </a:ext>
            </a:extLst>
          </p:cNvPr>
          <p:cNvSpPr/>
          <p:nvPr/>
        </p:nvSpPr>
        <p:spPr>
          <a:xfrm>
            <a:off x="16660535" y="9681210"/>
            <a:ext cx="827365" cy="320040"/>
          </a:xfrm>
          <a:prstGeom prst="rect">
            <a:avLst/>
          </a:prstGeom>
          <a:noFill/>
          <a:ln/>
        </p:spPr>
        <p:txBody>
          <a:bodyPr wrap="square" lIns="25400" tIns="25400" rIns="25400" bIns="25400" rtlCol="0" anchor="t">
            <a:normAutofit fontScale="55000" lnSpcReduction="20000"/>
          </a:bodyPr>
          <a:lstStyle/>
          <a:p>
            <a:pPr marL="0" indent="0" algn="l">
              <a:buNone/>
            </a:pPr>
            <a:r>
              <a:rPr lang="en-US" sz="1800" b="1" kern="0" spc="108" dirty="0">
                <a:solidFill>
                  <a:srgbClr val="BF7D36"/>
                </a:solidFill>
                <a:latin typeface="Calibri" pitchFamily="34" charset="0"/>
                <a:ea typeface="Calibri" pitchFamily="34" charset="-122"/>
                <a:cs typeface="Calibri" pitchFamily="34" charset="-120"/>
              </a:rPr>
              <a:t>A4 </a:t>
            </a:r>
            <a:r>
              <a:rPr lang="en-US" sz="1800" kern="0" spc="108" dirty="0">
                <a:solidFill>
                  <a:srgbClr val="586259"/>
                </a:solidFill>
                <a:latin typeface="Calibri" pitchFamily="34" charset="0"/>
                <a:ea typeface="Calibri" pitchFamily="34" charset="-122"/>
                <a:cs typeface="Calibri" pitchFamily="34" charset="-120"/>
              </a:rPr>
              <a:t>/ APPENDIX</a:t>
            </a:r>
            <a:endParaRPr lang="en-US" sz="1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876300" y="1028700"/>
            <a:ext cx="16535400" cy="15240"/>
          </a:xfrm>
          <a:prstGeom prst="rect">
            <a:avLst/>
          </a:prstGeom>
          <a:solidFill>
            <a:srgbClr val="DBE0DB"/>
          </a:solidFill>
          <a:ln/>
        </p:spPr>
        <p:txBody>
          <a:bodyPr/>
          <a:lstStyle/>
          <a:p>
            <a:endParaRPr lang="en-US"/>
          </a:p>
        </p:txBody>
      </p:sp>
      <p:sp>
        <p:nvSpPr>
          <p:cNvPr id="3" name="Text 1"/>
          <p:cNvSpPr/>
          <p:nvPr/>
        </p:nvSpPr>
        <p:spPr>
          <a:xfrm>
            <a:off x="876300" y="571500"/>
            <a:ext cx="325160" cy="342900"/>
          </a:xfrm>
          <a:prstGeom prst="rect">
            <a:avLst/>
          </a:prstGeom>
          <a:noFill/>
          <a:ln/>
        </p:spPr>
        <p:txBody>
          <a:bodyPr wrap="square" lIns="25400" tIns="25400" rIns="25400" bIns="25400" rtlCol="0" anchor="t">
            <a:normAutofit lnSpcReduction="10000"/>
          </a:bodyPr>
          <a:lstStyle/>
          <a:p>
            <a:pPr marL="0" indent="0" algn="l">
              <a:buNone/>
            </a:pPr>
            <a:r>
              <a:rPr lang="en-US" sz="1950" b="1" kern="0" spc="195" dirty="0">
                <a:solidFill>
                  <a:srgbClr val="BF7D36"/>
                </a:solidFill>
                <a:latin typeface="Calibri" pitchFamily="34" charset="0"/>
                <a:ea typeface="Calibri" pitchFamily="34" charset="-122"/>
                <a:cs typeface="Calibri" pitchFamily="34" charset="-120"/>
              </a:rPr>
              <a:t>—</a:t>
            </a:r>
            <a:endParaRPr lang="en-US" sz="1950" dirty="0"/>
          </a:p>
        </p:txBody>
      </p:sp>
      <p:sp>
        <p:nvSpPr>
          <p:cNvPr id="4" name="Text 2"/>
          <p:cNvSpPr/>
          <p:nvPr/>
        </p:nvSpPr>
        <p:spPr>
          <a:xfrm>
            <a:off x="1258610" y="571500"/>
            <a:ext cx="1379220" cy="342900"/>
          </a:xfrm>
          <a:prstGeom prst="rect">
            <a:avLst/>
          </a:prstGeom>
          <a:noFill/>
          <a:ln/>
        </p:spPr>
        <p:txBody>
          <a:bodyPr wrap="square" lIns="0" tIns="0" rIns="0" bIns="0" rtlCol="0" anchor="t">
            <a:normAutofit/>
          </a:bodyPr>
          <a:lstStyle/>
          <a:p>
            <a:pPr marL="0" indent="0" algn="l">
              <a:buNone/>
            </a:pPr>
            <a:r>
              <a:rPr lang="en-US" sz="1950" b="1" kern="0" spc="195" dirty="0">
                <a:solidFill>
                  <a:srgbClr val="23543F"/>
                </a:solidFill>
                <a:latin typeface="Calibri" pitchFamily="34" charset="0"/>
                <a:ea typeface="Calibri" pitchFamily="34" charset="-122"/>
                <a:cs typeface="Calibri" pitchFamily="34" charset="-120"/>
              </a:rPr>
              <a:t>CONTENTS</a:t>
            </a:r>
            <a:endParaRPr lang="en-US" sz="1950" dirty="0"/>
          </a:p>
        </p:txBody>
      </p:sp>
      <p:sp>
        <p:nvSpPr>
          <p:cNvPr id="5" name="Shape 3"/>
          <p:cNvSpPr/>
          <p:nvPr/>
        </p:nvSpPr>
        <p:spPr>
          <a:xfrm>
            <a:off x="12919949" y="681038"/>
            <a:ext cx="85725" cy="85725"/>
          </a:xfrm>
          <a:prstGeom prst="ellipse">
            <a:avLst/>
          </a:prstGeom>
          <a:solidFill>
            <a:srgbClr val="BF7D36"/>
          </a:solidFill>
          <a:ln/>
        </p:spPr>
        <p:txBody>
          <a:bodyPr/>
          <a:lstStyle/>
          <a:p>
            <a:endParaRPr lang="en-US"/>
          </a:p>
        </p:txBody>
      </p:sp>
      <p:sp>
        <p:nvSpPr>
          <p:cNvPr id="6" name="Text 4"/>
          <p:cNvSpPr/>
          <p:nvPr/>
        </p:nvSpPr>
        <p:spPr>
          <a:xfrm>
            <a:off x="13119974" y="582930"/>
            <a:ext cx="4420478" cy="320040"/>
          </a:xfrm>
          <a:prstGeom prst="rect">
            <a:avLst/>
          </a:prstGeom>
          <a:noFill/>
          <a:ln/>
        </p:spPr>
        <p:txBody>
          <a:bodyPr wrap="square" lIns="0" tIns="0" rIns="0" bIns="0" rtlCol="0" anchor="t">
            <a:normAutofit/>
          </a:bodyPr>
          <a:lstStyle/>
          <a:p>
            <a:pPr marL="0" indent="0" algn="l">
              <a:buNone/>
            </a:pPr>
            <a:r>
              <a:rPr lang="en-US" sz="1800" kern="0" spc="252" dirty="0">
                <a:solidFill>
                  <a:srgbClr val="23543F"/>
                </a:solidFill>
                <a:latin typeface="Calibri" pitchFamily="34" charset="0"/>
                <a:ea typeface="Calibri" pitchFamily="34" charset="-122"/>
                <a:cs typeface="Calibri" pitchFamily="34" charset="-120"/>
              </a:rPr>
              <a:t>WHAT WE'LL COVER IN 25 MINUTES</a:t>
            </a:r>
            <a:endParaRPr lang="en-US" sz="1800" dirty="0"/>
          </a:p>
        </p:txBody>
      </p:sp>
      <p:sp>
        <p:nvSpPr>
          <p:cNvPr id="7" name="Text 5"/>
          <p:cNvSpPr/>
          <p:nvPr/>
        </p:nvSpPr>
        <p:spPr>
          <a:xfrm>
            <a:off x="876300" y="1291590"/>
            <a:ext cx="15893415" cy="976789"/>
          </a:xfrm>
          <a:prstGeom prst="rect">
            <a:avLst/>
          </a:prstGeom>
          <a:noFill/>
          <a:ln/>
        </p:spPr>
        <p:txBody>
          <a:bodyPr wrap="square" lIns="25400" tIns="25400" rIns="25400" bIns="25400" rtlCol="0" anchor="t">
            <a:normAutofit fontScale="92500"/>
          </a:bodyPr>
          <a:lstStyle/>
          <a:p>
            <a:pPr marL="0" indent="0" algn="l">
              <a:lnSpc>
                <a:spcPct val="112000"/>
              </a:lnSpc>
              <a:buNone/>
            </a:pPr>
            <a:r>
              <a:rPr lang="en-US" sz="3300" b="1" kern="0" spc="-33" dirty="0">
                <a:solidFill>
                  <a:srgbClr val="15211B"/>
                </a:solidFill>
                <a:latin typeface="Calibri" pitchFamily="34" charset="0"/>
                <a:ea typeface="Calibri" pitchFamily="34" charset="-122"/>
                <a:cs typeface="Calibri" pitchFamily="34" charset="-120"/>
              </a:rPr>
              <a:t>A single argument in five parts: the opportunity, our edge, the plan, the economics, and the ask.</a:t>
            </a:r>
            <a:endParaRPr lang="en-US" sz="3300" dirty="0"/>
          </a:p>
        </p:txBody>
      </p:sp>
      <p:sp>
        <p:nvSpPr>
          <p:cNvPr id="8" name="Shape 6"/>
          <p:cNvSpPr/>
          <p:nvPr/>
        </p:nvSpPr>
        <p:spPr>
          <a:xfrm>
            <a:off x="876300" y="3209449"/>
            <a:ext cx="8001000" cy="9525"/>
          </a:xfrm>
          <a:prstGeom prst="rect">
            <a:avLst/>
          </a:prstGeom>
          <a:solidFill>
            <a:srgbClr val="DBE0DB"/>
          </a:solidFill>
          <a:ln/>
        </p:spPr>
        <p:txBody>
          <a:bodyPr/>
          <a:lstStyle/>
          <a:p>
            <a:endParaRPr lang="en-US"/>
          </a:p>
        </p:txBody>
      </p:sp>
      <p:sp>
        <p:nvSpPr>
          <p:cNvPr id="9" name="Text 7"/>
          <p:cNvSpPr/>
          <p:nvPr/>
        </p:nvSpPr>
        <p:spPr>
          <a:xfrm>
            <a:off x="914400" y="2592229"/>
            <a:ext cx="590550" cy="426720"/>
          </a:xfrm>
          <a:prstGeom prst="rect">
            <a:avLst/>
          </a:prstGeom>
          <a:noFill/>
          <a:ln/>
        </p:spPr>
        <p:txBody>
          <a:bodyPr wrap="square" lIns="25400" tIns="25400" rIns="25400" bIns="25400" rtlCol="0" anchor="t">
            <a:normAutofit lnSpcReduction="10000"/>
          </a:bodyPr>
          <a:lstStyle/>
          <a:p>
            <a:pPr marL="0" indent="0" algn="l">
              <a:buNone/>
            </a:pPr>
            <a:r>
              <a:rPr lang="en-US" sz="2550" b="1" dirty="0">
                <a:solidFill>
                  <a:srgbClr val="BF7D36"/>
                </a:solidFill>
                <a:latin typeface="Calibri" pitchFamily="34" charset="0"/>
                <a:ea typeface="Calibri" pitchFamily="34" charset="-122"/>
                <a:cs typeface="Calibri" pitchFamily="34" charset="-120"/>
              </a:rPr>
              <a:t>01</a:t>
            </a:r>
            <a:endParaRPr lang="en-US" sz="2550" dirty="0"/>
          </a:p>
        </p:txBody>
      </p:sp>
      <p:sp>
        <p:nvSpPr>
          <p:cNvPr id="10" name="Text 8"/>
          <p:cNvSpPr/>
          <p:nvPr/>
        </p:nvSpPr>
        <p:spPr>
          <a:xfrm>
            <a:off x="1638300" y="2477929"/>
            <a:ext cx="3932884" cy="352425"/>
          </a:xfrm>
          <a:prstGeom prst="rect">
            <a:avLst/>
          </a:prstGeom>
          <a:noFill/>
          <a:ln/>
        </p:spPr>
        <p:txBody>
          <a:bodyPr wrap="square" lIns="25400" tIns="25400" rIns="25400" bIns="25400" rtlCol="0" anchor="t">
            <a:normAutofit fontScale="92500" lnSpcReduction="20000"/>
          </a:bodyPr>
          <a:lstStyle/>
          <a:p>
            <a:pPr marL="0" indent="0" algn="l">
              <a:lnSpc>
                <a:spcPct val="110000"/>
              </a:lnSpc>
              <a:buNone/>
            </a:pPr>
            <a:r>
              <a:rPr lang="en-US" sz="2250" b="1" dirty="0">
                <a:solidFill>
                  <a:srgbClr val="15211B"/>
                </a:solidFill>
                <a:latin typeface="Calibri" pitchFamily="34" charset="0"/>
                <a:ea typeface="Calibri" pitchFamily="34" charset="-122"/>
                <a:cs typeface="Calibri" pitchFamily="34" charset="-120"/>
              </a:rPr>
              <a:t>Executive Summary</a:t>
            </a:r>
            <a:endParaRPr lang="en-US" sz="2250" dirty="0"/>
          </a:p>
        </p:txBody>
      </p:sp>
      <p:sp>
        <p:nvSpPr>
          <p:cNvPr id="11" name="Text 9"/>
          <p:cNvSpPr/>
          <p:nvPr/>
        </p:nvSpPr>
        <p:spPr>
          <a:xfrm>
            <a:off x="1638300" y="2820829"/>
            <a:ext cx="3932884" cy="312420"/>
          </a:xfrm>
          <a:prstGeom prst="rect">
            <a:avLst/>
          </a:prstGeom>
          <a:noFill/>
          <a:ln/>
        </p:spPr>
        <p:txBody>
          <a:bodyPr wrap="square" lIns="25400" tIns="25400" rIns="25400" bIns="25400" rtlCol="0" anchor="t">
            <a:normAutofit fontScale="92500" lnSpcReduction="20000"/>
          </a:bodyPr>
          <a:lstStyle/>
          <a:p>
            <a:pPr marL="0" indent="0" algn="l">
              <a:lnSpc>
                <a:spcPct val="120000"/>
              </a:lnSpc>
              <a:buNone/>
            </a:pPr>
            <a:r>
              <a:rPr lang="en-US" sz="1800" dirty="0">
                <a:solidFill>
                  <a:srgbClr val="586259"/>
                </a:solidFill>
                <a:latin typeface="Calibri" pitchFamily="34" charset="0"/>
                <a:ea typeface="Calibri" pitchFamily="34" charset="-122"/>
                <a:cs typeface="Calibri" pitchFamily="34" charset="-120"/>
              </a:rPr>
              <a:t>The whole recommendation on one page</a:t>
            </a:r>
            <a:endParaRPr lang="en-US" sz="1800" dirty="0"/>
          </a:p>
        </p:txBody>
      </p:sp>
      <p:sp>
        <p:nvSpPr>
          <p:cNvPr id="12" name="Text 10"/>
          <p:cNvSpPr/>
          <p:nvPr/>
        </p:nvSpPr>
        <p:spPr>
          <a:xfrm>
            <a:off x="7679650" y="2645569"/>
            <a:ext cx="1235750" cy="320040"/>
          </a:xfrm>
          <a:prstGeom prst="rect">
            <a:avLst/>
          </a:prstGeom>
          <a:noFill/>
          <a:ln/>
        </p:spPr>
        <p:txBody>
          <a:bodyPr wrap="square" lIns="25400" tIns="25400" rIns="25400" bIns="25400" rtlCol="0" anchor="t">
            <a:normAutofit lnSpcReduction="10000"/>
          </a:bodyPr>
          <a:lstStyle/>
          <a:p>
            <a:pPr marL="0" indent="0" algn="l">
              <a:buNone/>
            </a:pPr>
            <a:r>
              <a:rPr lang="en-US" sz="1800" kern="0" spc="144" dirty="0">
                <a:solidFill>
                  <a:srgbClr val="6C8A78"/>
                </a:solidFill>
                <a:latin typeface="Calibri" pitchFamily="34" charset="0"/>
                <a:ea typeface="Calibri" pitchFamily="34" charset="-122"/>
                <a:cs typeface="Calibri" pitchFamily="34" charset="-120"/>
              </a:rPr>
              <a:t>OVERVIEW</a:t>
            </a:r>
            <a:endParaRPr lang="en-US" sz="1800" dirty="0"/>
          </a:p>
        </p:txBody>
      </p:sp>
      <p:sp>
        <p:nvSpPr>
          <p:cNvPr id="13" name="Shape 11"/>
          <p:cNvSpPr/>
          <p:nvPr/>
        </p:nvSpPr>
        <p:spPr>
          <a:xfrm>
            <a:off x="9410700" y="3209449"/>
            <a:ext cx="8001000" cy="9525"/>
          </a:xfrm>
          <a:prstGeom prst="rect">
            <a:avLst/>
          </a:prstGeom>
          <a:solidFill>
            <a:srgbClr val="DBE0DB"/>
          </a:solidFill>
          <a:ln/>
        </p:spPr>
        <p:txBody>
          <a:bodyPr/>
          <a:lstStyle/>
          <a:p>
            <a:endParaRPr lang="en-US"/>
          </a:p>
        </p:txBody>
      </p:sp>
      <p:sp>
        <p:nvSpPr>
          <p:cNvPr id="14" name="Text 12"/>
          <p:cNvSpPr/>
          <p:nvPr/>
        </p:nvSpPr>
        <p:spPr>
          <a:xfrm>
            <a:off x="9448800" y="2592229"/>
            <a:ext cx="590550" cy="426720"/>
          </a:xfrm>
          <a:prstGeom prst="rect">
            <a:avLst/>
          </a:prstGeom>
          <a:noFill/>
          <a:ln/>
        </p:spPr>
        <p:txBody>
          <a:bodyPr wrap="square" lIns="25400" tIns="25400" rIns="25400" bIns="25400" rtlCol="0" anchor="t">
            <a:normAutofit lnSpcReduction="10000"/>
          </a:bodyPr>
          <a:lstStyle/>
          <a:p>
            <a:pPr marL="0" indent="0" algn="l">
              <a:buNone/>
            </a:pPr>
            <a:r>
              <a:rPr lang="en-US" sz="2550" b="1" dirty="0">
                <a:solidFill>
                  <a:srgbClr val="BF7D36"/>
                </a:solidFill>
                <a:latin typeface="Calibri" pitchFamily="34" charset="0"/>
                <a:ea typeface="Calibri" pitchFamily="34" charset="-122"/>
                <a:cs typeface="Calibri" pitchFamily="34" charset="-120"/>
              </a:rPr>
              <a:t>08</a:t>
            </a:r>
            <a:endParaRPr lang="en-US" sz="2550" dirty="0"/>
          </a:p>
        </p:txBody>
      </p:sp>
      <p:sp>
        <p:nvSpPr>
          <p:cNvPr id="15" name="Text 13"/>
          <p:cNvSpPr/>
          <p:nvPr/>
        </p:nvSpPr>
        <p:spPr>
          <a:xfrm>
            <a:off x="10172700" y="2477929"/>
            <a:ext cx="3598338" cy="352425"/>
          </a:xfrm>
          <a:prstGeom prst="rect">
            <a:avLst/>
          </a:prstGeom>
          <a:noFill/>
          <a:ln/>
        </p:spPr>
        <p:txBody>
          <a:bodyPr wrap="square" lIns="25400" tIns="25400" rIns="25400" bIns="25400" rtlCol="0" anchor="t">
            <a:normAutofit fontScale="92500" lnSpcReduction="20000"/>
          </a:bodyPr>
          <a:lstStyle/>
          <a:p>
            <a:pPr marL="0" indent="0" algn="l">
              <a:lnSpc>
                <a:spcPct val="110000"/>
              </a:lnSpc>
              <a:buNone/>
            </a:pPr>
            <a:r>
              <a:rPr lang="en-US" sz="2250" b="1" dirty="0">
                <a:solidFill>
                  <a:srgbClr val="15211B"/>
                </a:solidFill>
                <a:latin typeface="Calibri" pitchFamily="34" charset="0"/>
                <a:ea typeface="Calibri" pitchFamily="34" charset="-122"/>
                <a:cs typeface="Calibri" pitchFamily="34" charset="-120"/>
              </a:rPr>
              <a:t>Preferred Partners</a:t>
            </a:r>
            <a:endParaRPr lang="en-US" sz="2250" dirty="0"/>
          </a:p>
        </p:txBody>
      </p:sp>
      <p:sp>
        <p:nvSpPr>
          <p:cNvPr id="16" name="Text 14"/>
          <p:cNvSpPr/>
          <p:nvPr/>
        </p:nvSpPr>
        <p:spPr>
          <a:xfrm>
            <a:off x="10172700" y="2820829"/>
            <a:ext cx="3598338" cy="312420"/>
          </a:xfrm>
          <a:prstGeom prst="rect">
            <a:avLst/>
          </a:prstGeom>
          <a:noFill/>
          <a:ln/>
        </p:spPr>
        <p:txBody>
          <a:bodyPr wrap="square" lIns="25400" tIns="25400" rIns="25400" bIns="25400" rtlCol="0" anchor="t">
            <a:normAutofit fontScale="92500" lnSpcReduction="20000"/>
          </a:bodyPr>
          <a:lstStyle/>
          <a:p>
            <a:pPr marL="0" indent="0" algn="l">
              <a:lnSpc>
                <a:spcPct val="120000"/>
              </a:lnSpc>
              <a:buNone/>
            </a:pPr>
            <a:r>
              <a:rPr lang="en-US" sz="1800" dirty="0">
                <a:solidFill>
                  <a:srgbClr val="586259"/>
                </a:solidFill>
                <a:latin typeface="Calibri" pitchFamily="34" charset="0"/>
                <a:ea typeface="Calibri" pitchFamily="34" charset="-122"/>
                <a:cs typeface="Calibri" pitchFamily="34" charset="-120"/>
              </a:rPr>
              <a:t>Five ITAD operators, screened for fit</a:t>
            </a:r>
            <a:endParaRPr lang="en-US" sz="1800" dirty="0"/>
          </a:p>
        </p:txBody>
      </p:sp>
      <p:sp>
        <p:nvSpPr>
          <p:cNvPr id="17" name="Text 15"/>
          <p:cNvSpPr/>
          <p:nvPr/>
        </p:nvSpPr>
        <p:spPr>
          <a:xfrm>
            <a:off x="16362759" y="2645569"/>
            <a:ext cx="1087041" cy="320040"/>
          </a:xfrm>
          <a:prstGeom prst="rect">
            <a:avLst/>
          </a:prstGeom>
          <a:noFill/>
          <a:ln/>
        </p:spPr>
        <p:txBody>
          <a:bodyPr wrap="square" lIns="25400" tIns="25400" rIns="25400" bIns="25400" rtlCol="0" anchor="t">
            <a:normAutofit lnSpcReduction="10000"/>
          </a:bodyPr>
          <a:lstStyle/>
          <a:p>
            <a:pPr marL="0" indent="0" algn="l">
              <a:buNone/>
            </a:pPr>
            <a:r>
              <a:rPr lang="en-US" sz="1800" kern="0" spc="144" dirty="0">
                <a:solidFill>
                  <a:srgbClr val="6C8A78"/>
                </a:solidFill>
                <a:latin typeface="Calibri" pitchFamily="34" charset="0"/>
                <a:ea typeface="Calibri" pitchFamily="34" charset="-122"/>
                <a:cs typeface="Calibri" pitchFamily="34" charset="-120"/>
              </a:rPr>
              <a:t>III · PLAN</a:t>
            </a:r>
            <a:endParaRPr lang="en-US" sz="1800" dirty="0"/>
          </a:p>
        </p:txBody>
      </p:sp>
      <p:sp>
        <p:nvSpPr>
          <p:cNvPr id="18" name="Shape 16"/>
          <p:cNvSpPr/>
          <p:nvPr/>
        </p:nvSpPr>
        <p:spPr>
          <a:xfrm>
            <a:off x="876300" y="4234339"/>
            <a:ext cx="8001000" cy="9525"/>
          </a:xfrm>
          <a:prstGeom prst="rect">
            <a:avLst/>
          </a:prstGeom>
          <a:solidFill>
            <a:srgbClr val="DBE0DB"/>
          </a:solidFill>
          <a:ln/>
        </p:spPr>
        <p:txBody>
          <a:bodyPr/>
          <a:lstStyle/>
          <a:p>
            <a:endParaRPr lang="en-US"/>
          </a:p>
        </p:txBody>
      </p:sp>
      <p:sp>
        <p:nvSpPr>
          <p:cNvPr id="19" name="Text 17"/>
          <p:cNvSpPr/>
          <p:nvPr/>
        </p:nvSpPr>
        <p:spPr>
          <a:xfrm>
            <a:off x="914400" y="3617119"/>
            <a:ext cx="590550" cy="426720"/>
          </a:xfrm>
          <a:prstGeom prst="rect">
            <a:avLst/>
          </a:prstGeom>
          <a:noFill/>
          <a:ln/>
        </p:spPr>
        <p:txBody>
          <a:bodyPr wrap="square" lIns="25400" tIns="25400" rIns="25400" bIns="25400" rtlCol="0" anchor="t">
            <a:normAutofit lnSpcReduction="10000"/>
          </a:bodyPr>
          <a:lstStyle/>
          <a:p>
            <a:pPr marL="0" indent="0" algn="l">
              <a:buNone/>
            </a:pPr>
            <a:r>
              <a:rPr lang="en-US" sz="2550" b="1" dirty="0">
                <a:solidFill>
                  <a:srgbClr val="BF7D36"/>
                </a:solidFill>
                <a:latin typeface="Calibri" pitchFamily="34" charset="0"/>
                <a:ea typeface="Calibri" pitchFamily="34" charset="-122"/>
                <a:cs typeface="Calibri" pitchFamily="34" charset="-120"/>
              </a:rPr>
              <a:t>02</a:t>
            </a:r>
            <a:endParaRPr lang="en-US" sz="2550" dirty="0"/>
          </a:p>
        </p:txBody>
      </p:sp>
      <p:sp>
        <p:nvSpPr>
          <p:cNvPr id="20" name="Text 18"/>
          <p:cNvSpPr/>
          <p:nvPr/>
        </p:nvSpPr>
        <p:spPr>
          <a:xfrm>
            <a:off x="1638300" y="3502819"/>
            <a:ext cx="4131430" cy="352425"/>
          </a:xfrm>
          <a:prstGeom prst="rect">
            <a:avLst/>
          </a:prstGeom>
          <a:noFill/>
          <a:ln/>
        </p:spPr>
        <p:txBody>
          <a:bodyPr wrap="square" lIns="25400" tIns="25400" rIns="25400" bIns="25400" rtlCol="0" anchor="t">
            <a:normAutofit fontScale="92500" lnSpcReduction="20000"/>
          </a:bodyPr>
          <a:lstStyle/>
          <a:p>
            <a:pPr marL="0" indent="0" algn="l">
              <a:lnSpc>
                <a:spcPct val="110000"/>
              </a:lnSpc>
              <a:buNone/>
            </a:pPr>
            <a:r>
              <a:rPr lang="en-US" sz="2250" b="1" dirty="0">
                <a:solidFill>
                  <a:srgbClr val="15211B"/>
                </a:solidFill>
                <a:latin typeface="Calibri" pitchFamily="34" charset="0"/>
                <a:ea typeface="Calibri" pitchFamily="34" charset="-122"/>
                <a:cs typeface="Calibri" pitchFamily="34" charset="-120"/>
              </a:rPr>
              <a:t>Why Now</a:t>
            </a:r>
            <a:endParaRPr lang="en-US" sz="2250" dirty="0"/>
          </a:p>
        </p:txBody>
      </p:sp>
      <p:sp>
        <p:nvSpPr>
          <p:cNvPr id="21" name="Text 19"/>
          <p:cNvSpPr/>
          <p:nvPr/>
        </p:nvSpPr>
        <p:spPr>
          <a:xfrm>
            <a:off x="1638300" y="3845719"/>
            <a:ext cx="4131430" cy="312420"/>
          </a:xfrm>
          <a:prstGeom prst="rect">
            <a:avLst/>
          </a:prstGeom>
          <a:noFill/>
          <a:ln/>
        </p:spPr>
        <p:txBody>
          <a:bodyPr wrap="square" lIns="25400" tIns="25400" rIns="25400" bIns="25400" rtlCol="0" anchor="t">
            <a:normAutofit fontScale="92500" lnSpcReduction="20000"/>
          </a:bodyPr>
          <a:lstStyle/>
          <a:p>
            <a:pPr marL="0" indent="0" algn="l">
              <a:lnSpc>
                <a:spcPct val="120000"/>
              </a:lnSpc>
              <a:buNone/>
            </a:pPr>
            <a:r>
              <a:rPr lang="en-US" sz="1800" dirty="0">
                <a:solidFill>
                  <a:srgbClr val="586259"/>
                </a:solidFill>
                <a:latin typeface="Calibri" pitchFamily="34" charset="0"/>
                <a:ea typeface="Calibri" pitchFamily="34" charset="-122"/>
                <a:cs typeface="Calibri" pitchFamily="34" charset="-120"/>
              </a:rPr>
              <a:t>Market need and the EU recycling mandate</a:t>
            </a:r>
            <a:endParaRPr lang="en-US" sz="1800" dirty="0"/>
          </a:p>
        </p:txBody>
      </p:sp>
      <p:sp>
        <p:nvSpPr>
          <p:cNvPr id="22" name="Text 20"/>
          <p:cNvSpPr/>
          <p:nvPr/>
        </p:nvSpPr>
        <p:spPr>
          <a:xfrm>
            <a:off x="6999327" y="3670459"/>
            <a:ext cx="1916073" cy="320040"/>
          </a:xfrm>
          <a:prstGeom prst="rect">
            <a:avLst/>
          </a:prstGeom>
          <a:noFill/>
          <a:ln/>
        </p:spPr>
        <p:txBody>
          <a:bodyPr wrap="square" lIns="25400" tIns="25400" rIns="25400" bIns="25400" rtlCol="0" anchor="t">
            <a:normAutofit lnSpcReduction="10000"/>
          </a:bodyPr>
          <a:lstStyle/>
          <a:p>
            <a:pPr marL="0" indent="0" algn="l">
              <a:buNone/>
            </a:pPr>
            <a:r>
              <a:rPr lang="en-US" sz="1800" kern="0" spc="144" dirty="0">
                <a:solidFill>
                  <a:srgbClr val="6C8A78"/>
                </a:solidFill>
                <a:latin typeface="Calibri" pitchFamily="34" charset="0"/>
                <a:ea typeface="Calibri" pitchFamily="34" charset="-122"/>
                <a:cs typeface="Calibri" pitchFamily="34" charset="-120"/>
              </a:rPr>
              <a:t>I · OPPORTUNITY</a:t>
            </a:r>
            <a:endParaRPr lang="en-US" sz="1800" dirty="0"/>
          </a:p>
        </p:txBody>
      </p:sp>
      <p:sp>
        <p:nvSpPr>
          <p:cNvPr id="23" name="Shape 21"/>
          <p:cNvSpPr/>
          <p:nvPr/>
        </p:nvSpPr>
        <p:spPr>
          <a:xfrm>
            <a:off x="9410700" y="4234339"/>
            <a:ext cx="8001000" cy="9525"/>
          </a:xfrm>
          <a:prstGeom prst="rect">
            <a:avLst/>
          </a:prstGeom>
          <a:solidFill>
            <a:srgbClr val="DBE0DB"/>
          </a:solidFill>
          <a:ln/>
        </p:spPr>
        <p:txBody>
          <a:bodyPr/>
          <a:lstStyle/>
          <a:p>
            <a:endParaRPr lang="en-US"/>
          </a:p>
        </p:txBody>
      </p:sp>
      <p:sp>
        <p:nvSpPr>
          <p:cNvPr id="24" name="Text 22"/>
          <p:cNvSpPr/>
          <p:nvPr/>
        </p:nvSpPr>
        <p:spPr>
          <a:xfrm>
            <a:off x="9448800" y="3617119"/>
            <a:ext cx="590550" cy="426720"/>
          </a:xfrm>
          <a:prstGeom prst="rect">
            <a:avLst/>
          </a:prstGeom>
          <a:noFill/>
          <a:ln/>
        </p:spPr>
        <p:txBody>
          <a:bodyPr wrap="square" lIns="25400" tIns="25400" rIns="25400" bIns="25400" rtlCol="0" anchor="t">
            <a:normAutofit lnSpcReduction="10000"/>
          </a:bodyPr>
          <a:lstStyle/>
          <a:p>
            <a:pPr marL="0" indent="0" algn="l">
              <a:buNone/>
            </a:pPr>
            <a:r>
              <a:rPr lang="en-US" sz="2550" b="1" dirty="0">
                <a:solidFill>
                  <a:srgbClr val="BF7D36"/>
                </a:solidFill>
                <a:latin typeface="Calibri" pitchFamily="34" charset="0"/>
                <a:ea typeface="Calibri" pitchFamily="34" charset="-122"/>
                <a:cs typeface="Calibri" pitchFamily="34" charset="-120"/>
              </a:rPr>
              <a:t>09</a:t>
            </a:r>
            <a:endParaRPr lang="en-US" sz="2550" dirty="0"/>
          </a:p>
        </p:txBody>
      </p:sp>
      <p:sp>
        <p:nvSpPr>
          <p:cNvPr id="25" name="Text 23"/>
          <p:cNvSpPr/>
          <p:nvPr/>
        </p:nvSpPr>
        <p:spPr>
          <a:xfrm>
            <a:off x="10172700" y="3502819"/>
            <a:ext cx="4324701" cy="352425"/>
          </a:xfrm>
          <a:prstGeom prst="rect">
            <a:avLst/>
          </a:prstGeom>
          <a:noFill/>
          <a:ln/>
        </p:spPr>
        <p:txBody>
          <a:bodyPr wrap="square" lIns="25400" tIns="25400" rIns="25400" bIns="25400" rtlCol="0" anchor="t">
            <a:normAutofit fontScale="92500" lnSpcReduction="20000"/>
          </a:bodyPr>
          <a:lstStyle/>
          <a:p>
            <a:pPr marL="0" indent="0" algn="l">
              <a:lnSpc>
                <a:spcPct val="110000"/>
              </a:lnSpc>
              <a:buNone/>
            </a:pPr>
            <a:r>
              <a:rPr lang="en-US" sz="2250" b="1" dirty="0">
                <a:solidFill>
                  <a:srgbClr val="15211B"/>
                </a:solidFill>
                <a:latin typeface="Calibri" pitchFamily="34" charset="0"/>
                <a:ea typeface="Calibri" pitchFamily="34" charset="-122"/>
                <a:cs typeface="Calibri" pitchFamily="34" charset="-120"/>
              </a:rPr>
              <a:t>Unit Economics</a:t>
            </a:r>
            <a:endParaRPr lang="en-US" sz="2250" dirty="0"/>
          </a:p>
        </p:txBody>
      </p:sp>
      <p:sp>
        <p:nvSpPr>
          <p:cNvPr id="26" name="Text 24"/>
          <p:cNvSpPr/>
          <p:nvPr/>
        </p:nvSpPr>
        <p:spPr>
          <a:xfrm>
            <a:off x="10172700" y="3845719"/>
            <a:ext cx="4324701" cy="312420"/>
          </a:xfrm>
          <a:prstGeom prst="rect">
            <a:avLst/>
          </a:prstGeom>
          <a:noFill/>
          <a:ln/>
        </p:spPr>
        <p:txBody>
          <a:bodyPr wrap="square" lIns="25400" tIns="25400" rIns="25400" bIns="25400" rtlCol="0" anchor="t">
            <a:normAutofit fontScale="92500" lnSpcReduction="20000"/>
          </a:bodyPr>
          <a:lstStyle/>
          <a:p>
            <a:pPr marL="0" indent="0" algn="l">
              <a:lnSpc>
                <a:spcPct val="120000"/>
              </a:lnSpc>
              <a:buNone/>
            </a:pPr>
            <a:r>
              <a:rPr lang="en-US" sz="1800" dirty="0">
                <a:solidFill>
                  <a:srgbClr val="586259"/>
                </a:solidFill>
                <a:latin typeface="Calibri" pitchFamily="34" charset="0"/>
                <a:ea typeface="Calibri" pitchFamily="34" charset="-122"/>
                <a:cs typeface="Calibri" pitchFamily="34" charset="-120"/>
              </a:rPr>
              <a:t>Does one tonne of feed actually pay?</a:t>
            </a:r>
            <a:endParaRPr lang="en-US" sz="1800" dirty="0"/>
          </a:p>
        </p:txBody>
      </p:sp>
      <p:sp>
        <p:nvSpPr>
          <p:cNvPr id="27" name="Text 25"/>
          <p:cNvSpPr/>
          <p:nvPr/>
        </p:nvSpPr>
        <p:spPr>
          <a:xfrm>
            <a:off x="15610046" y="3670459"/>
            <a:ext cx="1839754" cy="320040"/>
          </a:xfrm>
          <a:prstGeom prst="rect">
            <a:avLst/>
          </a:prstGeom>
          <a:noFill/>
          <a:ln/>
        </p:spPr>
        <p:txBody>
          <a:bodyPr wrap="square" lIns="25400" tIns="25400" rIns="25400" bIns="25400" rtlCol="0" anchor="t">
            <a:normAutofit lnSpcReduction="10000"/>
          </a:bodyPr>
          <a:lstStyle/>
          <a:p>
            <a:pPr marL="0" indent="0" algn="l">
              <a:buNone/>
            </a:pPr>
            <a:r>
              <a:rPr lang="en-US" sz="1800" kern="0" spc="144" dirty="0">
                <a:solidFill>
                  <a:srgbClr val="6C8A78"/>
                </a:solidFill>
                <a:latin typeface="Calibri" pitchFamily="34" charset="0"/>
                <a:ea typeface="Calibri" pitchFamily="34" charset="-122"/>
                <a:cs typeface="Calibri" pitchFamily="34" charset="-120"/>
              </a:rPr>
              <a:t>IV · ECONOMICS</a:t>
            </a:r>
            <a:endParaRPr lang="en-US" sz="1800" dirty="0"/>
          </a:p>
        </p:txBody>
      </p:sp>
      <p:sp>
        <p:nvSpPr>
          <p:cNvPr id="28" name="Shape 26"/>
          <p:cNvSpPr/>
          <p:nvPr/>
        </p:nvSpPr>
        <p:spPr>
          <a:xfrm>
            <a:off x="876300" y="5259229"/>
            <a:ext cx="8001000" cy="9525"/>
          </a:xfrm>
          <a:prstGeom prst="rect">
            <a:avLst/>
          </a:prstGeom>
          <a:solidFill>
            <a:srgbClr val="DBE0DB"/>
          </a:solidFill>
          <a:ln/>
        </p:spPr>
        <p:txBody>
          <a:bodyPr/>
          <a:lstStyle/>
          <a:p>
            <a:endParaRPr lang="en-US"/>
          </a:p>
        </p:txBody>
      </p:sp>
      <p:sp>
        <p:nvSpPr>
          <p:cNvPr id="29" name="Text 27"/>
          <p:cNvSpPr/>
          <p:nvPr/>
        </p:nvSpPr>
        <p:spPr>
          <a:xfrm>
            <a:off x="914400" y="4642009"/>
            <a:ext cx="590550" cy="426720"/>
          </a:xfrm>
          <a:prstGeom prst="rect">
            <a:avLst/>
          </a:prstGeom>
          <a:noFill/>
          <a:ln/>
        </p:spPr>
        <p:txBody>
          <a:bodyPr wrap="square" lIns="25400" tIns="25400" rIns="25400" bIns="25400" rtlCol="0" anchor="t">
            <a:normAutofit lnSpcReduction="10000"/>
          </a:bodyPr>
          <a:lstStyle/>
          <a:p>
            <a:pPr marL="0" indent="0" algn="l">
              <a:buNone/>
            </a:pPr>
            <a:r>
              <a:rPr lang="en-US" sz="2550" b="1" dirty="0">
                <a:solidFill>
                  <a:srgbClr val="BF7D36"/>
                </a:solidFill>
                <a:latin typeface="Calibri" pitchFamily="34" charset="0"/>
                <a:ea typeface="Calibri" pitchFamily="34" charset="-122"/>
                <a:cs typeface="Calibri" pitchFamily="34" charset="-120"/>
              </a:rPr>
              <a:t>03</a:t>
            </a:r>
            <a:endParaRPr lang="en-US" sz="2550" dirty="0"/>
          </a:p>
        </p:txBody>
      </p:sp>
      <p:sp>
        <p:nvSpPr>
          <p:cNvPr id="30" name="Text 28"/>
          <p:cNvSpPr/>
          <p:nvPr/>
        </p:nvSpPr>
        <p:spPr>
          <a:xfrm>
            <a:off x="1638300" y="4527709"/>
            <a:ext cx="3760583" cy="352425"/>
          </a:xfrm>
          <a:prstGeom prst="rect">
            <a:avLst/>
          </a:prstGeom>
          <a:noFill/>
          <a:ln/>
        </p:spPr>
        <p:txBody>
          <a:bodyPr wrap="square" lIns="25400" tIns="25400" rIns="25400" bIns="25400" rtlCol="0" anchor="t">
            <a:normAutofit fontScale="92500" lnSpcReduction="20000"/>
          </a:bodyPr>
          <a:lstStyle/>
          <a:p>
            <a:pPr marL="0" indent="0" algn="l">
              <a:lnSpc>
                <a:spcPct val="110000"/>
              </a:lnSpc>
              <a:buNone/>
            </a:pPr>
            <a:r>
              <a:rPr lang="en-US" sz="2250" b="1" dirty="0">
                <a:solidFill>
                  <a:srgbClr val="15211B"/>
                </a:solidFill>
                <a:latin typeface="Calibri" pitchFamily="34" charset="0"/>
                <a:ea typeface="Calibri" pitchFamily="34" charset="-122"/>
                <a:cs typeface="Calibri" pitchFamily="34" charset="-120"/>
              </a:rPr>
              <a:t>Value Chain</a:t>
            </a:r>
            <a:endParaRPr lang="en-US" sz="2250" dirty="0"/>
          </a:p>
        </p:txBody>
      </p:sp>
      <p:sp>
        <p:nvSpPr>
          <p:cNvPr id="31" name="Text 29"/>
          <p:cNvSpPr/>
          <p:nvPr/>
        </p:nvSpPr>
        <p:spPr>
          <a:xfrm>
            <a:off x="1638300" y="4870609"/>
            <a:ext cx="4033567" cy="379094"/>
          </a:xfrm>
          <a:prstGeom prst="rect">
            <a:avLst/>
          </a:prstGeom>
          <a:noFill/>
          <a:ln/>
        </p:spPr>
        <p:txBody>
          <a:bodyPr wrap="square" lIns="25400" tIns="25400" rIns="25400" bIns="25400" rtlCol="0" anchor="t">
            <a:normAutofit/>
          </a:bodyPr>
          <a:lstStyle/>
          <a:p>
            <a:pPr marL="0" indent="0" algn="l">
              <a:lnSpc>
                <a:spcPct val="120000"/>
              </a:lnSpc>
              <a:buNone/>
            </a:pPr>
            <a:r>
              <a:rPr lang="en-US" sz="1800" dirty="0">
                <a:solidFill>
                  <a:srgbClr val="586259"/>
                </a:solidFill>
                <a:latin typeface="Calibri" pitchFamily="34" charset="0"/>
                <a:ea typeface="Calibri" pitchFamily="34" charset="-122"/>
                <a:cs typeface="Calibri" pitchFamily="34" charset="-120"/>
              </a:rPr>
              <a:t>The two steps we own, and where we win</a:t>
            </a:r>
            <a:endParaRPr lang="en-US" sz="1800" dirty="0"/>
          </a:p>
        </p:txBody>
      </p:sp>
      <p:sp>
        <p:nvSpPr>
          <p:cNvPr id="32" name="Text 30"/>
          <p:cNvSpPr/>
          <p:nvPr/>
        </p:nvSpPr>
        <p:spPr>
          <a:xfrm>
            <a:off x="7399854" y="4695349"/>
            <a:ext cx="1515547" cy="320040"/>
          </a:xfrm>
          <a:prstGeom prst="rect">
            <a:avLst/>
          </a:prstGeom>
          <a:noFill/>
          <a:ln/>
        </p:spPr>
        <p:txBody>
          <a:bodyPr wrap="square" lIns="25400" tIns="25400" rIns="25400" bIns="25400" rtlCol="0" anchor="t">
            <a:normAutofit lnSpcReduction="10000"/>
          </a:bodyPr>
          <a:lstStyle/>
          <a:p>
            <a:pPr marL="0" indent="0" algn="l">
              <a:buNone/>
            </a:pPr>
            <a:r>
              <a:rPr lang="en-US" sz="1800" kern="0" spc="144" dirty="0">
                <a:solidFill>
                  <a:srgbClr val="6C8A78"/>
                </a:solidFill>
                <a:latin typeface="Calibri" pitchFamily="34" charset="0"/>
                <a:ea typeface="Calibri" pitchFamily="34" charset="-122"/>
                <a:cs typeface="Calibri" pitchFamily="34" charset="-120"/>
              </a:rPr>
              <a:t>II · THE EDGE</a:t>
            </a:r>
            <a:endParaRPr lang="en-US" sz="1800" dirty="0"/>
          </a:p>
        </p:txBody>
      </p:sp>
      <p:sp>
        <p:nvSpPr>
          <p:cNvPr id="33" name="Shape 31"/>
          <p:cNvSpPr/>
          <p:nvPr/>
        </p:nvSpPr>
        <p:spPr>
          <a:xfrm>
            <a:off x="9410700" y="5259229"/>
            <a:ext cx="8001000" cy="9525"/>
          </a:xfrm>
          <a:prstGeom prst="rect">
            <a:avLst/>
          </a:prstGeom>
          <a:solidFill>
            <a:srgbClr val="DBE0DB"/>
          </a:solidFill>
          <a:ln/>
        </p:spPr>
        <p:txBody>
          <a:bodyPr/>
          <a:lstStyle/>
          <a:p>
            <a:endParaRPr lang="en-US"/>
          </a:p>
        </p:txBody>
      </p:sp>
      <p:sp>
        <p:nvSpPr>
          <p:cNvPr id="34" name="Text 32"/>
          <p:cNvSpPr/>
          <p:nvPr/>
        </p:nvSpPr>
        <p:spPr>
          <a:xfrm>
            <a:off x="9448800" y="4642009"/>
            <a:ext cx="590550" cy="426720"/>
          </a:xfrm>
          <a:prstGeom prst="rect">
            <a:avLst/>
          </a:prstGeom>
          <a:noFill/>
          <a:ln/>
        </p:spPr>
        <p:txBody>
          <a:bodyPr wrap="square" lIns="25400" tIns="25400" rIns="25400" bIns="25400" rtlCol="0" anchor="t">
            <a:normAutofit lnSpcReduction="10000"/>
          </a:bodyPr>
          <a:lstStyle/>
          <a:p>
            <a:pPr marL="0" indent="0" algn="l">
              <a:buNone/>
            </a:pPr>
            <a:r>
              <a:rPr lang="en-US" sz="2550" b="1" dirty="0">
                <a:solidFill>
                  <a:srgbClr val="BF7D36"/>
                </a:solidFill>
                <a:latin typeface="Calibri" pitchFamily="34" charset="0"/>
                <a:ea typeface="Calibri" pitchFamily="34" charset="-122"/>
                <a:cs typeface="Calibri" pitchFamily="34" charset="-120"/>
              </a:rPr>
              <a:t>10</a:t>
            </a:r>
            <a:endParaRPr lang="en-US" sz="2550" dirty="0"/>
          </a:p>
        </p:txBody>
      </p:sp>
      <p:sp>
        <p:nvSpPr>
          <p:cNvPr id="35" name="Text 33"/>
          <p:cNvSpPr/>
          <p:nvPr/>
        </p:nvSpPr>
        <p:spPr>
          <a:xfrm>
            <a:off x="10172700" y="4527709"/>
            <a:ext cx="3538247" cy="352425"/>
          </a:xfrm>
          <a:prstGeom prst="rect">
            <a:avLst/>
          </a:prstGeom>
          <a:noFill/>
          <a:ln/>
        </p:spPr>
        <p:txBody>
          <a:bodyPr wrap="square" lIns="25400" tIns="25400" rIns="25400" bIns="25400" rtlCol="0" anchor="t">
            <a:normAutofit fontScale="92500" lnSpcReduction="20000"/>
          </a:bodyPr>
          <a:lstStyle/>
          <a:p>
            <a:pPr marL="0" indent="0" algn="l">
              <a:lnSpc>
                <a:spcPct val="110000"/>
              </a:lnSpc>
              <a:buNone/>
            </a:pPr>
            <a:r>
              <a:rPr lang="en-US" sz="2250" b="1" dirty="0">
                <a:solidFill>
                  <a:srgbClr val="15211B"/>
                </a:solidFill>
                <a:latin typeface="Calibri" pitchFamily="34" charset="0"/>
                <a:ea typeface="Calibri" pitchFamily="34" charset="-122"/>
                <a:cs typeface="Calibri" pitchFamily="34" charset="-120"/>
              </a:rPr>
              <a:t>Business Model</a:t>
            </a:r>
            <a:endParaRPr lang="en-US" sz="2250" dirty="0"/>
          </a:p>
        </p:txBody>
      </p:sp>
      <p:sp>
        <p:nvSpPr>
          <p:cNvPr id="36" name="Text 34"/>
          <p:cNvSpPr/>
          <p:nvPr/>
        </p:nvSpPr>
        <p:spPr>
          <a:xfrm>
            <a:off x="10172700" y="4870609"/>
            <a:ext cx="3538247" cy="312420"/>
          </a:xfrm>
          <a:prstGeom prst="rect">
            <a:avLst/>
          </a:prstGeom>
          <a:noFill/>
          <a:ln/>
        </p:spPr>
        <p:txBody>
          <a:bodyPr wrap="square" lIns="25400" tIns="25400" rIns="25400" bIns="25400" rtlCol="0" anchor="t">
            <a:normAutofit fontScale="92500" lnSpcReduction="20000"/>
          </a:bodyPr>
          <a:lstStyle/>
          <a:p>
            <a:pPr marL="0" indent="0" algn="l">
              <a:lnSpc>
                <a:spcPct val="120000"/>
              </a:lnSpc>
              <a:buNone/>
            </a:pPr>
            <a:r>
              <a:rPr lang="en-US" sz="1800" dirty="0">
                <a:solidFill>
                  <a:srgbClr val="586259"/>
                </a:solidFill>
                <a:latin typeface="Calibri" pitchFamily="34" charset="0"/>
                <a:ea typeface="Calibri" pitchFamily="34" charset="-122"/>
                <a:cs typeface="Calibri" pitchFamily="34" charset="-120"/>
              </a:rPr>
              <a:t>How one tonne becomes a company</a:t>
            </a:r>
            <a:endParaRPr lang="en-US" sz="1800" dirty="0"/>
          </a:p>
        </p:txBody>
      </p:sp>
      <p:sp>
        <p:nvSpPr>
          <p:cNvPr id="37" name="Text 35"/>
          <p:cNvSpPr/>
          <p:nvPr/>
        </p:nvSpPr>
        <p:spPr>
          <a:xfrm>
            <a:off x="15610046" y="4695349"/>
            <a:ext cx="1839754" cy="320040"/>
          </a:xfrm>
          <a:prstGeom prst="rect">
            <a:avLst/>
          </a:prstGeom>
          <a:noFill/>
          <a:ln/>
        </p:spPr>
        <p:txBody>
          <a:bodyPr wrap="square" lIns="25400" tIns="25400" rIns="25400" bIns="25400" rtlCol="0" anchor="t">
            <a:normAutofit lnSpcReduction="10000"/>
          </a:bodyPr>
          <a:lstStyle/>
          <a:p>
            <a:pPr marL="0" indent="0" algn="l">
              <a:buNone/>
            </a:pPr>
            <a:r>
              <a:rPr lang="en-US" sz="1800" kern="0" spc="144" dirty="0">
                <a:solidFill>
                  <a:srgbClr val="6C8A78"/>
                </a:solidFill>
                <a:latin typeface="Calibri" pitchFamily="34" charset="0"/>
                <a:ea typeface="Calibri" pitchFamily="34" charset="-122"/>
                <a:cs typeface="Calibri" pitchFamily="34" charset="-120"/>
              </a:rPr>
              <a:t>IV · ECONOMICS</a:t>
            </a:r>
            <a:endParaRPr lang="en-US" sz="1800" dirty="0"/>
          </a:p>
        </p:txBody>
      </p:sp>
      <p:sp>
        <p:nvSpPr>
          <p:cNvPr id="38" name="Shape 36"/>
          <p:cNvSpPr/>
          <p:nvPr/>
        </p:nvSpPr>
        <p:spPr>
          <a:xfrm>
            <a:off x="876300" y="6284119"/>
            <a:ext cx="8001000" cy="9525"/>
          </a:xfrm>
          <a:prstGeom prst="rect">
            <a:avLst/>
          </a:prstGeom>
          <a:solidFill>
            <a:srgbClr val="DBE0DB"/>
          </a:solidFill>
          <a:ln/>
        </p:spPr>
        <p:txBody>
          <a:bodyPr/>
          <a:lstStyle/>
          <a:p>
            <a:endParaRPr lang="en-US"/>
          </a:p>
        </p:txBody>
      </p:sp>
      <p:sp>
        <p:nvSpPr>
          <p:cNvPr id="39" name="Text 37"/>
          <p:cNvSpPr/>
          <p:nvPr/>
        </p:nvSpPr>
        <p:spPr>
          <a:xfrm>
            <a:off x="914400" y="5666899"/>
            <a:ext cx="590550" cy="426720"/>
          </a:xfrm>
          <a:prstGeom prst="rect">
            <a:avLst/>
          </a:prstGeom>
          <a:noFill/>
          <a:ln/>
        </p:spPr>
        <p:txBody>
          <a:bodyPr wrap="square" lIns="25400" tIns="25400" rIns="25400" bIns="25400" rtlCol="0" anchor="t">
            <a:normAutofit lnSpcReduction="10000"/>
          </a:bodyPr>
          <a:lstStyle/>
          <a:p>
            <a:pPr marL="0" indent="0" algn="l">
              <a:buNone/>
            </a:pPr>
            <a:r>
              <a:rPr lang="en-US" sz="2550" b="1" dirty="0">
                <a:solidFill>
                  <a:srgbClr val="BF7D36"/>
                </a:solidFill>
                <a:latin typeface="Calibri" pitchFamily="34" charset="0"/>
                <a:ea typeface="Calibri" pitchFamily="34" charset="-122"/>
                <a:cs typeface="Calibri" pitchFamily="34" charset="-120"/>
              </a:rPr>
              <a:t>04</a:t>
            </a:r>
            <a:endParaRPr lang="en-US" sz="2550" dirty="0"/>
          </a:p>
        </p:txBody>
      </p:sp>
      <p:sp>
        <p:nvSpPr>
          <p:cNvPr id="40" name="Text 38"/>
          <p:cNvSpPr/>
          <p:nvPr/>
        </p:nvSpPr>
        <p:spPr>
          <a:xfrm>
            <a:off x="1638300" y="5552599"/>
            <a:ext cx="4577573" cy="352425"/>
          </a:xfrm>
          <a:prstGeom prst="rect">
            <a:avLst/>
          </a:prstGeom>
          <a:noFill/>
          <a:ln/>
        </p:spPr>
        <p:txBody>
          <a:bodyPr wrap="square" lIns="25400" tIns="25400" rIns="25400" bIns="25400" rtlCol="0" anchor="t">
            <a:normAutofit fontScale="92500" lnSpcReduction="20000"/>
          </a:bodyPr>
          <a:lstStyle/>
          <a:p>
            <a:pPr marL="0" indent="0" algn="l">
              <a:lnSpc>
                <a:spcPct val="110000"/>
              </a:lnSpc>
              <a:buNone/>
            </a:pPr>
            <a:r>
              <a:rPr lang="en-US" sz="2250" b="1" dirty="0">
                <a:solidFill>
                  <a:srgbClr val="15211B"/>
                </a:solidFill>
                <a:latin typeface="Calibri" pitchFamily="34" charset="0"/>
                <a:ea typeface="Calibri" pitchFamily="34" charset="-122"/>
                <a:cs typeface="Calibri" pitchFamily="34" charset="-120"/>
              </a:rPr>
              <a:t>Beachhead</a:t>
            </a:r>
            <a:endParaRPr lang="en-US" sz="2250" dirty="0"/>
          </a:p>
        </p:txBody>
      </p:sp>
      <p:sp>
        <p:nvSpPr>
          <p:cNvPr id="41" name="Text 39"/>
          <p:cNvSpPr/>
          <p:nvPr/>
        </p:nvSpPr>
        <p:spPr>
          <a:xfrm>
            <a:off x="1638300" y="5895499"/>
            <a:ext cx="4577573" cy="312420"/>
          </a:xfrm>
          <a:prstGeom prst="rect">
            <a:avLst/>
          </a:prstGeom>
          <a:noFill/>
          <a:ln/>
        </p:spPr>
        <p:txBody>
          <a:bodyPr wrap="square" lIns="25400" tIns="25400" rIns="25400" bIns="25400" rtlCol="0" anchor="t">
            <a:normAutofit fontScale="92500" lnSpcReduction="20000"/>
          </a:bodyPr>
          <a:lstStyle/>
          <a:p>
            <a:pPr marL="0" indent="0" algn="l">
              <a:lnSpc>
                <a:spcPct val="120000"/>
              </a:lnSpc>
              <a:buNone/>
            </a:pPr>
            <a:r>
              <a:rPr lang="en-US" sz="1800" dirty="0">
                <a:solidFill>
                  <a:srgbClr val="586259"/>
                </a:solidFill>
                <a:latin typeface="Calibri" pitchFamily="34" charset="0"/>
                <a:ea typeface="Calibri" pitchFamily="34" charset="-122"/>
                <a:cs typeface="Calibri" pitchFamily="34" charset="-120"/>
              </a:rPr>
              <a:t>The cleanest stream to start with</a:t>
            </a:r>
            <a:endParaRPr lang="en-US" sz="1800" dirty="0"/>
          </a:p>
        </p:txBody>
      </p:sp>
      <p:sp>
        <p:nvSpPr>
          <p:cNvPr id="42" name="Text 40"/>
          <p:cNvSpPr/>
          <p:nvPr/>
        </p:nvSpPr>
        <p:spPr>
          <a:xfrm>
            <a:off x="7399854" y="5720239"/>
            <a:ext cx="1515547" cy="320040"/>
          </a:xfrm>
          <a:prstGeom prst="rect">
            <a:avLst/>
          </a:prstGeom>
          <a:noFill/>
          <a:ln/>
        </p:spPr>
        <p:txBody>
          <a:bodyPr wrap="square" lIns="25400" tIns="25400" rIns="25400" bIns="25400" rtlCol="0" anchor="t">
            <a:normAutofit lnSpcReduction="10000"/>
          </a:bodyPr>
          <a:lstStyle/>
          <a:p>
            <a:pPr marL="0" indent="0" algn="l">
              <a:buNone/>
            </a:pPr>
            <a:r>
              <a:rPr lang="en-US" sz="1800" kern="0" spc="144" dirty="0">
                <a:solidFill>
                  <a:srgbClr val="6C8A78"/>
                </a:solidFill>
                <a:latin typeface="Calibri" pitchFamily="34" charset="0"/>
                <a:ea typeface="Calibri" pitchFamily="34" charset="-122"/>
                <a:cs typeface="Calibri" pitchFamily="34" charset="-120"/>
              </a:rPr>
              <a:t>II · THE EDGE</a:t>
            </a:r>
            <a:endParaRPr lang="en-US" sz="1800" dirty="0"/>
          </a:p>
        </p:txBody>
      </p:sp>
      <p:sp>
        <p:nvSpPr>
          <p:cNvPr id="43" name="Shape 41"/>
          <p:cNvSpPr/>
          <p:nvPr/>
        </p:nvSpPr>
        <p:spPr>
          <a:xfrm>
            <a:off x="9410700" y="6284119"/>
            <a:ext cx="8001000" cy="9525"/>
          </a:xfrm>
          <a:prstGeom prst="rect">
            <a:avLst/>
          </a:prstGeom>
          <a:solidFill>
            <a:srgbClr val="DBE0DB"/>
          </a:solidFill>
          <a:ln/>
        </p:spPr>
        <p:txBody>
          <a:bodyPr/>
          <a:lstStyle/>
          <a:p>
            <a:endParaRPr lang="en-US"/>
          </a:p>
        </p:txBody>
      </p:sp>
      <p:sp>
        <p:nvSpPr>
          <p:cNvPr id="44" name="Text 42"/>
          <p:cNvSpPr/>
          <p:nvPr/>
        </p:nvSpPr>
        <p:spPr>
          <a:xfrm>
            <a:off x="9448800" y="5666899"/>
            <a:ext cx="590550" cy="426720"/>
          </a:xfrm>
          <a:prstGeom prst="rect">
            <a:avLst/>
          </a:prstGeom>
          <a:noFill/>
          <a:ln/>
        </p:spPr>
        <p:txBody>
          <a:bodyPr wrap="square" lIns="25400" tIns="25400" rIns="25400" bIns="25400" rtlCol="0" anchor="t">
            <a:normAutofit lnSpcReduction="10000"/>
          </a:bodyPr>
          <a:lstStyle/>
          <a:p>
            <a:pPr marL="0" indent="0" algn="l">
              <a:buNone/>
            </a:pPr>
            <a:r>
              <a:rPr lang="en-US" sz="2550" b="1" dirty="0">
                <a:solidFill>
                  <a:srgbClr val="BF7D36"/>
                </a:solidFill>
                <a:latin typeface="Calibri" pitchFamily="34" charset="0"/>
                <a:ea typeface="Calibri" pitchFamily="34" charset="-122"/>
                <a:cs typeface="Calibri" pitchFamily="34" charset="-120"/>
              </a:rPr>
              <a:t>11</a:t>
            </a:r>
            <a:endParaRPr lang="en-US" sz="2550" dirty="0"/>
          </a:p>
        </p:txBody>
      </p:sp>
      <p:sp>
        <p:nvSpPr>
          <p:cNvPr id="45" name="Text 43"/>
          <p:cNvSpPr/>
          <p:nvPr/>
        </p:nvSpPr>
        <p:spPr>
          <a:xfrm>
            <a:off x="10172700" y="5552599"/>
            <a:ext cx="3479873" cy="352425"/>
          </a:xfrm>
          <a:prstGeom prst="rect">
            <a:avLst/>
          </a:prstGeom>
          <a:noFill/>
          <a:ln/>
        </p:spPr>
        <p:txBody>
          <a:bodyPr wrap="square" lIns="25400" tIns="25400" rIns="25400" bIns="25400" rtlCol="0" anchor="t">
            <a:normAutofit fontScale="92500" lnSpcReduction="20000"/>
          </a:bodyPr>
          <a:lstStyle/>
          <a:p>
            <a:pPr marL="0" indent="0" algn="l">
              <a:lnSpc>
                <a:spcPct val="110000"/>
              </a:lnSpc>
              <a:buNone/>
            </a:pPr>
            <a:r>
              <a:rPr lang="en-US" sz="2250" b="1" dirty="0">
                <a:solidFill>
                  <a:srgbClr val="15211B"/>
                </a:solidFill>
                <a:latin typeface="Calibri" pitchFamily="34" charset="0"/>
                <a:ea typeface="Calibri" pitchFamily="34" charset="-122"/>
                <a:cs typeface="Calibri" pitchFamily="34" charset="-120"/>
              </a:rPr>
              <a:t>Three-Year P&amp;L</a:t>
            </a:r>
            <a:endParaRPr lang="en-US" sz="2250" dirty="0"/>
          </a:p>
        </p:txBody>
      </p:sp>
      <p:sp>
        <p:nvSpPr>
          <p:cNvPr id="46" name="Text 44"/>
          <p:cNvSpPr/>
          <p:nvPr/>
        </p:nvSpPr>
        <p:spPr>
          <a:xfrm>
            <a:off x="10172700" y="5895499"/>
            <a:ext cx="3479873" cy="312420"/>
          </a:xfrm>
          <a:prstGeom prst="rect">
            <a:avLst/>
          </a:prstGeom>
          <a:noFill/>
          <a:ln/>
        </p:spPr>
        <p:txBody>
          <a:bodyPr wrap="square" lIns="25400" tIns="25400" rIns="25400" bIns="25400" rtlCol="0" anchor="t">
            <a:normAutofit fontScale="85000" lnSpcReduction="10000"/>
          </a:bodyPr>
          <a:lstStyle/>
          <a:p>
            <a:pPr marL="0" indent="0" algn="l">
              <a:lnSpc>
                <a:spcPct val="120000"/>
              </a:lnSpc>
              <a:buNone/>
            </a:pPr>
            <a:r>
              <a:rPr lang="en-US" sz="1800" dirty="0">
                <a:solidFill>
                  <a:srgbClr val="586259"/>
                </a:solidFill>
                <a:latin typeface="Calibri" pitchFamily="34" charset="0"/>
                <a:ea typeface="Calibri" pitchFamily="34" charset="-122"/>
                <a:cs typeface="Calibri" pitchFamily="34" charset="-120"/>
              </a:rPr>
              <a:t>Revenue ramp to EBITDA-positive by Year 3</a:t>
            </a:r>
            <a:endParaRPr lang="en-US" sz="1800" dirty="0"/>
          </a:p>
        </p:txBody>
      </p:sp>
      <p:sp>
        <p:nvSpPr>
          <p:cNvPr id="47" name="Text 45"/>
          <p:cNvSpPr/>
          <p:nvPr/>
        </p:nvSpPr>
        <p:spPr>
          <a:xfrm>
            <a:off x="15610046" y="5720239"/>
            <a:ext cx="1839754" cy="320040"/>
          </a:xfrm>
          <a:prstGeom prst="rect">
            <a:avLst/>
          </a:prstGeom>
          <a:noFill/>
          <a:ln/>
        </p:spPr>
        <p:txBody>
          <a:bodyPr wrap="square" lIns="25400" tIns="25400" rIns="25400" bIns="25400" rtlCol="0" anchor="t">
            <a:normAutofit lnSpcReduction="10000"/>
          </a:bodyPr>
          <a:lstStyle/>
          <a:p>
            <a:pPr marL="0" indent="0" algn="l">
              <a:buNone/>
            </a:pPr>
            <a:r>
              <a:rPr lang="en-US" sz="1800" kern="0" spc="144" dirty="0">
                <a:solidFill>
                  <a:srgbClr val="6C8A78"/>
                </a:solidFill>
                <a:latin typeface="Calibri" pitchFamily="34" charset="0"/>
                <a:ea typeface="Calibri" pitchFamily="34" charset="-122"/>
                <a:cs typeface="Calibri" pitchFamily="34" charset="-120"/>
              </a:rPr>
              <a:t>IV · ECONOMICS</a:t>
            </a:r>
            <a:endParaRPr lang="en-US" sz="1800" dirty="0"/>
          </a:p>
        </p:txBody>
      </p:sp>
      <p:sp>
        <p:nvSpPr>
          <p:cNvPr id="48" name="Shape 46"/>
          <p:cNvSpPr/>
          <p:nvPr/>
        </p:nvSpPr>
        <p:spPr>
          <a:xfrm>
            <a:off x="876300" y="7309009"/>
            <a:ext cx="8001000" cy="9525"/>
          </a:xfrm>
          <a:prstGeom prst="rect">
            <a:avLst/>
          </a:prstGeom>
          <a:solidFill>
            <a:srgbClr val="DBE0DB"/>
          </a:solidFill>
          <a:ln/>
        </p:spPr>
        <p:txBody>
          <a:bodyPr/>
          <a:lstStyle/>
          <a:p>
            <a:endParaRPr lang="en-US"/>
          </a:p>
        </p:txBody>
      </p:sp>
      <p:sp>
        <p:nvSpPr>
          <p:cNvPr id="49" name="Text 47"/>
          <p:cNvSpPr/>
          <p:nvPr/>
        </p:nvSpPr>
        <p:spPr>
          <a:xfrm>
            <a:off x="914400" y="6691789"/>
            <a:ext cx="590550" cy="426720"/>
          </a:xfrm>
          <a:prstGeom prst="rect">
            <a:avLst/>
          </a:prstGeom>
          <a:noFill/>
          <a:ln/>
        </p:spPr>
        <p:txBody>
          <a:bodyPr wrap="square" lIns="25400" tIns="25400" rIns="25400" bIns="25400" rtlCol="0" anchor="t">
            <a:normAutofit lnSpcReduction="10000"/>
          </a:bodyPr>
          <a:lstStyle/>
          <a:p>
            <a:pPr marL="0" indent="0" algn="l">
              <a:buNone/>
            </a:pPr>
            <a:r>
              <a:rPr lang="en-US" sz="2550" b="1" dirty="0">
                <a:solidFill>
                  <a:srgbClr val="BF7D36"/>
                </a:solidFill>
                <a:latin typeface="Calibri" pitchFamily="34" charset="0"/>
                <a:ea typeface="Calibri" pitchFamily="34" charset="-122"/>
                <a:cs typeface="Calibri" pitchFamily="34" charset="-120"/>
              </a:rPr>
              <a:t>05</a:t>
            </a:r>
            <a:endParaRPr lang="en-US" sz="2550" dirty="0"/>
          </a:p>
        </p:txBody>
      </p:sp>
      <p:sp>
        <p:nvSpPr>
          <p:cNvPr id="50" name="Text 48"/>
          <p:cNvSpPr/>
          <p:nvPr/>
        </p:nvSpPr>
        <p:spPr>
          <a:xfrm>
            <a:off x="1638300" y="6577489"/>
            <a:ext cx="3144713" cy="352425"/>
          </a:xfrm>
          <a:prstGeom prst="rect">
            <a:avLst/>
          </a:prstGeom>
          <a:noFill/>
          <a:ln/>
        </p:spPr>
        <p:txBody>
          <a:bodyPr wrap="square" lIns="25400" tIns="25400" rIns="25400" bIns="25400" rtlCol="0" anchor="t">
            <a:normAutofit fontScale="92500" lnSpcReduction="20000"/>
          </a:bodyPr>
          <a:lstStyle/>
          <a:p>
            <a:pPr marL="0" indent="0" algn="l">
              <a:lnSpc>
                <a:spcPct val="110000"/>
              </a:lnSpc>
              <a:buNone/>
            </a:pPr>
            <a:r>
              <a:rPr lang="en-US" sz="2250" b="1" dirty="0">
                <a:solidFill>
                  <a:srgbClr val="15211B"/>
                </a:solidFill>
                <a:latin typeface="Calibri" pitchFamily="34" charset="0"/>
                <a:ea typeface="Calibri" pitchFamily="34" charset="-122"/>
                <a:cs typeface="Calibri" pitchFamily="34" charset="-120"/>
              </a:rPr>
              <a:t>Roadmap &amp; Gates</a:t>
            </a:r>
            <a:endParaRPr lang="en-US" sz="2250" dirty="0"/>
          </a:p>
        </p:txBody>
      </p:sp>
      <p:sp>
        <p:nvSpPr>
          <p:cNvPr id="51" name="Text 49"/>
          <p:cNvSpPr/>
          <p:nvPr/>
        </p:nvSpPr>
        <p:spPr>
          <a:xfrm>
            <a:off x="1638300" y="6920389"/>
            <a:ext cx="3932884" cy="312420"/>
          </a:xfrm>
          <a:prstGeom prst="rect">
            <a:avLst/>
          </a:prstGeom>
          <a:noFill/>
          <a:ln/>
        </p:spPr>
        <p:txBody>
          <a:bodyPr wrap="square" lIns="25400" tIns="25400" rIns="25400" bIns="25400" rtlCol="0" anchor="t">
            <a:normAutofit fontScale="92500" lnSpcReduction="20000"/>
          </a:bodyPr>
          <a:lstStyle/>
          <a:p>
            <a:pPr marL="0" indent="0" algn="l">
              <a:lnSpc>
                <a:spcPct val="120000"/>
              </a:lnSpc>
              <a:buNone/>
            </a:pPr>
            <a:r>
              <a:rPr lang="en-US" sz="1800" dirty="0">
                <a:solidFill>
                  <a:srgbClr val="586259"/>
                </a:solidFill>
                <a:latin typeface="Calibri" pitchFamily="34" charset="0"/>
                <a:ea typeface="Calibri" pitchFamily="34" charset="-122"/>
                <a:cs typeface="Calibri" pitchFamily="34" charset="-120"/>
              </a:rPr>
              <a:t>The 18-month plan and five decision gates</a:t>
            </a:r>
            <a:endParaRPr lang="en-US" sz="1800" dirty="0"/>
          </a:p>
        </p:txBody>
      </p:sp>
      <p:sp>
        <p:nvSpPr>
          <p:cNvPr id="52" name="Text 50"/>
          <p:cNvSpPr/>
          <p:nvPr/>
        </p:nvSpPr>
        <p:spPr>
          <a:xfrm>
            <a:off x="7399854" y="6745129"/>
            <a:ext cx="1515547" cy="320040"/>
          </a:xfrm>
          <a:prstGeom prst="rect">
            <a:avLst/>
          </a:prstGeom>
          <a:noFill/>
          <a:ln/>
        </p:spPr>
        <p:txBody>
          <a:bodyPr wrap="square" lIns="25400" tIns="25400" rIns="25400" bIns="25400" rtlCol="0" anchor="t">
            <a:normAutofit lnSpcReduction="10000"/>
          </a:bodyPr>
          <a:lstStyle/>
          <a:p>
            <a:pPr marL="0" indent="0" algn="l">
              <a:buNone/>
            </a:pPr>
            <a:r>
              <a:rPr lang="en-US" sz="1800" kern="0" spc="144" dirty="0">
                <a:solidFill>
                  <a:srgbClr val="6C8A78"/>
                </a:solidFill>
                <a:latin typeface="Calibri" pitchFamily="34" charset="0"/>
                <a:ea typeface="Calibri" pitchFamily="34" charset="-122"/>
                <a:cs typeface="Calibri" pitchFamily="34" charset="-120"/>
              </a:rPr>
              <a:t>III · PLAN</a:t>
            </a:r>
            <a:endParaRPr lang="en-US" sz="1800" dirty="0"/>
          </a:p>
        </p:txBody>
      </p:sp>
      <p:sp>
        <p:nvSpPr>
          <p:cNvPr id="53" name="Shape 51"/>
          <p:cNvSpPr/>
          <p:nvPr/>
        </p:nvSpPr>
        <p:spPr>
          <a:xfrm>
            <a:off x="9410700" y="7309009"/>
            <a:ext cx="8001000" cy="9525"/>
          </a:xfrm>
          <a:prstGeom prst="rect">
            <a:avLst/>
          </a:prstGeom>
          <a:solidFill>
            <a:srgbClr val="DBE0DB"/>
          </a:solidFill>
          <a:ln/>
        </p:spPr>
        <p:txBody>
          <a:bodyPr/>
          <a:lstStyle/>
          <a:p>
            <a:endParaRPr lang="en-US"/>
          </a:p>
        </p:txBody>
      </p:sp>
      <p:sp>
        <p:nvSpPr>
          <p:cNvPr id="54" name="Text 52"/>
          <p:cNvSpPr/>
          <p:nvPr/>
        </p:nvSpPr>
        <p:spPr>
          <a:xfrm>
            <a:off x="9448800" y="6691789"/>
            <a:ext cx="590550" cy="426720"/>
          </a:xfrm>
          <a:prstGeom prst="rect">
            <a:avLst/>
          </a:prstGeom>
          <a:noFill/>
          <a:ln/>
        </p:spPr>
        <p:txBody>
          <a:bodyPr wrap="square" lIns="25400" tIns="25400" rIns="25400" bIns="25400" rtlCol="0" anchor="t">
            <a:normAutofit lnSpcReduction="10000"/>
          </a:bodyPr>
          <a:lstStyle/>
          <a:p>
            <a:pPr marL="0" indent="0" algn="l">
              <a:buNone/>
            </a:pPr>
            <a:r>
              <a:rPr lang="en-US" sz="2550" b="1" dirty="0">
                <a:solidFill>
                  <a:srgbClr val="BF7D36"/>
                </a:solidFill>
                <a:latin typeface="Calibri" pitchFamily="34" charset="0"/>
                <a:ea typeface="Calibri" pitchFamily="34" charset="-122"/>
                <a:cs typeface="Calibri" pitchFamily="34" charset="-120"/>
              </a:rPr>
              <a:t>12</a:t>
            </a:r>
            <a:endParaRPr lang="en-US" sz="2550" dirty="0"/>
          </a:p>
        </p:txBody>
      </p:sp>
      <p:sp>
        <p:nvSpPr>
          <p:cNvPr id="55" name="Text 53"/>
          <p:cNvSpPr/>
          <p:nvPr/>
        </p:nvSpPr>
        <p:spPr>
          <a:xfrm>
            <a:off x="10172700" y="6577489"/>
            <a:ext cx="4117327" cy="352425"/>
          </a:xfrm>
          <a:prstGeom prst="rect">
            <a:avLst/>
          </a:prstGeom>
          <a:noFill/>
          <a:ln/>
        </p:spPr>
        <p:txBody>
          <a:bodyPr wrap="square" lIns="25400" tIns="25400" rIns="25400" bIns="25400" rtlCol="0" anchor="t">
            <a:normAutofit fontScale="92500" lnSpcReduction="20000"/>
          </a:bodyPr>
          <a:lstStyle/>
          <a:p>
            <a:pPr marL="0" indent="0" algn="l">
              <a:lnSpc>
                <a:spcPct val="110000"/>
              </a:lnSpc>
              <a:buNone/>
            </a:pPr>
            <a:r>
              <a:rPr lang="en-US" sz="2250" b="1" dirty="0">
                <a:solidFill>
                  <a:srgbClr val="15211B"/>
                </a:solidFill>
                <a:latin typeface="Calibri" pitchFamily="34" charset="0"/>
                <a:ea typeface="Calibri" pitchFamily="34" charset="-122"/>
                <a:cs typeface="Calibri" pitchFamily="34" charset="-120"/>
              </a:rPr>
              <a:t>The Ask</a:t>
            </a:r>
            <a:endParaRPr lang="en-US" sz="2250" dirty="0"/>
          </a:p>
        </p:txBody>
      </p:sp>
      <p:sp>
        <p:nvSpPr>
          <p:cNvPr id="56" name="Text 54"/>
          <p:cNvSpPr/>
          <p:nvPr/>
        </p:nvSpPr>
        <p:spPr>
          <a:xfrm>
            <a:off x="10172700" y="6920389"/>
            <a:ext cx="4117327" cy="312420"/>
          </a:xfrm>
          <a:prstGeom prst="rect">
            <a:avLst/>
          </a:prstGeom>
          <a:noFill/>
          <a:ln/>
        </p:spPr>
        <p:txBody>
          <a:bodyPr wrap="square" lIns="25400" tIns="25400" rIns="25400" bIns="25400" rtlCol="0" anchor="t">
            <a:normAutofit fontScale="92500" lnSpcReduction="20000"/>
          </a:bodyPr>
          <a:lstStyle/>
          <a:p>
            <a:pPr marL="0" indent="0" algn="l">
              <a:lnSpc>
                <a:spcPct val="120000"/>
              </a:lnSpc>
              <a:buNone/>
            </a:pPr>
            <a:r>
              <a:rPr lang="en-US" sz="1800" dirty="0">
                <a:solidFill>
                  <a:srgbClr val="586259"/>
                </a:solidFill>
                <a:latin typeface="Calibri" pitchFamily="34" charset="0"/>
                <a:ea typeface="Calibri" pitchFamily="34" charset="-122"/>
                <a:cs typeface="Calibri" pitchFamily="34" charset="-120"/>
              </a:rPr>
              <a:t>A focused 90-day sprint to approve today</a:t>
            </a:r>
            <a:endParaRPr lang="en-US" sz="1800" dirty="0"/>
          </a:p>
        </p:txBody>
      </p:sp>
      <p:sp>
        <p:nvSpPr>
          <p:cNvPr id="57" name="Text 55"/>
          <p:cNvSpPr/>
          <p:nvPr/>
        </p:nvSpPr>
        <p:spPr>
          <a:xfrm>
            <a:off x="15610046" y="6745129"/>
            <a:ext cx="1839754" cy="320040"/>
          </a:xfrm>
          <a:prstGeom prst="rect">
            <a:avLst/>
          </a:prstGeom>
          <a:noFill/>
          <a:ln/>
        </p:spPr>
        <p:txBody>
          <a:bodyPr wrap="square" lIns="25400" tIns="25400" rIns="25400" bIns="25400" rtlCol="0" anchor="t">
            <a:normAutofit lnSpcReduction="10000"/>
          </a:bodyPr>
          <a:lstStyle/>
          <a:p>
            <a:pPr marL="0" indent="0" algn="l">
              <a:buNone/>
            </a:pPr>
            <a:r>
              <a:rPr lang="en-US" sz="1800" kern="0" spc="144" dirty="0">
                <a:solidFill>
                  <a:srgbClr val="6C8A78"/>
                </a:solidFill>
                <a:latin typeface="Calibri" pitchFamily="34" charset="0"/>
                <a:ea typeface="Calibri" pitchFamily="34" charset="-122"/>
                <a:cs typeface="Calibri" pitchFamily="34" charset="-120"/>
              </a:rPr>
              <a:t>V · THE ASK</a:t>
            </a:r>
            <a:endParaRPr lang="en-US" sz="1800" dirty="0"/>
          </a:p>
        </p:txBody>
      </p:sp>
      <p:sp>
        <p:nvSpPr>
          <p:cNvPr id="58" name="Shape 56"/>
          <p:cNvSpPr/>
          <p:nvPr/>
        </p:nvSpPr>
        <p:spPr>
          <a:xfrm>
            <a:off x="876300" y="8333899"/>
            <a:ext cx="8001000" cy="9525"/>
          </a:xfrm>
          <a:prstGeom prst="rect">
            <a:avLst/>
          </a:prstGeom>
          <a:solidFill>
            <a:srgbClr val="DBE0DB"/>
          </a:solidFill>
          <a:ln/>
        </p:spPr>
        <p:txBody>
          <a:bodyPr/>
          <a:lstStyle/>
          <a:p>
            <a:endParaRPr lang="en-US"/>
          </a:p>
        </p:txBody>
      </p:sp>
      <p:sp>
        <p:nvSpPr>
          <p:cNvPr id="59" name="Text 57"/>
          <p:cNvSpPr/>
          <p:nvPr/>
        </p:nvSpPr>
        <p:spPr>
          <a:xfrm>
            <a:off x="914400" y="7716679"/>
            <a:ext cx="590550" cy="426720"/>
          </a:xfrm>
          <a:prstGeom prst="rect">
            <a:avLst/>
          </a:prstGeom>
          <a:noFill/>
          <a:ln/>
        </p:spPr>
        <p:txBody>
          <a:bodyPr wrap="square" lIns="25400" tIns="25400" rIns="25400" bIns="25400" rtlCol="0" anchor="t">
            <a:normAutofit lnSpcReduction="10000"/>
          </a:bodyPr>
          <a:lstStyle/>
          <a:p>
            <a:pPr marL="0" indent="0" algn="l">
              <a:buNone/>
            </a:pPr>
            <a:r>
              <a:rPr lang="en-US" sz="2550" b="1" dirty="0">
                <a:solidFill>
                  <a:srgbClr val="BF7D36"/>
                </a:solidFill>
                <a:latin typeface="Calibri" pitchFamily="34" charset="0"/>
                <a:ea typeface="Calibri" pitchFamily="34" charset="-122"/>
                <a:cs typeface="Calibri" pitchFamily="34" charset="-120"/>
              </a:rPr>
              <a:t>06</a:t>
            </a:r>
            <a:endParaRPr lang="en-US" sz="2550" dirty="0"/>
          </a:p>
        </p:txBody>
      </p:sp>
      <p:sp>
        <p:nvSpPr>
          <p:cNvPr id="60" name="Text 58"/>
          <p:cNvSpPr/>
          <p:nvPr/>
        </p:nvSpPr>
        <p:spPr>
          <a:xfrm>
            <a:off x="1638300" y="7602379"/>
            <a:ext cx="4033567" cy="352425"/>
          </a:xfrm>
          <a:prstGeom prst="rect">
            <a:avLst/>
          </a:prstGeom>
          <a:noFill/>
          <a:ln/>
        </p:spPr>
        <p:txBody>
          <a:bodyPr wrap="square" lIns="25400" tIns="25400" rIns="25400" bIns="25400" rtlCol="0" anchor="t">
            <a:normAutofit fontScale="92500" lnSpcReduction="20000"/>
          </a:bodyPr>
          <a:lstStyle/>
          <a:p>
            <a:pPr marL="0" indent="0" algn="l">
              <a:lnSpc>
                <a:spcPct val="110000"/>
              </a:lnSpc>
              <a:buNone/>
            </a:pPr>
            <a:r>
              <a:rPr lang="en-US" sz="2250" b="1" dirty="0">
                <a:solidFill>
                  <a:srgbClr val="15211B"/>
                </a:solidFill>
                <a:latin typeface="Calibri" pitchFamily="34" charset="0"/>
                <a:ea typeface="Calibri" pitchFamily="34" charset="-122"/>
                <a:cs typeface="Calibri" pitchFamily="34" charset="-120"/>
              </a:rPr>
              <a:t>Risks &amp; De-risking</a:t>
            </a:r>
            <a:endParaRPr lang="en-US" sz="2250" dirty="0"/>
          </a:p>
        </p:txBody>
      </p:sp>
      <p:sp>
        <p:nvSpPr>
          <p:cNvPr id="61" name="Text 59"/>
          <p:cNvSpPr/>
          <p:nvPr/>
        </p:nvSpPr>
        <p:spPr>
          <a:xfrm>
            <a:off x="1638300" y="7945278"/>
            <a:ext cx="4471555" cy="379095"/>
          </a:xfrm>
          <a:prstGeom prst="rect">
            <a:avLst/>
          </a:prstGeom>
          <a:noFill/>
          <a:ln/>
        </p:spPr>
        <p:txBody>
          <a:bodyPr wrap="square" lIns="25400" tIns="25400" rIns="25400" bIns="25400" rtlCol="0" anchor="t">
            <a:normAutofit fontScale="92500"/>
          </a:bodyPr>
          <a:lstStyle/>
          <a:p>
            <a:pPr marL="0" indent="0" algn="l">
              <a:lnSpc>
                <a:spcPct val="120000"/>
              </a:lnSpc>
              <a:buNone/>
            </a:pPr>
            <a:r>
              <a:rPr lang="en-US" sz="1800" dirty="0">
                <a:solidFill>
                  <a:srgbClr val="586259"/>
                </a:solidFill>
                <a:latin typeface="Calibri" pitchFamily="34" charset="0"/>
                <a:ea typeface="Calibri" pitchFamily="34" charset="-122"/>
                <a:cs typeface="Calibri" pitchFamily="34" charset="-120"/>
              </a:rPr>
              <a:t>What could break it - and how we test each one</a:t>
            </a:r>
            <a:endParaRPr lang="en-US" sz="1800" dirty="0"/>
          </a:p>
        </p:txBody>
      </p:sp>
      <p:sp>
        <p:nvSpPr>
          <p:cNvPr id="62" name="Text 60"/>
          <p:cNvSpPr/>
          <p:nvPr/>
        </p:nvSpPr>
        <p:spPr>
          <a:xfrm>
            <a:off x="7828359" y="7770019"/>
            <a:ext cx="1087041" cy="320040"/>
          </a:xfrm>
          <a:prstGeom prst="rect">
            <a:avLst/>
          </a:prstGeom>
          <a:noFill/>
          <a:ln/>
        </p:spPr>
        <p:txBody>
          <a:bodyPr wrap="square" lIns="25400" tIns="25400" rIns="25400" bIns="25400" rtlCol="0" anchor="t">
            <a:normAutofit lnSpcReduction="10000"/>
          </a:bodyPr>
          <a:lstStyle/>
          <a:p>
            <a:pPr marL="0" indent="0" algn="l">
              <a:buNone/>
            </a:pPr>
            <a:r>
              <a:rPr lang="en-US" sz="1800" kern="0" spc="144" dirty="0">
                <a:solidFill>
                  <a:srgbClr val="6C8A78"/>
                </a:solidFill>
                <a:latin typeface="Calibri" pitchFamily="34" charset="0"/>
                <a:ea typeface="Calibri" pitchFamily="34" charset="-122"/>
                <a:cs typeface="Calibri" pitchFamily="34" charset="-120"/>
              </a:rPr>
              <a:t>III · PLAN</a:t>
            </a:r>
            <a:endParaRPr lang="en-US" sz="1800" dirty="0"/>
          </a:p>
        </p:txBody>
      </p:sp>
      <p:sp>
        <p:nvSpPr>
          <p:cNvPr id="63" name="Shape 61"/>
          <p:cNvSpPr/>
          <p:nvPr/>
        </p:nvSpPr>
        <p:spPr>
          <a:xfrm>
            <a:off x="9410700" y="8333899"/>
            <a:ext cx="8001000" cy="9525"/>
          </a:xfrm>
          <a:prstGeom prst="rect">
            <a:avLst/>
          </a:prstGeom>
          <a:solidFill>
            <a:srgbClr val="DBE0DB"/>
          </a:solidFill>
          <a:ln/>
        </p:spPr>
        <p:txBody>
          <a:bodyPr/>
          <a:lstStyle/>
          <a:p>
            <a:endParaRPr lang="en-US"/>
          </a:p>
        </p:txBody>
      </p:sp>
      <p:sp>
        <p:nvSpPr>
          <p:cNvPr id="64" name="Text 62"/>
          <p:cNvSpPr/>
          <p:nvPr/>
        </p:nvSpPr>
        <p:spPr>
          <a:xfrm>
            <a:off x="9448800" y="7716679"/>
            <a:ext cx="590550" cy="426720"/>
          </a:xfrm>
          <a:prstGeom prst="rect">
            <a:avLst/>
          </a:prstGeom>
          <a:noFill/>
          <a:ln/>
        </p:spPr>
        <p:txBody>
          <a:bodyPr wrap="square" lIns="25400" tIns="25400" rIns="25400" bIns="25400" rtlCol="0" anchor="t">
            <a:normAutofit lnSpcReduction="10000"/>
          </a:bodyPr>
          <a:lstStyle/>
          <a:p>
            <a:pPr marL="0" indent="0" algn="l">
              <a:buNone/>
            </a:pPr>
            <a:r>
              <a:rPr lang="en-US" sz="2550" b="1" dirty="0">
                <a:solidFill>
                  <a:srgbClr val="BF7D36"/>
                </a:solidFill>
                <a:latin typeface="Calibri" pitchFamily="34" charset="0"/>
                <a:ea typeface="Calibri" pitchFamily="34" charset="-122"/>
                <a:cs typeface="Calibri" pitchFamily="34" charset="-120"/>
              </a:rPr>
              <a:t>-</a:t>
            </a:r>
            <a:endParaRPr lang="en-US" sz="2550" dirty="0"/>
          </a:p>
        </p:txBody>
      </p:sp>
      <p:sp>
        <p:nvSpPr>
          <p:cNvPr id="65" name="Text 63"/>
          <p:cNvSpPr/>
          <p:nvPr/>
        </p:nvSpPr>
        <p:spPr>
          <a:xfrm>
            <a:off x="10172700" y="7602379"/>
            <a:ext cx="3927734" cy="352425"/>
          </a:xfrm>
          <a:prstGeom prst="rect">
            <a:avLst/>
          </a:prstGeom>
          <a:noFill/>
          <a:ln/>
        </p:spPr>
        <p:txBody>
          <a:bodyPr wrap="square" lIns="25400" tIns="25400" rIns="25400" bIns="25400" rtlCol="0" anchor="t">
            <a:normAutofit fontScale="92500" lnSpcReduction="20000"/>
          </a:bodyPr>
          <a:lstStyle/>
          <a:p>
            <a:pPr marL="0" indent="0" algn="l">
              <a:lnSpc>
                <a:spcPct val="110000"/>
              </a:lnSpc>
              <a:buNone/>
            </a:pPr>
            <a:r>
              <a:rPr lang="en-US" sz="2250" b="1" dirty="0">
                <a:solidFill>
                  <a:srgbClr val="15211B"/>
                </a:solidFill>
                <a:latin typeface="Calibri" pitchFamily="34" charset="0"/>
                <a:ea typeface="Calibri" pitchFamily="34" charset="-122"/>
                <a:cs typeface="Calibri" pitchFamily="34" charset="-120"/>
              </a:rPr>
              <a:t>Appendix</a:t>
            </a:r>
            <a:endParaRPr lang="en-US" sz="2250" dirty="0"/>
          </a:p>
        </p:txBody>
      </p:sp>
      <p:sp>
        <p:nvSpPr>
          <p:cNvPr id="66" name="Text 64"/>
          <p:cNvSpPr/>
          <p:nvPr/>
        </p:nvSpPr>
        <p:spPr>
          <a:xfrm>
            <a:off x="10172699" y="7945278"/>
            <a:ext cx="4117327" cy="398145"/>
          </a:xfrm>
          <a:prstGeom prst="rect">
            <a:avLst/>
          </a:prstGeom>
          <a:noFill/>
          <a:ln/>
        </p:spPr>
        <p:txBody>
          <a:bodyPr wrap="square" lIns="25400" tIns="25400" rIns="25400" bIns="25400" rtlCol="0" anchor="t">
            <a:normAutofit/>
          </a:bodyPr>
          <a:lstStyle/>
          <a:p>
            <a:pPr marL="0" indent="0" algn="l">
              <a:lnSpc>
                <a:spcPct val="120000"/>
              </a:lnSpc>
              <a:buNone/>
            </a:pPr>
            <a:r>
              <a:rPr lang="en-US" sz="1800" dirty="0">
                <a:solidFill>
                  <a:srgbClr val="586259"/>
                </a:solidFill>
                <a:latin typeface="Calibri" pitchFamily="34" charset="0"/>
                <a:ea typeface="Calibri" pitchFamily="34" charset="-122"/>
                <a:cs typeface="Calibri" pitchFamily="34" charset="-120"/>
              </a:rPr>
              <a:t>Assumptions, partner mechanics &amp; sources</a:t>
            </a:r>
            <a:endParaRPr lang="en-US" sz="1800" dirty="0"/>
          </a:p>
        </p:txBody>
      </p:sp>
      <p:sp>
        <p:nvSpPr>
          <p:cNvPr id="67" name="Text 65"/>
          <p:cNvSpPr/>
          <p:nvPr/>
        </p:nvSpPr>
        <p:spPr>
          <a:xfrm>
            <a:off x="16108442" y="7770019"/>
            <a:ext cx="1341358" cy="320040"/>
          </a:xfrm>
          <a:prstGeom prst="rect">
            <a:avLst/>
          </a:prstGeom>
          <a:noFill/>
          <a:ln/>
        </p:spPr>
        <p:txBody>
          <a:bodyPr wrap="square" lIns="25400" tIns="25400" rIns="25400" bIns="25400" rtlCol="0" anchor="t">
            <a:normAutofit lnSpcReduction="10000"/>
          </a:bodyPr>
          <a:lstStyle/>
          <a:p>
            <a:pPr marL="0" indent="0" algn="l">
              <a:buNone/>
            </a:pPr>
            <a:r>
              <a:rPr lang="en-US" sz="1800" kern="0" spc="144" dirty="0">
                <a:solidFill>
                  <a:srgbClr val="6C8A78"/>
                </a:solidFill>
                <a:latin typeface="Calibri" pitchFamily="34" charset="0"/>
                <a:ea typeface="Calibri" pitchFamily="34" charset="-122"/>
                <a:cs typeface="Calibri" pitchFamily="34" charset="-120"/>
              </a:rPr>
              <a:t>APPENDIX</a:t>
            </a:r>
            <a:endParaRPr lang="en-US" sz="1800" dirty="0"/>
          </a:p>
        </p:txBody>
      </p:sp>
      <p:sp>
        <p:nvSpPr>
          <p:cNvPr id="68" name="Shape 66"/>
          <p:cNvSpPr/>
          <p:nvPr/>
        </p:nvSpPr>
        <p:spPr>
          <a:xfrm>
            <a:off x="876300" y="9358789"/>
            <a:ext cx="8001000" cy="9525"/>
          </a:xfrm>
          <a:prstGeom prst="rect">
            <a:avLst/>
          </a:prstGeom>
          <a:solidFill>
            <a:srgbClr val="DBE0DB"/>
          </a:solidFill>
          <a:ln/>
        </p:spPr>
        <p:txBody>
          <a:bodyPr/>
          <a:lstStyle/>
          <a:p>
            <a:endParaRPr lang="en-US"/>
          </a:p>
        </p:txBody>
      </p:sp>
      <p:sp>
        <p:nvSpPr>
          <p:cNvPr id="69" name="Text 67"/>
          <p:cNvSpPr/>
          <p:nvPr/>
        </p:nvSpPr>
        <p:spPr>
          <a:xfrm>
            <a:off x="914400" y="8741569"/>
            <a:ext cx="590550" cy="426720"/>
          </a:xfrm>
          <a:prstGeom prst="rect">
            <a:avLst/>
          </a:prstGeom>
          <a:noFill/>
          <a:ln/>
        </p:spPr>
        <p:txBody>
          <a:bodyPr wrap="square" lIns="25400" tIns="25400" rIns="25400" bIns="25400" rtlCol="0" anchor="t">
            <a:normAutofit lnSpcReduction="10000"/>
          </a:bodyPr>
          <a:lstStyle/>
          <a:p>
            <a:pPr marL="0" indent="0" algn="l">
              <a:buNone/>
            </a:pPr>
            <a:r>
              <a:rPr lang="en-US" sz="2550" b="1" dirty="0">
                <a:solidFill>
                  <a:srgbClr val="BF7D36"/>
                </a:solidFill>
                <a:latin typeface="Calibri" pitchFamily="34" charset="0"/>
                <a:ea typeface="Calibri" pitchFamily="34" charset="-122"/>
                <a:cs typeface="Calibri" pitchFamily="34" charset="-120"/>
              </a:rPr>
              <a:t>07</a:t>
            </a:r>
            <a:endParaRPr lang="en-US" sz="2550" dirty="0"/>
          </a:p>
        </p:txBody>
      </p:sp>
      <p:sp>
        <p:nvSpPr>
          <p:cNvPr id="70" name="Text 68"/>
          <p:cNvSpPr/>
          <p:nvPr/>
        </p:nvSpPr>
        <p:spPr>
          <a:xfrm>
            <a:off x="1638300" y="8627269"/>
            <a:ext cx="4702906" cy="352425"/>
          </a:xfrm>
          <a:prstGeom prst="rect">
            <a:avLst/>
          </a:prstGeom>
          <a:noFill/>
          <a:ln/>
        </p:spPr>
        <p:txBody>
          <a:bodyPr wrap="square" lIns="25400" tIns="25400" rIns="25400" bIns="25400" rtlCol="0" anchor="t">
            <a:normAutofit fontScale="92500" lnSpcReduction="20000"/>
          </a:bodyPr>
          <a:lstStyle/>
          <a:p>
            <a:pPr marL="0" indent="0" algn="l">
              <a:lnSpc>
                <a:spcPct val="110000"/>
              </a:lnSpc>
              <a:buNone/>
            </a:pPr>
            <a:r>
              <a:rPr lang="en-US" sz="2250" b="1" dirty="0">
                <a:solidFill>
                  <a:srgbClr val="15211B"/>
                </a:solidFill>
                <a:latin typeface="Calibri" pitchFamily="34" charset="0"/>
                <a:ea typeface="Calibri" pitchFamily="34" charset="-122"/>
                <a:cs typeface="Calibri" pitchFamily="34" charset="-120"/>
              </a:rPr>
              <a:t>Stakeholders &amp; GTM</a:t>
            </a:r>
            <a:endParaRPr lang="en-US" sz="2250" dirty="0"/>
          </a:p>
        </p:txBody>
      </p:sp>
      <p:sp>
        <p:nvSpPr>
          <p:cNvPr id="71" name="Text 69"/>
          <p:cNvSpPr/>
          <p:nvPr/>
        </p:nvSpPr>
        <p:spPr>
          <a:xfrm>
            <a:off x="1638300" y="8970169"/>
            <a:ext cx="4702906" cy="312420"/>
          </a:xfrm>
          <a:prstGeom prst="rect">
            <a:avLst/>
          </a:prstGeom>
          <a:noFill/>
          <a:ln/>
        </p:spPr>
        <p:txBody>
          <a:bodyPr wrap="square" lIns="25400" tIns="25400" rIns="25400" bIns="25400" rtlCol="0" anchor="t">
            <a:normAutofit fontScale="92500" lnSpcReduction="20000"/>
          </a:bodyPr>
          <a:lstStyle/>
          <a:p>
            <a:pPr marL="0" indent="0" algn="l">
              <a:lnSpc>
                <a:spcPct val="120000"/>
              </a:lnSpc>
              <a:buNone/>
            </a:pPr>
            <a:r>
              <a:rPr lang="en-US" sz="1800" dirty="0">
                <a:solidFill>
                  <a:srgbClr val="586259"/>
                </a:solidFill>
                <a:latin typeface="Calibri" pitchFamily="34" charset="0"/>
                <a:ea typeface="Calibri" pitchFamily="34" charset="-122"/>
                <a:cs typeface="Calibri" pitchFamily="34" charset="-120"/>
              </a:rPr>
              <a:t>How we go to market, partner-led</a:t>
            </a:r>
            <a:endParaRPr lang="en-US" sz="1800" dirty="0"/>
          </a:p>
        </p:txBody>
      </p:sp>
      <p:sp>
        <p:nvSpPr>
          <p:cNvPr id="72" name="Text 70"/>
          <p:cNvSpPr/>
          <p:nvPr/>
        </p:nvSpPr>
        <p:spPr>
          <a:xfrm>
            <a:off x="7828359" y="8794909"/>
            <a:ext cx="1087041" cy="320040"/>
          </a:xfrm>
          <a:prstGeom prst="rect">
            <a:avLst/>
          </a:prstGeom>
          <a:noFill/>
          <a:ln/>
        </p:spPr>
        <p:txBody>
          <a:bodyPr wrap="square" lIns="25400" tIns="25400" rIns="25400" bIns="25400" rtlCol="0" anchor="t">
            <a:normAutofit lnSpcReduction="10000"/>
          </a:bodyPr>
          <a:lstStyle/>
          <a:p>
            <a:pPr marL="0" indent="0" algn="l">
              <a:buNone/>
            </a:pPr>
            <a:r>
              <a:rPr lang="en-US" sz="1800" kern="0" spc="144" dirty="0">
                <a:solidFill>
                  <a:srgbClr val="6C8A78"/>
                </a:solidFill>
                <a:latin typeface="Calibri" pitchFamily="34" charset="0"/>
                <a:ea typeface="Calibri" pitchFamily="34" charset="-122"/>
                <a:cs typeface="Calibri" pitchFamily="34" charset="-120"/>
              </a:rPr>
              <a:t>III · PLAN</a:t>
            </a:r>
            <a:endParaRPr lang="en-US" sz="1800" dirty="0"/>
          </a:p>
        </p:txBody>
      </p:sp>
      <p:sp>
        <p:nvSpPr>
          <p:cNvPr id="83" name="Shape 81"/>
          <p:cNvSpPr/>
          <p:nvPr/>
        </p:nvSpPr>
        <p:spPr>
          <a:xfrm>
            <a:off x="876300" y="9559290"/>
            <a:ext cx="16535400" cy="9525"/>
          </a:xfrm>
          <a:prstGeom prst="rect">
            <a:avLst/>
          </a:prstGeom>
          <a:solidFill>
            <a:srgbClr val="DBE0DB">
              <a:alpha val="62000"/>
            </a:srgbClr>
          </a:solidFill>
          <a:ln/>
        </p:spPr>
        <p:txBody>
          <a:bodyPr/>
          <a:lstStyle/>
          <a:p>
            <a:endParaRPr lang="en-US"/>
          </a:p>
        </p:txBody>
      </p:sp>
      <p:sp>
        <p:nvSpPr>
          <p:cNvPr id="84" name="Text 82"/>
          <p:cNvSpPr/>
          <p:nvPr/>
        </p:nvSpPr>
        <p:spPr>
          <a:xfrm>
            <a:off x="876300" y="9681210"/>
            <a:ext cx="5479427" cy="320040"/>
          </a:xfrm>
          <a:prstGeom prst="rect">
            <a:avLst/>
          </a:prstGeom>
          <a:noFill/>
          <a:ln/>
        </p:spPr>
        <p:txBody>
          <a:bodyPr wrap="square" lIns="25400" tIns="25400" rIns="25400" bIns="25400" rtlCol="0" anchor="t">
            <a:normAutofit lnSpcReduction="10000"/>
          </a:bodyPr>
          <a:lstStyle/>
          <a:p>
            <a:pPr marL="0" indent="0" algn="l">
              <a:buNone/>
            </a:pPr>
            <a:r>
              <a:rPr lang="en-US" sz="1800" kern="0" spc="108" dirty="0">
                <a:solidFill>
                  <a:srgbClr val="586259"/>
                </a:solidFill>
                <a:latin typeface="Calibri" pitchFamily="34" charset="0"/>
                <a:ea typeface="Calibri" pitchFamily="34" charset="-122"/>
                <a:cs typeface="Calibri" pitchFamily="34" charset="-120"/>
              </a:rPr>
              <a:t>BIOWEG × BIOPEPLEACH · Strategic Business Plan</a:t>
            </a:r>
            <a:endParaRPr lang="en-US" sz="1800" dirty="0"/>
          </a:p>
        </p:txBody>
      </p:sp>
      <p:sp>
        <p:nvSpPr>
          <p:cNvPr id="85" name="Text 83"/>
          <p:cNvSpPr/>
          <p:nvPr/>
        </p:nvSpPr>
        <p:spPr>
          <a:xfrm>
            <a:off x="16660535" y="9681210"/>
            <a:ext cx="827365" cy="320040"/>
          </a:xfrm>
          <a:prstGeom prst="rect">
            <a:avLst/>
          </a:prstGeom>
          <a:noFill/>
          <a:ln/>
        </p:spPr>
        <p:txBody>
          <a:bodyPr wrap="square" lIns="25400" tIns="25400" rIns="25400" bIns="25400" rtlCol="0" anchor="t">
            <a:normAutofit lnSpcReduction="10000"/>
          </a:bodyPr>
          <a:lstStyle/>
          <a:p>
            <a:pPr marL="0" indent="0" algn="l">
              <a:buNone/>
            </a:pPr>
            <a:r>
              <a:rPr lang="en-US" sz="1800" b="1" kern="0" spc="108" dirty="0">
                <a:solidFill>
                  <a:srgbClr val="BF7D36"/>
                </a:solidFill>
                <a:latin typeface="Calibri" pitchFamily="34" charset="0"/>
                <a:ea typeface="Calibri" pitchFamily="34" charset="-122"/>
                <a:cs typeface="Calibri" pitchFamily="34" charset="-120"/>
              </a:rPr>
              <a:t>02 </a:t>
            </a:r>
            <a:r>
              <a:rPr lang="en-US" sz="1800" kern="0" spc="108" dirty="0">
                <a:solidFill>
                  <a:srgbClr val="586259"/>
                </a:solidFill>
                <a:latin typeface="Calibri" pitchFamily="34" charset="0"/>
                <a:ea typeface="Calibri" pitchFamily="34" charset="-122"/>
                <a:cs typeface="Calibri" pitchFamily="34" charset="-120"/>
              </a:rPr>
              <a:t>/ 12</a:t>
            </a:r>
            <a:endParaRPr lang="en-US" sz="18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18288000" cy="10287000"/>
          </a:xfrm>
          <a:prstGeom prst="rect">
            <a:avLst/>
          </a:prstGeom>
          <a:solidFill>
            <a:srgbClr val="FFFFFF"/>
          </a:solidFill>
          <a:ln/>
        </p:spPr>
        <p:txBody>
          <a:bodyPr/>
          <a:lstStyle/>
          <a:p>
            <a:endParaRPr lang="en-US"/>
          </a:p>
        </p:txBody>
      </p:sp>
      <p:sp>
        <p:nvSpPr>
          <p:cNvPr id="3" name="Text 1"/>
          <p:cNvSpPr/>
          <p:nvPr/>
        </p:nvSpPr>
        <p:spPr>
          <a:xfrm>
            <a:off x="838200" y="742950"/>
            <a:ext cx="358259" cy="300514"/>
          </a:xfrm>
          <a:prstGeom prst="rect">
            <a:avLst/>
          </a:prstGeom>
          <a:noFill/>
          <a:ln/>
        </p:spPr>
        <p:txBody>
          <a:bodyPr wrap="square" lIns="25400" tIns="25400" rIns="25400" bIns="25400" rtlCol="0" anchor="t">
            <a:normAutofit fontScale="92500" lnSpcReduction="10000"/>
          </a:bodyPr>
          <a:lstStyle/>
          <a:p>
            <a:pPr marL="0" indent="0" algn="l">
              <a:lnSpc>
                <a:spcPct val="145000"/>
              </a:lnSpc>
              <a:buNone/>
            </a:pPr>
            <a:r>
              <a:rPr lang="en-US" sz="1425" b="1" kern="0" spc="200" dirty="0">
                <a:solidFill>
                  <a:srgbClr val="C68A4A"/>
                </a:solidFill>
                <a:latin typeface="Arial" pitchFamily="34" charset="0"/>
                <a:ea typeface="Arial" pitchFamily="34" charset="-122"/>
                <a:cs typeface="Arial" pitchFamily="34" charset="-120"/>
              </a:rPr>
              <a:t>A2</a:t>
            </a:r>
            <a:endParaRPr lang="en-US" sz="1425" dirty="0"/>
          </a:p>
        </p:txBody>
      </p:sp>
      <p:sp>
        <p:nvSpPr>
          <p:cNvPr id="4" name="Text 2"/>
          <p:cNvSpPr/>
          <p:nvPr/>
        </p:nvSpPr>
        <p:spPr>
          <a:xfrm>
            <a:off x="1253609" y="742950"/>
            <a:ext cx="151924" cy="300514"/>
          </a:xfrm>
          <a:prstGeom prst="rect">
            <a:avLst/>
          </a:prstGeom>
          <a:noFill/>
          <a:ln/>
        </p:spPr>
        <p:txBody>
          <a:bodyPr wrap="square" lIns="25400" tIns="25400" rIns="25400" bIns="25400" rtlCol="0" anchor="t">
            <a:normAutofit fontScale="92500" lnSpcReduction="10000"/>
          </a:bodyPr>
          <a:lstStyle/>
          <a:p>
            <a:pPr marL="0" indent="0" algn="l">
              <a:lnSpc>
                <a:spcPct val="145000"/>
              </a:lnSpc>
              <a:buNone/>
            </a:pPr>
            <a:r>
              <a:rPr lang="en-US" sz="1425" b="1" kern="0" spc="200" dirty="0">
                <a:solidFill>
                  <a:srgbClr val="C9C2B0"/>
                </a:solidFill>
                <a:latin typeface="Arial" pitchFamily="34" charset="0"/>
                <a:ea typeface="Arial" pitchFamily="34" charset="-122"/>
                <a:cs typeface="Arial" pitchFamily="34" charset="-120"/>
              </a:rPr>
              <a:t>/</a:t>
            </a:r>
            <a:endParaRPr lang="en-US" sz="1425" dirty="0"/>
          </a:p>
        </p:txBody>
      </p:sp>
      <p:sp>
        <p:nvSpPr>
          <p:cNvPr id="5" name="Text 3"/>
          <p:cNvSpPr/>
          <p:nvPr/>
        </p:nvSpPr>
        <p:spPr>
          <a:xfrm>
            <a:off x="1462683" y="765810"/>
            <a:ext cx="3251405" cy="243840"/>
          </a:xfrm>
          <a:prstGeom prst="rect">
            <a:avLst/>
          </a:prstGeom>
          <a:noFill/>
          <a:ln/>
        </p:spPr>
        <p:txBody>
          <a:bodyPr wrap="square" lIns="0" tIns="0" rIns="0" bIns="0" rtlCol="0" anchor="t">
            <a:normAutofit fontScale="92500" lnSpcReduction="10000"/>
          </a:bodyPr>
          <a:lstStyle/>
          <a:p>
            <a:pPr marL="0" indent="0" algn="l">
              <a:lnSpc>
                <a:spcPct val="145000"/>
              </a:lnSpc>
              <a:buNone/>
            </a:pPr>
            <a:r>
              <a:rPr lang="en-US" sz="1425" b="1" kern="0" spc="200" dirty="0">
                <a:solidFill>
                  <a:srgbClr val="2A3B33"/>
                </a:solidFill>
                <a:latin typeface="Arial" pitchFamily="34" charset="0"/>
                <a:ea typeface="Arial" pitchFamily="34" charset="-122"/>
                <a:cs typeface="Arial" pitchFamily="34" charset="-120"/>
              </a:rPr>
              <a:t>GTM — CHANNELS &amp; PILOTS</a:t>
            </a:r>
            <a:endParaRPr lang="en-US" sz="1425" dirty="0"/>
          </a:p>
        </p:txBody>
      </p:sp>
      <p:sp>
        <p:nvSpPr>
          <p:cNvPr id="6" name="Text 4"/>
          <p:cNvSpPr/>
          <p:nvPr/>
        </p:nvSpPr>
        <p:spPr>
          <a:xfrm>
            <a:off x="14535745" y="742950"/>
            <a:ext cx="3001476" cy="300514"/>
          </a:xfrm>
          <a:prstGeom prst="rect">
            <a:avLst/>
          </a:prstGeom>
          <a:noFill/>
          <a:ln/>
        </p:spPr>
        <p:txBody>
          <a:bodyPr wrap="square" lIns="25400" tIns="25400" rIns="25400" bIns="25400" rtlCol="0" anchor="t">
            <a:normAutofit fontScale="92500" lnSpcReduction="10000"/>
          </a:bodyPr>
          <a:lstStyle/>
          <a:p>
            <a:pPr marL="0" indent="0" algn="l">
              <a:lnSpc>
                <a:spcPct val="145000"/>
              </a:lnSpc>
              <a:buNone/>
            </a:pPr>
            <a:r>
              <a:rPr lang="en-US" sz="1425" b="1" kern="0" spc="228" dirty="0">
                <a:solidFill>
                  <a:srgbClr val="5C6B62"/>
                </a:solidFill>
                <a:latin typeface="Arial" pitchFamily="34" charset="0"/>
                <a:ea typeface="Arial" pitchFamily="34" charset="-122"/>
                <a:cs typeface="Arial" pitchFamily="34" charset="-120"/>
              </a:rPr>
              <a:t>APPENDIX · Q&amp;A BACKUP</a:t>
            </a:r>
            <a:endParaRPr lang="en-US" sz="1425" dirty="0"/>
          </a:p>
        </p:txBody>
      </p:sp>
      <p:sp>
        <p:nvSpPr>
          <p:cNvPr id="7" name="Text 5"/>
          <p:cNvSpPr/>
          <p:nvPr/>
        </p:nvSpPr>
        <p:spPr>
          <a:xfrm>
            <a:off x="838200" y="1253014"/>
            <a:ext cx="16089630" cy="623649"/>
          </a:xfrm>
          <a:prstGeom prst="rect">
            <a:avLst/>
          </a:prstGeom>
          <a:noFill/>
          <a:ln/>
        </p:spPr>
        <p:txBody>
          <a:bodyPr wrap="square" lIns="25400" tIns="25400" rIns="25400" bIns="25400" rtlCol="0" anchor="t">
            <a:normAutofit fontScale="92500" lnSpcReduction="20000"/>
          </a:bodyPr>
          <a:lstStyle/>
          <a:p>
            <a:pPr marL="0" indent="0" algn="l">
              <a:lnSpc>
                <a:spcPct val="106000"/>
              </a:lnSpc>
              <a:buNone/>
            </a:pPr>
            <a:r>
              <a:rPr lang="en-US" sz="4350" b="1" kern="0" spc="-109" dirty="0">
                <a:solidFill>
                  <a:srgbClr val="2A3B33"/>
                </a:solidFill>
                <a:latin typeface="Arial" pitchFamily="34" charset="0"/>
                <a:ea typeface="Arial" pitchFamily="34" charset="-122"/>
                <a:cs typeface="Arial" pitchFamily="34" charset="-120"/>
              </a:rPr>
              <a:t>"Partner-led" only works if the </a:t>
            </a:r>
            <a:r>
              <a:rPr lang="en-US" sz="4350" b="1" kern="0" spc="-109" dirty="0">
                <a:solidFill>
                  <a:srgbClr val="C68A4A"/>
                </a:solidFill>
                <a:latin typeface="Arial" pitchFamily="34" charset="0"/>
                <a:ea typeface="Arial" pitchFamily="34" charset="-122"/>
                <a:cs typeface="Arial" pitchFamily="34" charset="-120"/>
              </a:rPr>
              <a:t>mechanics are concrete</a:t>
            </a:r>
            <a:r>
              <a:rPr lang="en-US" sz="4350" b="1" kern="0" spc="-109" dirty="0">
                <a:solidFill>
                  <a:srgbClr val="2A3B33"/>
                </a:solidFill>
                <a:latin typeface="Arial" pitchFamily="34" charset="0"/>
                <a:ea typeface="Arial" pitchFamily="34" charset="-122"/>
                <a:cs typeface="Arial" pitchFamily="34" charset="-120"/>
              </a:rPr>
              <a:t>.</a:t>
            </a:r>
            <a:endParaRPr lang="en-US" sz="4350" dirty="0"/>
          </a:p>
        </p:txBody>
      </p:sp>
      <p:sp>
        <p:nvSpPr>
          <p:cNvPr id="8" name="Text 6"/>
          <p:cNvSpPr/>
          <p:nvPr/>
        </p:nvSpPr>
        <p:spPr>
          <a:xfrm>
            <a:off x="838200" y="1971913"/>
            <a:ext cx="14716125" cy="411004"/>
          </a:xfrm>
          <a:prstGeom prst="rect">
            <a:avLst/>
          </a:prstGeom>
          <a:noFill/>
          <a:ln/>
        </p:spPr>
        <p:txBody>
          <a:bodyPr wrap="square" lIns="25400" tIns="25400" rIns="25400" bIns="25400" rtlCol="0" anchor="t">
            <a:normAutofit fontScale="92500" lnSpcReduction="10000"/>
          </a:bodyPr>
          <a:lstStyle/>
          <a:p>
            <a:pPr marL="0" indent="0" algn="l">
              <a:lnSpc>
                <a:spcPct val="145000"/>
              </a:lnSpc>
              <a:buNone/>
            </a:pPr>
            <a:r>
              <a:rPr lang="en-US" sz="2025" i="1" kern="0" spc="-20" dirty="0">
                <a:solidFill>
                  <a:srgbClr val="5C6B62"/>
                </a:solidFill>
                <a:latin typeface="Arial" pitchFamily="34" charset="0"/>
                <a:ea typeface="Arial" pitchFamily="34" charset="-122"/>
                <a:cs typeface="Arial" pitchFamily="34" charset="-120"/>
              </a:rPr>
              <a:t>Exactly how we get in the door, what a pilot costs and who owns what, and what a signed MoU actually obliges.</a:t>
            </a:r>
            <a:endParaRPr lang="en-US" sz="2025" dirty="0"/>
          </a:p>
        </p:txBody>
      </p:sp>
      <p:sp>
        <p:nvSpPr>
          <p:cNvPr id="9" name="Text 7"/>
          <p:cNvSpPr/>
          <p:nvPr/>
        </p:nvSpPr>
        <p:spPr>
          <a:xfrm>
            <a:off x="838200" y="2668667"/>
            <a:ext cx="8126122" cy="286703"/>
          </a:xfrm>
          <a:prstGeom prst="rect">
            <a:avLst/>
          </a:prstGeom>
          <a:noFill/>
          <a:ln/>
        </p:spPr>
        <p:txBody>
          <a:bodyPr wrap="square" lIns="25400" tIns="25400" rIns="25400" bIns="25400" rtlCol="0" anchor="t">
            <a:normAutofit fontScale="92500" lnSpcReduction="10000"/>
          </a:bodyPr>
          <a:lstStyle/>
          <a:p>
            <a:pPr marL="0" indent="0" algn="l">
              <a:lnSpc>
                <a:spcPct val="145000"/>
              </a:lnSpc>
              <a:buNone/>
            </a:pPr>
            <a:r>
              <a:rPr lang="en-US" sz="1350" b="1" kern="0" spc="216" dirty="0">
                <a:solidFill>
                  <a:srgbClr val="5C6B62"/>
                </a:solidFill>
                <a:latin typeface="Arial" pitchFamily="34" charset="0"/>
                <a:ea typeface="Arial" pitchFamily="34" charset="-122"/>
                <a:cs typeface="Arial" pitchFamily="34" charset="-120"/>
              </a:rPr>
              <a:t>HOW WE REACH WEEE &amp; DATA-CENTRE OPERATORS</a:t>
            </a:r>
            <a:endParaRPr lang="en-US" sz="1350" dirty="0"/>
          </a:p>
        </p:txBody>
      </p:sp>
      <p:sp>
        <p:nvSpPr>
          <p:cNvPr id="10" name="Shape 8"/>
          <p:cNvSpPr/>
          <p:nvPr/>
        </p:nvSpPr>
        <p:spPr>
          <a:xfrm>
            <a:off x="838200" y="3069669"/>
            <a:ext cx="15240" cy="981075"/>
          </a:xfrm>
          <a:prstGeom prst="rect">
            <a:avLst/>
          </a:prstGeom>
          <a:solidFill>
            <a:srgbClr val="C68A4A"/>
          </a:solidFill>
          <a:ln/>
        </p:spPr>
        <p:txBody>
          <a:bodyPr/>
          <a:lstStyle/>
          <a:p>
            <a:endParaRPr lang="en-US"/>
          </a:p>
        </p:txBody>
      </p:sp>
      <p:sp>
        <p:nvSpPr>
          <p:cNvPr id="11" name="Text 9"/>
          <p:cNvSpPr/>
          <p:nvPr/>
        </p:nvSpPr>
        <p:spPr>
          <a:xfrm>
            <a:off x="1043940" y="3126819"/>
            <a:ext cx="552450" cy="323850"/>
          </a:xfrm>
          <a:prstGeom prst="rect">
            <a:avLst/>
          </a:prstGeom>
          <a:noFill/>
          <a:ln/>
        </p:spPr>
        <p:txBody>
          <a:bodyPr wrap="square" lIns="25400" tIns="25400" rIns="25400" bIns="25400" rtlCol="0" anchor="t">
            <a:normAutofit fontScale="92500" lnSpcReduction="20000"/>
          </a:bodyPr>
          <a:lstStyle/>
          <a:p>
            <a:pPr marL="0" indent="0" algn="l">
              <a:lnSpc>
                <a:spcPct val="100000"/>
              </a:lnSpc>
              <a:buNone/>
            </a:pPr>
            <a:r>
              <a:rPr lang="en-US" sz="2250" b="1" kern="0" spc="-19" dirty="0">
                <a:solidFill>
                  <a:srgbClr val="C68A4A"/>
                </a:solidFill>
                <a:latin typeface="Arial" pitchFamily="34" charset="0"/>
                <a:ea typeface="Arial" pitchFamily="34" charset="-122"/>
                <a:cs typeface="Arial" pitchFamily="34" charset="-120"/>
              </a:rPr>
              <a:t>1</a:t>
            </a:r>
            <a:endParaRPr lang="en-US" sz="2250" dirty="0"/>
          </a:p>
        </p:txBody>
      </p:sp>
      <p:sp>
        <p:nvSpPr>
          <p:cNvPr id="12" name="Text 10"/>
          <p:cNvSpPr/>
          <p:nvPr/>
        </p:nvSpPr>
        <p:spPr>
          <a:xfrm>
            <a:off x="1672590" y="3126819"/>
            <a:ext cx="7266700" cy="341947"/>
          </a:xfrm>
          <a:prstGeom prst="rect">
            <a:avLst/>
          </a:prstGeom>
          <a:noFill/>
          <a:ln/>
        </p:spPr>
        <p:txBody>
          <a:bodyPr wrap="square" lIns="25400" tIns="25400" rIns="25400" bIns="25400" rtlCol="0" anchor="t">
            <a:normAutofit fontScale="92500" lnSpcReduction="10000"/>
          </a:bodyPr>
          <a:lstStyle/>
          <a:p>
            <a:pPr marL="0" indent="0" algn="l">
              <a:lnSpc>
                <a:spcPct val="145000"/>
              </a:lnSpc>
              <a:buNone/>
            </a:pPr>
            <a:r>
              <a:rPr lang="en-US" sz="1650" b="1" kern="0" spc="-19" dirty="0">
                <a:solidFill>
                  <a:srgbClr val="2A3B33"/>
                </a:solidFill>
                <a:latin typeface="Arial" pitchFamily="34" charset="0"/>
                <a:ea typeface="Arial" pitchFamily="34" charset="-122"/>
                <a:cs typeface="Arial" pitchFamily="34" charset="-120"/>
              </a:rPr>
              <a:t>Founder-led direct outreach</a:t>
            </a:r>
            <a:endParaRPr lang="en-US" sz="1650" dirty="0"/>
          </a:p>
        </p:txBody>
      </p:sp>
      <p:sp>
        <p:nvSpPr>
          <p:cNvPr id="13" name="Text 11"/>
          <p:cNvSpPr/>
          <p:nvPr/>
        </p:nvSpPr>
        <p:spPr>
          <a:xfrm>
            <a:off x="1672590" y="3468767"/>
            <a:ext cx="7266700" cy="562928"/>
          </a:xfrm>
          <a:prstGeom prst="rect">
            <a:avLst/>
          </a:prstGeom>
          <a:noFill/>
          <a:ln/>
        </p:spPr>
        <p:txBody>
          <a:bodyPr wrap="square" lIns="25400" tIns="25400" rIns="25400" bIns="25400" rtlCol="0" anchor="t">
            <a:normAutofit fontScale="92500" lnSpcReduction="10000"/>
          </a:bodyPr>
          <a:lstStyle/>
          <a:p>
            <a:pPr marL="0" indent="0" algn="l">
              <a:lnSpc>
                <a:spcPct val="145000"/>
              </a:lnSpc>
              <a:buNone/>
            </a:pPr>
            <a:r>
              <a:rPr lang="en-US" sz="1425" kern="0" spc="-19" dirty="0">
                <a:solidFill>
                  <a:srgbClr val="5C6B62"/>
                </a:solidFill>
                <a:latin typeface="Arial" pitchFamily="34" charset="0"/>
                <a:ea typeface="Arial" pitchFamily="34" charset="-122"/>
                <a:cs typeface="Arial" pitchFamily="34" charset="-120"/>
              </a:rPr>
              <a:t>Named BD to sustainability &amp; asset-disposal leads at hyperscalers and ITAD firms — short list, warm scripts, fast meetings.</a:t>
            </a:r>
            <a:endParaRPr lang="en-US" sz="1425" dirty="0"/>
          </a:p>
        </p:txBody>
      </p:sp>
      <p:sp>
        <p:nvSpPr>
          <p:cNvPr id="14" name="Shape 12"/>
          <p:cNvSpPr/>
          <p:nvPr/>
        </p:nvSpPr>
        <p:spPr>
          <a:xfrm>
            <a:off x="838200" y="4222194"/>
            <a:ext cx="15240" cy="981075"/>
          </a:xfrm>
          <a:prstGeom prst="rect">
            <a:avLst/>
          </a:prstGeom>
          <a:solidFill>
            <a:srgbClr val="C68A4A"/>
          </a:solidFill>
          <a:ln/>
        </p:spPr>
        <p:txBody>
          <a:bodyPr/>
          <a:lstStyle/>
          <a:p>
            <a:endParaRPr lang="en-US"/>
          </a:p>
        </p:txBody>
      </p:sp>
      <p:sp>
        <p:nvSpPr>
          <p:cNvPr id="15" name="Text 13"/>
          <p:cNvSpPr/>
          <p:nvPr/>
        </p:nvSpPr>
        <p:spPr>
          <a:xfrm>
            <a:off x="1043940" y="4279344"/>
            <a:ext cx="552450" cy="323850"/>
          </a:xfrm>
          <a:prstGeom prst="rect">
            <a:avLst/>
          </a:prstGeom>
          <a:noFill/>
          <a:ln/>
        </p:spPr>
        <p:txBody>
          <a:bodyPr wrap="square" lIns="25400" tIns="25400" rIns="25400" bIns="25400" rtlCol="0" anchor="t">
            <a:normAutofit fontScale="92500" lnSpcReduction="20000"/>
          </a:bodyPr>
          <a:lstStyle/>
          <a:p>
            <a:pPr marL="0" indent="0" algn="l">
              <a:lnSpc>
                <a:spcPct val="100000"/>
              </a:lnSpc>
              <a:buNone/>
            </a:pPr>
            <a:r>
              <a:rPr lang="en-US" sz="2250" b="1" kern="0" spc="-19" dirty="0">
                <a:solidFill>
                  <a:srgbClr val="C68A4A"/>
                </a:solidFill>
                <a:latin typeface="Arial" pitchFamily="34" charset="0"/>
                <a:ea typeface="Arial" pitchFamily="34" charset="-122"/>
                <a:cs typeface="Arial" pitchFamily="34" charset="-120"/>
              </a:rPr>
              <a:t>2</a:t>
            </a:r>
            <a:endParaRPr lang="en-US" sz="2250" dirty="0"/>
          </a:p>
        </p:txBody>
      </p:sp>
      <p:sp>
        <p:nvSpPr>
          <p:cNvPr id="16" name="Text 14"/>
          <p:cNvSpPr/>
          <p:nvPr/>
        </p:nvSpPr>
        <p:spPr>
          <a:xfrm>
            <a:off x="1672590" y="4279344"/>
            <a:ext cx="7266700" cy="341947"/>
          </a:xfrm>
          <a:prstGeom prst="rect">
            <a:avLst/>
          </a:prstGeom>
          <a:noFill/>
          <a:ln/>
        </p:spPr>
        <p:txBody>
          <a:bodyPr wrap="square" lIns="25400" tIns="25400" rIns="25400" bIns="25400" rtlCol="0" anchor="t">
            <a:normAutofit fontScale="92500" lnSpcReduction="10000"/>
          </a:bodyPr>
          <a:lstStyle/>
          <a:p>
            <a:pPr marL="0" indent="0" algn="l">
              <a:lnSpc>
                <a:spcPct val="145000"/>
              </a:lnSpc>
              <a:buNone/>
            </a:pPr>
            <a:r>
              <a:rPr lang="en-US" sz="1650" b="1" kern="0" spc="-19" dirty="0">
                <a:solidFill>
                  <a:srgbClr val="2A3B33"/>
                </a:solidFill>
                <a:latin typeface="Arial" pitchFamily="34" charset="0"/>
                <a:ea typeface="Arial" pitchFamily="34" charset="-122"/>
                <a:cs typeface="Arial" pitchFamily="34" charset="-120"/>
              </a:rPr>
              <a:t>Cluster &amp; network introductions</a:t>
            </a:r>
            <a:endParaRPr lang="en-US" sz="1650" dirty="0"/>
          </a:p>
        </p:txBody>
      </p:sp>
      <p:sp>
        <p:nvSpPr>
          <p:cNvPr id="17" name="Text 15"/>
          <p:cNvSpPr/>
          <p:nvPr/>
        </p:nvSpPr>
        <p:spPr>
          <a:xfrm>
            <a:off x="1672590" y="4621292"/>
            <a:ext cx="7266700" cy="562928"/>
          </a:xfrm>
          <a:prstGeom prst="rect">
            <a:avLst/>
          </a:prstGeom>
          <a:noFill/>
          <a:ln/>
        </p:spPr>
        <p:txBody>
          <a:bodyPr wrap="square" lIns="25400" tIns="25400" rIns="25400" bIns="25400" rtlCol="0" anchor="t">
            <a:normAutofit fontScale="92500" lnSpcReduction="10000"/>
          </a:bodyPr>
          <a:lstStyle/>
          <a:p>
            <a:pPr marL="0" indent="0" algn="l">
              <a:lnSpc>
                <a:spcPct val="145000"/>
              </a:lnSpc>
              <a:buNone/>
            </a:pPr>
            <a:r>
              <a:rPr lang="en-US" sz="1425" kern="0" spc="-19" dirty="0">
                <a:solidFill>
                  <a:srgbClr val="5C6B62"/>
                </a:solidFill>
                <a:latin typeface="Arial" pitchFamily="34" charset="0"/>
                <a:ea typeface="Arial" pitchFamily="34" charset="-122"/>
                <a:cs typeface="Arial" pitchFamily="34" charset="-120"/>
              </a:rPr>
              <a:t>SPRIND network, EIT RawMaterials, bvse recycling association and TU Berlin industry contacts broker credible first conversations.</a:t>
            </a:r>
            <a:endParaRPr lang="en-US" sz="1425" dirty="0"/>
          </a:p>
        </p:txBody>
      </p:sp>
      <p:sp>
        <p:nvSpPr>
          <p:cNvPr id="18" name="Shape 16"/>
          <p:cNvSpPr/>
          <p:nvPr/>
        </p:nvSpPr>
        <p:spPr>
          <a:xfrm>
            <a:off x="838200" y="5374720"/>
            <a:ext cx="15240" cy="981075"/>
          </a:xfrm>
          <a:prstGeom prst="rect">
            <a:avLst/>
          </a:prstGeom>
          <a:solidFill>
            <a:srgbClr val="C68A4A"/>
          </a:solidFill>
          <a:ln/>
        </p:spPr>
        <p:txBody>
          <a:bodyPr/>
          <a:lstStyle/>
          <a:p>
            <a:endParaRPr lang="en-US"/>
          </a:p>
        </p:txBody>
      </p:sp>
      <p:sp>
        <p:nvSpPr>
          <p:cNvPr id="19" name="Text 17"/>
          <p:cNvSpPr/>
          <p:nvPr/>
        </p:nvSpPr>
        <p:spPr>
          <a:xfrm>
            <a:off x="1043940" y="5431870"/>
            <a:ext cx="552450" cy="323850"/>
          </a:xfrm>
          <a:prstGeom prst="rect">
            <a:avLst/>
          </a:prstGeom>
          <a:noFill/>
          <a:ln/>
        </p:spPr>
        <p:txBody>
          <a:bodyPr wrap="square" lIns="25400" tIns="25400" rIns="25400" bIns="25400" rtlCol="0" anchor="t">
            <a:normAutofit fontScale="92500" lnSpcReduction="20000"/>
          </a:bodyPr>
          <a:lstStyle/>
          <a:p>
            <a:pPr marL="0" indent="0" algn="l">
              <a:lnSpc>
                <a:spcPct val="100000"/>
              </a:lnSpc>
              <a:buNone/>
            </a:pPr>
            <a:r>
              <a:rPr lang="en-US" sz="2250" b="1" kern="0" spc="-19" dirty="0">
                <a:solidFill>
                  <a:srgbClr val="C68A4A"/>
                </a:solidFill>
                <a:latin typeface="Arial" pitchFamily="34" charset="0"/>
                <a:ea typeface="Arial" pitchFamily="34" charset="-122"/>
                <a:cs typeface="Arial" pitchFamily="34" charset="-120"/>
              </a:rPr>
              <a:t>3</a:t>
            </a:r>
            <a:endParaRPr lang="en-US" sz="2250" dirty="0"/>
          </a:p>
        </p:txBody>
      </p:sp>
      <p:sp>
        <p:nvSpPr>
          <p:cNvPr id="20" name="Text 18"/>
          <p:cNvSpPr/>
          <p:nvPr/>
        </p:nvSpPr>
        <p:spPr>
          <a:xfrm>
            <a:off x="1672590" y="5431870"/>
            <a:ext cx="7266700" cy="341947"/>
          </a:xfrm>
          <a:prstGeom prst="rect">
            <a:avLst/>
          </a:prstGeom>
          <a:noFill/>
          <a:ln/>
        </p:spPr>
        <p:txBody>
          <a:bodyPr wrap="square" lIns="25400" tIns="25400" rIns="25400" bIns="25400" rtlCol="0" anchor="t">
            <a:normAutofit fontScale="92500" lnSpcReduction="10000"/>
          </a:bodyPr>
          <a:lstStyle/>
          <a:p>
            <a:pPr marL="0" indent="0" algn="l">
              <a:lnSpc>
                <a:spcPct val="145000"/>
              </a:lnSpc>
              <a:buNone/>
            </a:pPr>
            <a:r>
              <a:rPr lang="en-US" sz="1650" b="1" kern="0" spc="-19" dirty="0">
                <a:solidFill>
                  <a:srgbClr val="2A3B33"/>
                </a:solidFill>
                <a:latin typeface="Arial" pitchFamily="34" charset="0"/>
                <a:ea typeface="Arial" pitchFamily="34" charset="-122"/>
                <a:cs typeface="Arial" pitchFamily="34" charset="-120"/>
              </a:rPr>
              <a:t>Inbound on policy pull</a:t>
            </a:r>
            <a:endParaRPr lang="en-US" sz="1650" dirty="0"/>
          </a:p>
        </p:txBody>
      </p:sp>
      <p:sp>
        <p:nvSpPr>
          <p:cNvPr id="21" name="Text 19"/>
          <p:cNvSpPr/>
          <p:nvPr/>
        </p:nvSpPr>
        <p:spPr>
          <a:xfrm>
            <a:off x="1672590" y="5773817"/>
            <a:ext cx="7266700" cy="562928"/>
          </a:xfrm>
          <a:prstGeom prst="rect">
            <a:avLst/>
          </a:prstGeom>
          <a:noFill/>
          <a:ln/>
        </p:spPr>
        <p:txBody>
          <a:bodyPr wrap="square" lIns="25400" tIns="25400" rIns="25400" bIns="25400" rtlCol="0" anchor="t">
            <a:normAutofit fontScale="92500"/>
          </a:bodyPr>
          <a:lstStyle/>
          <a:p>
            <a:pPr marL="0" indent="0" algn="l">
              <a:lnSpc>
                <a:spcPct val="145000"/>
              </a:lnSpc>
              <a:buNone/>
            </a:pPr>
            <a:r>
              <a:rPr lang="en-US" sz="1425" kern="0" spc="-19" dirty="0">
                <a:solidFill>
                  <a:srgbClr val="5C6B62"/>
                </a:solidFill>
                <a:latin typeface="Arial" pitchFamily="34" charset="0"/>
                <a:ea typeface="Arial" pitchFamily="34" charset="-122"/>
                <a:cs typeface="Arial" pitchFamily="34" charset="-120"/>
              </a:rPr>
              <a:t>Operators seeking CRMA-compliant routes come to us — we convert that intent into pilot feedstock.</a:t>
            </a:r>
            <a:endParaRPr lang="en-US" sz="1425" dirty="0"/>
          </a:p>
        </p:txBody>
      </p:sp>
      <p:sp>
        <p:nvSpPr>
          <p:cNvPr id="22" name="Text 20"/>
          <p:cNvSpPr/>
          <p:nvPr/>
        </p:nvSpPr>
        <p:spPr>
          <a:xfrm>
            <a:off x="9165789" y="2668667"/>
            <a:ext cx="8532532" cy="286703"/>
          </a:xfrm>
          <a:prstGeom prst="rect">
            <a:avLst/>
          </a:prstGeom>
          <a:noFill/>
          <a:ln/>
        </p:spPr>
        <p:txBody>
          <a:bodyPr wrap="square" lIns="25400" tIns="25400" rIns="25400" bIns="25400" rtlCol="0" anchor="t">
            <a:normAutofit fontScale="92500" lnSpcReduction="10000"/>
          </a:bodyPr>
          <a:lstStyle/>
          <a:p>
            <a:pPr marL="0" indent="0" algn="l">
              <a:lnSpc>
                <a:spcPct val="145000"/>
              </a:lnSpc>
              <a:buNone/>
            </a:pPr>
            <a:r>
              <a:rPr lang="en-US" sz="1350" b="1" kern="0" spc="216" dirty="0">
                <a:solidFill>
                  <a:srgbClr val="5C6B62"/>
                </a:solidFill>
                <a:latin typeface="Arial" pitchFamily="34" charset="0"/>
                <a:ea typeface="Arial" pitchFamily="34" charset="-122"/>
                <a:cs typeface="Arial" pitchFamily="34" charset="-120"/>
              </a:rPr>
              <a:t>WHAT A PILOT LOOKS LIKE, COMMERCIALLY</a:t>
            </a:r>
            <a:endParaRPr lang="en-US" sz="1350" dirty="0"/>
          </a:p>
        </p:txBody>
      </p:sp>
      <p:sp>
        <p:nvSpPr>
          <p:cNvPr id="23" name="Shape 21"/>
          <p:cNvSpPr/>
          <p:nvPr/>
        </p:nvSpPr>
        <p:spPr>
          <a:xfrm>
            <a:off x="9165789" y="3898582"/>
            <a:ext cx="2816543" cy="9525"/>
          </a:xfrm>
          <a:prstGeom prst="rect">
            <a:avLst/>
          </a:prstGeom>
          <a:solidFill>
            <a:srgbClr val="C9C2B0"/>
          </a:solidFill>
          <a:ln/>
        </p:spPr>
        <p:txBody>
          <a:bodyPr/>
          <a:lstStyle/>
          <a:p>
            <a:endParaRPr lang="en-US"/>
          </a:p>
        </p:txBody>
      </p:sp>
      <p:sp>
        <p:nvSpPr>
          <p:cNvPr id="24" name="Text 22"/>
          <p:cNvSpPr/>
          <p:nvPr/>
        </p:nvSpPr>
        <p:spPr>
          <a:xfrm>
            <a:off x="9356289" y="3222069"/>
            <a:ext cx="2520039" cy="562213"/>
          </a:xfrm>
          <a:prstGeom prst="rect">
            <a:avLst/>
          </a:prstGeom>
          <a:noFill/>
          <a:ln/>
        </p:spPr>
        <p:txBody>
          <a:bodyPr wrap="square" lIns="25400" tIns="25400" rIns="25400" bIns="25400" rtlCol="0" anchor="ctr">
            <a:normAutofit/>
          </a:bodyPr>
          <a:lstStyle/>
          <a:p>
            <a:pPr marL="0" indent="0" algn="l">
              <a:lnSpc>
                <a:spcPct val="132000"/>
              </a:lnSpc>
              <a:buNone/>
            </a:pPr>
            <a:r>
              <a:rPr lang="en-US" sz="1575" b="1" kern="0" spc="-19" dirty="0">
                <a:solidFill>
                  <a:srgbClr val="2A3B33"/>
                </a:solidFill>
                <a:latin typeface="Arial" pitchFamily="34" charset="0"/>
                <a:ea typeface="Arial" pitchFamily="34" charset="-122"/>
                <a:cs typeface="Arial" pitchFamily="34" charset="-120"/>
              </a:rPr>
              <a:t>Who pays</a:t>
            </a:r>
            <a:endParaRPr lang="en-US" sz="1575" dirty="0"/>
          </a:p>
        </p:txBody>
      </p:sp>
      <p:sp>
        <p:nvSpPr>
          <p:cNvPr id="25" name="Shape 23"/>
          <p:cNvSpPr/>
          <p:nvPr/>
        </p:nvSpPr>
        <p:spPr>
          <a:xfrm>
            <a:off x="11982331" y="3898582"/>
            <a:ext cx="5467469" cy="9525"/>
          </a:xfrm>
          <a:prstGeom prst="rect">
            <a:avLst/>
          </a:prstGeom>
          <a:solidFill>
            <a:srgbClr val="C9C2B0"/>
          </a:solidFill>
          <a:ln/>
        </p:spPr>
        <p:txBody>
          <a:bodyPr/>
          <a:lstStyle/>
          <a:p>
            <a:endParaRPr lang="en-US"/>
          </a:p>
        </p:txBody>
      </p:sp>
      <p:sp>
        <p:nvSpPr>
          <p:cNvPr id="26" name="Text 24"/>
          <p:cNvSpPr/>
          <p:nvPr/>
        </p:nvSpPr>
        <p:spPr>
          <a:xfrm>
            <a:off x="12172831" y="3222069"/>
            <a:ext cx="5250493" cy="562213"/>
          </a:xfrm>
          <a:prstGeom prst="rect">
            <a:avLst/>
          </a:prstGeom>
          <a:noFill/>
          <a:ln/>
        </p:spPr>
        <p:txBody>
          <a:bodyPr wrap="square" lIns="25400" tIns="25400" rIns="25400" bIns="25400" rtlCol="0" anchor="ctr">
            <a:normAutofit fontScale="92500" lnSpcReduction="20000"/>
          </a:bodyPr>
          <a:lstStyle/>
          <a:p>
            <a:pPr marL="0" indent="0" algn="l">
              <a:lnSpc>
                <a:spcPct val="132000"/>
              </a:lnSpc>
              <a:buNone/>
            </a:pPr>
            <a:r>
              <a:rPr lang="en-US" sz="1575" kern="0" spc="-19" dirty="0">
                <a:solidFill>
                  <a:srgbClr val="2A3B33"/>
                </a:solidFill>
                <a:latin typeface="Arial" pitchFamily="34" charset="0"/>
                <a:ea typeface="Arial" pitchFamily="34" charset="-122"/>
                <a:cs typeface="Arial" pitchFamily="34" charset="-120"/>
              </a:rPr>
              <a:t>BIOWEG funds processing via SPRIND grant; partner supplies feed free or at nominal cost.</a:t>
            </a:r>
            <a:endParaRPr lang="en-US" sz="1575" dirty="0"/>
          </a:p>
        </p:txBody>
      </p:sp>
      <p:sp>
        <p:nvSpPr>
          <p:cNvPr id="27" name="Shape 25"/>
          <p:cNvSpPr/>
          <p:nvPr/>
        </p:nvSpPr>
        <p:spPr>
          <a:xfrm>
            <a:off x="9165789" y="3906203"/>
            <a:ext cx="2816543" cy="840343"/>
          </a:xfrm>
          <a:prstGeom prst="rect">
            <a:avLst/>
          </a:prstGeom>
          <a:solidFill>
            <a:srgbClr val="14342B">
              <a:alpha val="3000"/>
            </a:srgbClr>
          </a:solidFill>
          <a:ln/>
        </p:spPr>
        <p:txBody>
          <a:bodyPr/>
          <a:lstStyle/>
          <a:p>
            <a:endParaRPr lang="en-US"/>
          </a:p>
        </p:txBody>
      </p:sp>
      <p:sp>
        <p:nvSpPr>
          <p:cNvPr id="28" name="Shape 26"/>
          <p:cNvSpPr/>
          <p:nvPr/>
        </p:nvSpPr>
        <p:spPr>
          <a:xfrm>
            <a:off x="9165789" y="4738926"/>
            <a:ext cx="2816543" cy="9525"/>
          </a:xfrm>
          <a:prstGeom prst="rect">
            <a:avLst/>
          </a:prstGeom>
          <a:solidFill>
            <a:srgbClr val="C9C2B0"/>
          </a:solidFill>
          <a:ln/>
        </p:spPr>
        <p:txBody>
          <a:bodyPr/>
          <a:lstStyle/>
          <a:p>
            <a:endParaRPr lang="en-US"/>
          </a:p>
        </p:txBody>
      </p:sp>
      <p:sp>
        <p:nvSpPr>
          <p:cNvPr id="29" name="Text 27"/>
          <p:cNvSpPr/>
          <p:nvPr/>
        </p:nvSpPr>
        <p:spPr>
          <a:xfrm>
            <a:off x="9356289" y="4058603"/>
            <a:ext cx="2520039" cy="566023"/>
          </a:xfrm>
          <a:prstGeom prst="rect">
            <a:avLst/>
          </a:prstGeom>
          <a:noFill/>
          <a:ln/>
        </p:spPr>
        <p:txBody>
          <a:bodyPr wrap="square" lIns="25400" tIns="25400" rIns="25400" bIns="25400" rtlCol="0" anchor="ctr">
            <a:normAutofit/>
          </a:bodyPr>
          <a:lstStyle/>
          <a:p>
            <a:pPr marL="0" indent="0" algn="l">
              <a:lnSpc>
                <a:spcPct val="132000"/>
              </a:lnSpc>
              <a:buNone/>
            </a:pPr>
            <a:r>
              <a:rPr lang="en-US" sz="1575" b="1" kern="0" spc="-19" dirty="0">
                <a:solidFill>
                  <a:srgbClr val="2A3B33"/>
                </a:solidFill>
                <a:latin typeface="Arial" pitchFamily="34" charset="0"/>
                <a:ea typeface="Arial" pitchFamily="34" charset="-122"/>
                <a:cs typeface="Arial" pitchFamily="34" charset="-120"/>
              </a:rPr>
              <a:t>Output ownership</a:t>
            </a:r>
            <a:endParaRPr lang="en-US" sz="1575" dirty="0"/>
          </a:p>
        </p:txBody>
      </p:sp>
      <p:sp>
        <p:nvSpPr>
          <p:cNvPr id="30" name="Shape 28"/>
          <p:cNvSpPr/>
          <p:nvPr/>
        </p:nvSpPr>
        <p:spPr>
          <a:xfrm>
            <a:off x="11982331" y="3906203"/>
            <a:ext cx="5467469" cy="840343"/>
          </a:xfrm>
          <a:prstGeom prst="rect">
            <a:avLst/>
          </a:prstGeom>
          <a:solidFill>
            <a:srgbClr val="14342B">
              <a:alpha val="3000"/>
            </a:srgbClr>
          </a:solidFill>
          <a:ln/>
        </p:spPr>
        <p:txBody>
          <a:bodyPr/>
          <a:lstStyle/>
          <a:p>
            <a:endParaRPr lang="en-US"/>
          </a:p>
        </p:txBody>
      </p:sp>
      <p:sp>
        <p:nvSpPr>
          <p:cNvPr id="31" name="Shape 29"/>
          <p:cNvSpPr/>
          <p:nvPr/>
        </p:nvSpPr>
        <p:spPr>
          <a:xfrm>
            <a:off x="11982331" y="4738926"/>
            <a:ext cx="5467469" cy="9525"/>
          </a:xfrm>
          <a:prstGeom prst="rect">
            <a:avLst/>
          </a:prstGeom>
          <a:solidFill>
            <a:srgbClr val="C9C2B0"/>
          </a:solidFill>
          <a:ln/>
        </p:spPr>
        <p:txBody>
          <a:bodyPr/>
          <a:lstStyle/>
          <a:p>
            <a:endParaRPr lang="en-US"/>
          </a:p>
        </p:txBody>
      </p:sp>
      <p:sp>
        <p:nvSpPr>
          <p:cNvPr id="32" name="Text 30"/>
          <p:cNvSpPr/>
          <p:nvPr/>
        </p:nvSpPr>
        <p:spPr>
          <a:xfrm>
            <a:off x="12172831" y="4058603"/>
            <a:ext cx="5250493" cy="566023"/>
          </a:xfrm>
          <a:prstGeom prst="rect">
            <a:avLst/>
          </a:prstGeom>
          <a:noFill/>
          <a:ln/>
        </p:spPr>
        <p:txBody>
          <a:bodyPr wrap="square" lIns="25400" tIns="25400" rIns="25400" bIns="25400" rtlCol="0" anchor="ctr">
            <a:normAutofit fontScale="92500" lnSpcReduction="20000"/>
          </a:bodyPr>
          <a:lstStyle/>
          <a:p>
            <a:pPr marL="0" indent="0" algn="l">
              <a:lnSpc>
                <a:spcPct val="132000"/>
              </a:lnSpc>
              <a:buNone/>
            </a:pPr>
            <a:r>
              <a:rPr lang="en-US" sz="1575" kern="0" spc="-19" dirty="0">
                <a:solidFill>
                  <a:srgbClr val="2A3B33"/>
                </a:solidFill>
                <a:latin typeface="Arial" pitchFamily="34" charset="0"/>
                <a:ea typeface="Arial" pitchFamily="34" charset="-122"/>
                <a:cs typeface="Arial" pitchFamily="34" charset="-120"/>
              </a:rPr>
              <a:t>Partner keeps rights to recovered metal; BIOWEG keeps all process data &amp; IP.</a:t>
            </a:r>
            <a:endParaRPr lang="en-US" sz="1575" dirty="0"/>
          </a:p>
        </p:txBody>
      </p:sp>
      <p:sp>
        <p:nvSpPr>
          <p:cNvPr id="33" name="Shape 31"/>
          <p:cNvSpPr/>
          <p:nvPr/>
        </p:nvSpPr>
        <p:spPr>
          <a:xfrm>
            <a:off x="9165789" y="5315307"/>
            <a:ext cx="2816543" cy="9525"/>
          </a:xfrm>
          <a:prstGeom prst="rect">
            <a:avLst/>
          </a:prstGeom>
          <a:solidFill>
            <a:srgbClr val="C9C2B0"/>
          </a:solidFill>
          <a:ln/>
        </p:spPr>
        <p:txBody>
          <a:bodyPr/>
          <a:lstStyle/>
          <a:p>
            <a:endParaRPr lang="en-US"/>
          </a:p>
        </p:txBody>
      </p:sp>
      <p:sp>
        <p:nvSpPr>
          <p:cNvPr id="34" name="Text 32"/>
          <p:cNvSpPr/>
          <p:nvPr/>
        </p:nvSpPr>
        <p:spPr>
          <a:xfrm>
            <a:off x="9356289" y="4898946"/>
            <a:ext cx="2520039" cy="302062"/>
          </a:xfrm>
          <a:prstGeom prst="rect">
            <a:avLst/>
          </a:prstGeom>
          <a:noFill/>
          <a:ln/>
        </p:spPr>
        <p:txBody>
          <a:bodyPr wrap="square" lIns="25400" tIns="25400" rIns="25400" bIns="25400" rtlCol="0" anchor="ctr">
            <a:normAutofit fontScale="92500" lnSpcReduction="20000"/>
          </a:bodyPr>
          <a:lstStyle/>
          <a:p>
            <a:pPr marL="0" indent="0" algn="l">
              <a:lnSpc>
                <a:spcPct val="132000"/>
              </a:lnSpc>
              <a:buNone/>
            </a:pPr>
            <a:r>
              <a:rPr lang="en-US" sz="1575" b="1" kern="0" spc="-19" dirty="0">
                <a:solidFill>
                  <a:srgbClr val="2A3B33"/>
                </a:solidFill>
                <a:latin typeface="Arial" pitchFamily="34" charset="0"/>
                <a:ea typeface="Arial" pitchFamily="34" charset="-122"/>
                <a:cs typeface="Arial" pitchFamily="34" charset="-120"/>
              </a:rPr>
              <a:t>Volume</a:t>
            </a:r>
            <a:endParaRPr lang="en-US" sz="1575" dirty="0"/>
          </a:p>
        </p:txBody>
      </p:sp>
      <p:sp>
        <p:nvSpPr>
          <p:cNvPr id="35" name="Shape 33"/>
          <p:cNvSpPr/>
          <p:nvPr/>
        </p:nvSpPr>
        <p:spPr>
          <a:xfrm>
            <a:off x="11982331" y="5315307"/>
            <a:ext cx="5467469" cy="9525"/>
          </a:xfrm>
          <a:prstGeom prst="rect">
            <a:avLst/>
          </a:prstGeom>
          <a:solidFill>
            <a:srgbClr val="C9C2B0"/>
          </a:solidFill>
          <a:ln/>
        </p:spPr>
        <p:txBody>
          <a:bodyPr/>
          <a:lstStyle/>
          <a:p>
            <a:endParaRPr lang="en-US"/>
          </a:p>
        </p:txBody>
      </p:sp>
      <p:sp>
        <p:nvSpPr>
          <p:cNvPr id="36" name="Text 34"/>
          <p:cNvSpPr/>
          <p:nvPr/>
        </p:nvSpPr>
        <p:spPr>
          <a:xfrm>
            <a:off x="12172831" y="4898946"/>
            <a:ext cx="5250493" cy="302062"/>
          </a:xfrm>
          <a:prstGeom prst="rect">
            <a:avLst/>
          </a:prstGeom>
          <a:noFill/>
          <a:ln/>
        </p:spPr>
        <p:txBody>
          <a:bodyPr wrap="square" lIns="25400" tIns="25400" rIns="25400" bIns="25400" rtlCol="0" anchor="ctr">
            <a:normAutofit fontScale="92500" lnSpcReduction="20000"/>
          </a:bodyPr>
          <a:lstStyle/>
          <a:p>
            <a:pPr marL="0" indent="0" algn="l">
              <a:lnSpc>
                <a:spcPct val="132000"/>
              </a:lnSpc>
              <a:buNone/>
            </a:pPr>
            <a:r>
              <a:rPr lang="en-US" sz="1575" kern="0" spc="-19" dirty="0">
                <a:solidFill>
                  <a:srgbClr val="2A3B33"/>
                </a:solidFill>
                <a:latin typeface="Arial" pitchFamily="34" charset="0"/>
                <a:ea typeface="Arial" pitchFamily="34" charset="-122"/>
                <a:cs typeface="Arial" pitchFamily="34" charset="-120"/>
              </a:rPr>
              <a:t>50–200 kg of characterised, representative magnet feed.</a:t>
            </a:r>
            <a:endParaRPr lang="en-US" sz="1575" dirty="0"/>
          </a:p>
        </p:txBody>
      </p:sp>
      <p:sp>
        <p:nvSpPr>
          <p:cNvPr id="37" name="Shape 35"/>
          <p:cNvSpPr/>
          <p:nvPr/>
        </p:nvSpPr>
        <p:spPr>
          <a:xfrm>
            <a:off x="9165789" y="5322927"/>
            <a:ext cx="2816543" cy="576382"/>
          </a:xfrm>
          <a:prstGeom prst="rect">
            <a:avLst/>
          </a:prstGeom>
          <a:solidFill>
            <a:srgbClr val="14342B">
              <a:alpha val="3000"/>
            </a:srgbClr>
          </a:solidFill>
          <a:ln/>
        </p:spPr>
        <p:txBody>
          <a:bodyPr/>
          <a:lstStyle/>
          <a:p>
            <a:endParaRPr lang="en-US"/>
          </a:p>
        </p:txBody>
      </p:sp>
      <p:sp>
        <p:nvSpPr>
          <p:cNvPr id="38" name="Shape 36"/>
          <p:cNvSpPr/>
          <p:nvPr/>
        </p:nvSpPr>
        <p:spPr>
          <a:xfrm>
            <a:off x="9165789" y="5891689"/>
            <a:ext cx="2816543" cy="9525"/>
          </a:xfrm>
          <a:prstGeom prst="rect">
            <a:avLst/>
          </a:prstGeom>
          <a:solidFill>
            <a:srgbClr val="C9C2B0"/>
          </a:solidFill>
          <a:ln/>
        </p:spPr>
        <p:txBody>
          <a:bodyPr/>
          <a:lstStyle/>
          <a:p>
            <a:endParaRPr lang="en-US"/>
          </a:p>
        </p:txBody>
      </p:sp>
      <p:sp>
        <p:nvSpPr>
          <p:cNvPr id="39" name="Text 37"/>
          <p:cNvSpPr/>
          <p:nvPr/>
        </p:nvSpPr>
        <p:spPr>
          <a:xfrm>
            <a:off x="9356289" y="5475327"/>
            <a:ext cx="2520039" cy="302062"/>
          </a:xfrm>
          <a:prstGeom prst="rect">
            <a:avLst/>
          </a:prstGeom>
          <a:noFill/>
          <a:ln/>
        </p:spPr>
        <p:txBody>
          <a:bodyPr wrap="square" lIns="25400" tIns="25400" rIns="25400" bIns="25400" rtlCol="0" anchor="ctr">
            <a:normAutofit fontScale="92500" lnSpcReduction="20000"/>
          </a:bodyPr>
          <a:lstStyle/>
          <a:p>
            <a:pPr marL="0" indent="0" algn="l">
              <a:lnSpc>
                <a:spcPct val="132000"/>
              </a:lnSpc>
              <a:buNone/>
            </a:pPr>
            <a:r>
              <a:rPr lang="en-US" sz="1575" b="1" kern="0" spc="-19" dirty="0">
                <a:solidFill>
                  <a:srgbClr val="2A3B33"/>
                </a:solidFill>
                <a:latin typeface="Arial" pitchFamily="34" charset="0"/>
                <a:ea typeface="Arial" pitchFamily="34" charset="-122"/>
                <a:cs typeface="Arial" pitchFamily="34" charset="-120"/>
              </a:rPr>
              <a:t>Duration</a:t>
            </a:r>
            <a:endParaRPr lang="en-US" sz="1575" dirty="0"/>
          </a:p>
        </p:txBody>
      </p:sp>
      <p:sp>
        <p:nvSpPr>
          <p:cNvPr id="40" name="Shape 38"/>
          <p:cNvSpPr/>
          <p:nvPr/>
        </p:nvSpPr>
        <p:spPr>
          <a:xfrm>
            <a:off x="11982331" y="5322927"/>
            <a:ext cx="5467469" cy="576382"/>
          </a:xfrm>
          <a:prstGeom prst="rect">
            <a:avLst/>
          </a:prstGeom>
          <a:solidFill>
            <a:srgbClr val="14342B">
              <a:alpha val="3000"/>
            </a:srgbClr>
          </a:solidFill>
          <a:ln/>
        </p:spPr>
        <p:txBody>
          <a:bodyPr/>
          <a:lstStyle/>
          <a:p>
            <a:endParaRPr lang="en-US"/>
          </a:p>
        </p:txBody>
      </p:sp>
      <p:sp>
        <p:nvSpPr>
          <p:cNvPr id="41" name="Shape 39"/>
          <p:cNvSpPr/>
          <p:nvPr/>
        </p:nvSpPr>
        <p:spPr>
          <a:xfrm>
            <a:off x="11982331" y="5891689"/>
            <a:ext cx="5467469" cy="9525"/>
          </a:xfrm>
          <a:prstGeom prst="rect">
            <a:avLst/>
          </a:prstGeom>
          <a:solidFill>
            <a:srgbClr val="C9C2B0"/>
          </a:solidFill>
          <a:ln/>
        </p:spPr>
        <p:txBody>
          <a:bodyPr/>
          <a:lstStyle/>
          <a:p>
            <a:endParaRPr lang="en-US"/>
          </a:p>
        </p:txBody>
      </p:sp>
      <p:sp>
        <p:nvSpPr>
          <p:cNvPr id="42" name="Text 40"/>
          <p:cNvSpPr/>
          <p:nvPr/>
        </p:nvSpPr>
        <p:spPr>
          <a:xfrm>
            <a:off x="12172831" y="5475327"/>
            <a:ext cx="5250493" cy="302062"/>
          </a:xfrm>
          <a:prstGeom prst="rect">
            <a:avLst/>
          </a:prstGeom>
          <a:noFill/>
          <a:ln/>
        </p:spPr>
        <p:txBody>
          <a:bodyPr wrap="square" lIns="25400" tIns="25400" rIns="25400" bIns="25400" rtlCol="0" anchor="ctr">
            <a:normAutofit fontScale="92500" lnSpcReduction="20000"/>
          </a:bodyPr>
          <a:lstStyle/>
          <a:p>
            <a:pPr marL="0" indent="0" algn="l">
              <a:lnSpc>
                <a:spcPct val="132000"/>
              </a:lnSpc>
              <a:buNone/>
            </a:pPr>
            <a:r>
              <a:rPr lang="en-US" sz="1575" kern="0" spc="-19" dirty="0">
                <a:solidFill>
                  <a:srgbClr val="2A3B33"/>
                </a:solidFill>
                <a:latin typeface="Arial" pitchFamily="34" charset="0"/>
                <a:ea typeface="Arial" pitchFamily="34" charset="-122"/>
                <a:cs typeface="Arial" pitchFamily="34" charset="-120"/>
              </a:rPr>
              <a:t>3–6 months, single batch campaign.</a:t>
            </a:r>
            <a:endParaRPr lang="en-US" sz="1575" dirty="0"/>
          </a:p>
        </p:txBody>
      </p:sp>
      <p:sp>
        <p:nvSpPr>
          <p:cNvPr id="43" name="Shape 41"/>
          <p:cNvSpPr/>
          <p:nvPr/>
        </p:nvSpPr>
        <p:spPr>
          <a:xfrm>
            <a:off x="9165789" y="6732032"/>
            <a:ext cx="2816543" cy="9525"/>
          </a:xfrm>
          <a:prstGeom prst="rect">
            <a:avLst/>
          </a:prstGeom>
          <a:solidFill>
            <a:srgbClr val="C9C2B0"/>
          </a:solidFill>
          <a:ln/>
        </p:spPr>
        <p:txBody>
          <a:bodyPr/>
          <a:lstStyle/>
          <a:p>
            <a:endParaRPr lang="en-US"/>
          </a:p>
        </p:txBody>
      </p:sp>
      <p:sp>
        <p:nvSpPr>
          <p:cNvPr id="44" name="Text 42"/>
          <p:cNvSpPr/>
          <p:nvPr/>
        </p:nvSpPr>
        <p:spPr>
          <a:xfrm>
            <a:off x="9356289" y="6051709"/>
            <a:ext cx="2520039" cy="566023"/>
          </a:xfrm>
          <a:prstGeom prst="rect">
            <a:avLst/>
          </a:prstGeom>
          <a:noFill/>
          <a:ln/>
        </p:spPr>
        <p:txBody>
          <a:bodyPr wrap="square" lIns="25400" tIns="25400" rIns="25400" bIns="25400" rtlCol="0" anchor="ctr">
            <a:normAutofit/>
          </a:bodyPr>
          <a:lstStyle/>
          <a:p>
            <a:pPr marL="0" indent="0" algn="l">
              <a:lnSpc>
                <a:spcPct val="132000"/>
              </a:lnSpc>
              <a:buNone/>
            </a:pPr>
            <a:r>
              <a:rPr lang="en-US" sz="1575" b="1" kern="0" spc="-19" dirty="0">
                <a:solidFill>
                  <a:srgbClr val="2A3B33"/>
                </a:solidFill>
                <a:latin typeface="Arial" pitchFamily="34" charset="0"/>
                <a:ea typeface="Arial" pitchFamily="34" charset="-122"/>
                <a:cs typeface="Arial" pitchFamily="34" charset="-120"/>
              </a:rPr>
              <a:t>Success criteria</a:t>
            </a:r>
            <a:endParaRPr lang="en-US" sz="1575" dirty="0"/>
          </a:p>
        </p:txBody>
      </p:sp>
      <p:sp>
        <p:nvSpPr>
          <p:cNvPr id="45" name="Shape 43"/>
          <p:cNvSpPr/>
          <p:nvPr/>
        </p:nvSpPr>
        <p:spPr>
          <a:xfrm>
            <a:off x="11982331" y="6732032"/>
            <a:ext cx="5467469" cy="9525"/>
          </a:xfrm>
          <a:prstGeom prst="rect">
            <a:avLst/>
          </a:prstGeom>
          <a:solidFill>
            <a:srgbClr val="C9C2B0"/>
          </a:solidFill>
          <a:ln/>
        </p:spPr>
        <p:txBody>
          <a:bodyPr/>
          <a:lstStyle/>
          <a:p>
            <a:endParaRPr lang="en-US"/>
          </a:p>
        </p:txBody>
      </p:sp>
      <p:sp>
        <p:nvSpPr>
          <p:cNvPr id="46" name="Text 44"/>
          <p:cNvSpPr/>
          <p:nvPr/>
        </p:nvSpPr>
        <p:spPr>
          <a:xfrm>
            <a:off x="12172831" y="6051709"/>
            <a:ext cx="5250493" cy="566023"/>
          </a:xfrm>
          <a:prstGeom prst="rect">
            <a:avLst/>
          </a:prstGeom>
          <a:noFill/>
          <a:ln/>
        </p:spPr>
        <p:txBody>
          <a:bodyPr wrap="square" lIns="25400" tIns="25400" rIns="25400" bIns="25400" rtlCol="0" anchor="ctr">
            <a:normAutofit fontScale="92500"/>
          </a:bodyPr>
          <a:lstStyle/>
          <a:p>
            <a:pPr marL="0" indent="0" algn="l">
              <a:lnSpc>
                <a:spcPct val="132000"/>
              </a:lnSpc>
              <a:buNone/>
            </a:pPr>
            <a:r>
              <a:rPr lang="en-US" sz="1575" kern="0" spc="-19" dirty="0">
                <a:solidFill>
                  <a:srgbClr val="2A3B33"/>
                </a:solidFill>
                <a:latin typeface="Arial" pitchFamily="34" charset="0"/>
                <a:ea typeface="Arial" pitchFamily="34" charset="-122"/>
                <a:cs typeface="Arial" pitchFamily="34" charset="-120"/>
              </a:rPr>
              <a:t>Pre-agreed recovery &amp; purity thresholds, fixed before the run.</a:t>
            </a:r>
            <a:endParaRPr lang="en-US" sz="1575" dirty="0"/>
          </a:p>
        </p:txBody>
      </p:sp>
      <p:sp>
        <p:nvSpPr>
          <p:cNvPr id="47" name="Shape 45"/>
          <p:cNvSpPr/>
          <p:nvPr/>
        </p:nvSpPr>
        <p:spPr>
          <a:xfrm>
            <a:off x="9165789" y="6972062"/>
            <a:ext cx="8284012" cy="1084064"/>
          </a:xfrm>
          <a:prstGeom prst="roundRect">
            <a:avLst>
              <a:gd name="adj" fmla="val 2636"/>
            </a:avLst>
          </a:prstGeom>
          <a:solidFill>
            <a:srgbClr val="FFFFFF"/>
          </a:solidFill>
          <a:ln w="7620">
            <a:solidFill>
              <a:srgbClr val="DED7C6"/>
            </a:solidFill>
            <a:prstDash val="solid"/>
          </a:ln>
        </p:spPr>
        <p:txBody>
          <a:bodyPr/>
          <a:lstStyle/>
          <a:p>
            <a:endParaRPr lang="en-US"/>
          </a:p>
        </p:txBody>
      </p:sp>
      <p:sp>
        <p:nvSpPr>
          <p:cNvPr id="48" name="Text 46"/>
          <p:cNvSpPr/>
          <p:nvPr/>
        </p:nvSpPr>
        <p:spPr>
          <a:xfrm>
            <a:off x="9497259" y="7236857"/>
            <a:ext cx="7849704" cy="260985"/>
          </a:xfrm>
          <a:prstGeom prst="rect">
            <a:avLst/>
          </a:prstGeom>
          <a:noFill/>
          <a:ln/>
        </p:spPr>
        <p:txBody>
          <a:bodyPr wrap="square" lIns="25400" tIns="25400" rIns="25400" bIns="25400" rtlCol="0" anchor="t">
            <a:normAutofit fontScale="92500" lnSpcReduction="10000"/>
          </a:bodyPr>
          <a:lstStyle/>
          <a:p>
            <a:pPr marL="0" indent="0" algn="l">
              <a:lnSpc>
                <a:spcPct val="130000"/>
              </a:lnSpc>
              <a:buNone/>
            </a:pPr>
            <a:r>
              <a:rPr lang="en-US" sz="1350" b="1" kern="0" spc="162" dirty="0">
                <a:solidFill>
                  <a:srgbClr val="A96E33"/>
                </a:solidFill>
                <a:latin typeface="Arial" pitchFamily="34" charset="0"/>
                <a:ea typeface="Arial" pitchFamily="34" charset="-122"/>
                <a:cs typeface="Arial" pitchFamily="34" charset="-120"/>
              </a:rPr>
              <a:t>WHAT A SIGNED MOU COMMITS</a:t>
            </a:r>
            <a:endParaRPr lang="en-US" sz="1350" dirty="0"/>
          </a:p>
        </p:txBody>
      </p:sp>
      <p:sp>
        <p:nvSpPr>
          <p:cNvPr id="49" name="Text 47"/>
          <p:cNvSpPr/>
          <p:nvPr/>
        </p:nvSpPr>
        <p:spPr>
          <a:xfrm>
            <a:off x="9497259" y="7535942"/>
            <a:ext cx="7849704" cy="322064"/>
          </a:xfrm>
          <a:prstGeom prst="rect">
            <a:avLst/>
          </a:prstGeom>
          <a:noFill/>
          <a:ln/>
        </p:spPr>
        <p:txBody>
          <a:bodyPr wrap="square" lIns="25400" tIns="25400" rIns="25400" bIns="25400" rtlCol="0" anchor="t">
            <a:normAutofit fontScale="92500" lnSpcReduction="20000"/>
          </a:bodyPr>
          <a:lstStyle/>
          <a:p>
            <a:pPr marL="0" indent="0" algn="l">
              <a:lnSpc>
                <a:spcPct val="142000"/>
              </a:lnSpc>
              <a:buNone/>
            </a:pPr>
            <a:r>
              <a:rPr lang="en-US" sz="1575" kern="0" spc="-19" dirty="0">
                <a:solidFill>
                  <a:srgbClr val="2A3B33"/>
                </a:solidFill>
                <a:latin typeface="Arial" pitchFamily="34" charset="0"/>
                <a:ea typeface="Arial" pitchFamily="34" charset="-122"/>
                <a:cs typeface="Arial" pitchFamily="34" charset="-120"/>
              </a:rPr>
              <a:t>NDA + data terms · non-exclusive · ~6-month term · no money changes hands.</a:t>
            </a:r>
            <a:endParaRPr lang="en-US" sz="1575" dirty="0"/>
          </a:p>
        </p:txBody>
      </p:sp>
      <p:sp>
        <p:nvSpPr>
          <p:cNvPr id="50" name="Text 48"/>
          <p:cNvSpPr/>
          <p:nvPr/>
        </p:nvSpPr>
        <p:spPr>
          <a:xfrm>
            <a:off x="838200" y="9671209"/>
            <a:ext cx="4269516" cy="272891"/>
          </a:xfrm>
          <a:prstGeom prst="rect">
            <a:avLst/>
          </a:prstGeom>
          <a:noFill/>
          <a:ln/>
        </p:spPr>
        <p:txBody>
          <a:bodyPr wrap="square" lIns="25400" tIns="25400" rIns="25400" bIns="25400" rtlCol="0" anchor="t">
            <a:normAutofit fontScale="92500" lnSpcReduction="20000"/>
          </a:bodyPr>
          <a:lstStyle/>
          <a:p>
            <a:pPr marL="0" indent="0" algn="l">
              <a:lnSpc>
                <a:spcPct val="145000"/>
              </a:lnSpc>
              <a:buNone/>
            </a:pPr>
            <a:r>
              <a:rPr lang="en-US" sz="1275" kern="0" spc="51" dirty="0">
                <a:solidFill>
                  <a:srgbClr val="5C6B62"/>
                </a:solidFill>
                <a:latin typeface="Arial" pitchFamily="34" charset="0"/>
                <a:ea typeface="Arial" pitchFamily="34" charset="-122"/>
                <a:cs typeface="Arial" pitchFamily="34" charset="-120"/>
              </a:rPr>
              <a:t>BIOWEG × BIOPEPLEACH · Strategic Business Plan</a:t>
            </a:r>
            <a:endParaRPr lang="en-US" sz="1275" dirty="0"/>
          </a:p>
        </p:txBody>
      </p:sp>
      <p:sp>
        <p:nvSpPr>
          <p:cNvPr id="51" name="Text 49"/>
          <p:cNvSpPr/>
          <p:nvPr/>
        </p:nvSpPr>
        <p:spPr>
          <a:xfrm>
            <a:off x="16909256" y="9671209"/>
            <a:ext cx="616744" cy="272891"/>
          </a:xfrm>
          <a:prstGeom prst="rect">
            <a:avLst/>
          </a:prstGeom>
          <a:noFill/>
          <a:ln/>
        </p:spPr>
        <p:txBody>
          <a:bodyPr wrap="square" lIns="25400" tIns="25400" rIns="25400" bIns="25400" rtlCol="0" anchor="t">
            <a:normAutofit fontScale="92500" lnSpcReduction="20000"/>
          </a:bodyPr>
          <a:lstStyle/>
          <a:p>
            <a:pPr marL="0" indent="0" algn="l">
              <a:lnSpc>
                <a:spcPct val="145000"/>
              </a:lnSpc>
              <a:buNone/>
            </a:pPr>
            <a:r>
              <a:rPr lang="en-US" sz="1275" kern="0" spc="51" dirty="0">
                <a:solidFill>
                  <a:srgbClr val="5C6B62"/>
                </a:solidFill>
                <a:latin typeface="Arial" pitchFamily="34" charset="0"/>
                <a:ea typeface="Arial" pitchFamily="34" charset="-122"/>
                <a:cs typeface="Arial" pitchFamily="34" charset="-120"/>
              </a:rPr>
              <a:t>18 / 19</a:t>
            </a:r>
            <a:endParaRPr lang="en-US" sz="1275"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9">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876300" y="1028700"/>
            <a:ext cx="16535400" cy="15240"/>
          </a:xfrm>
          <a:prstGeom prst="rect">
            <a:avLst/>
          </a:prstGeom>
          <a:solidFill>
            <a:srgbClr val="DBE0DB"/>
          </a:solidFill>
          <a:ln/>
        </p:spPr>
        <p:txBody>
          <a:bodyPr/>
          <a:lstStyle/>
          <a:p>
            <a:endParaRPr lang="en-US"/>
          </a:p>
        </p:txBody>
      </p:sp>
      <p:sp>
        <p:nvSpPr>
          <p:cNvPr id="3" name="Text 1"/>
          <p:cNvSpPr/>
          <p:nvPr/>
        </p:nvSpPr>
        <p:spPr>
          <a:xfrm>
            <a:off x="876300" y="571500"/>
            <a:ext cx="376833" cy="342900"/>
          </a:xfrm>
          <a:prstGeom prst="rect">
            <a:avLst/>
          </a:prstGeom>
          <a:noFill/>
          <a:ln/>
        </p:spPr>
        <p:txBody>
          <a:bodyPr wrap="square" lIns="25400" tIns="25400" rIns="25400" bIns="25400" rtlCol="0" anchor="t">
            <a:normAutofit lnSpcReduction="10000"/>
          </a:bodyPr>
          <a:lstStyle/>
          <a:p>
            <a:pPr marL="0" indent="0" algn="l">
              <a:buNone/>
            </a:pPr>
            <a:r>
              <a:rPr lang="en-US" sz="1950" b="1" kern="0" spc="195" dirty="0">
                <a:solidFill>
                  <a:srgbClr val="BF7D36"/>
                </a:solidFill>
                <a:latin typeface="Calibri" pitchFamily="34" charset="0"/>
                <a:ea typeface="Calibri" pitchFamily="34" charset="-122"/>
                <a:cs typeface="Calibri" pitchFamily="34" charset="-120"/>
              </a:rPr>
              <a:t>08</a:t>
            </a:r>
            <a:endParaRPr lang="en-US" sz="1950" dirty="0"/>
          </a:p>
        </p:txBody>
      </p:sp>
      <p:sp>
        <p:nvSpPr>
          <p:cNvPr id="4" name="Text 2"/>
          <p:cNvSpPr/>
          <p:nvPr/>
        </p:nvSpPr>
        <p:spPr>
          <a:xfrm>
            <a:off x="1310283" y="571500"/>
            <a:ext cx="2791526" cy="342900"/>
          </a:xfrm>
          <a:prstGeom prst="rect">
            <a:avLst/>
          </a:prstGeom>
          <a:noFill/>
          <a:ln/>
        </p:spPr>
        <p:txBody>
          <a:bodyPr wrap="square" lIns="0" tIns="0" rIns="0" bIns="0" rtlCol="0" anchor="t">
            <a:normAutofit fontScale="92500"/>
          </a:bodyPr>
          <a:lstStyle/>
          <a:p>
            <a:pPr marL="0" indent="0" algn="l">
              <a:buNone/>
            </a:pPr>
            <a:r>
              <a:rPr lang="en-US" sz="1950" b="1" kern="0" spc="195" dirty="0">
                <a:solidFill>
                  <a:srgbClr val="23543F"/>
                </a:solidFill>
                <a:latin typeface="Calibri" pitchFamily="34" charset="0"/>
                <a:ea typeface="Calibri" pitchFamily="34" charset="-122"/>
                <a:cs typeface="Calibri" pitchFamily="34" charset="-120"/>
              </a:rPr>
              <a:t>/ PREFERRED PARTNERS</a:t>
            </a:r>
            <a:endParaRPr lang="en-US" sz="1950" dirty="0"/>
          </a:p>
        </p:txBody>
      </p:sp>
      <p:sp>
        <p:nvSpPr>
          <p:cNvPr id="5" name="Shape 3"/>
          <p:cNvSpPr/>
          <p:nvPr/>
        </p:nvSpPr>
        <p:spPr>
          <a:xfrm>
            <a:off x="14840070" y="681038"/>
            <a:ext cx="85725" cy="85725"/>
          </a:xfrm>
          <a:prstGeom prst="ellipse">
            <a:avLst/>
          </a:prstGeom>
          <a:solidFill>
            <a:srgbClr val="BF7D36"/>
          </a:solidFill>
          <a:ln/>
        </p:spPr>
        <p:txBody>
          <a:bodyPr/>
          <a:lstStyle/>
          <a:p>
            <a:endParaRPr lang="en-US"/>
          </a:p>
        </p:txBody>
      </p:sp>
      <p:sp>
        <p:nvSpPr>
          <p:cNvPr id="6" name="Text 4"/>
          <p:cNvSpPr/>
          <p:nvPr/>
        </p:nvSpPr>
        <p:spPr>
          <a:xfrm>
            <a:off x="15040095" y="582930"/>
            <a:ext cx="2447805" cy="320040"/>
          </a:xfrm>
          <a:prstGeom prst="rect">
            <a:avLst/>
          </a:prstGeom>
          <a:noFill/>
          <a:ln/>
        </p:spPr>
        <p:txBody>
          <a:bodyPr wrap="square" lIns="0" tIns="0" rIns="0" bIns="0" rtlCol="0" anchor="t">
            <a:normAutofit/>
          </a:bodyPr>
          <a:lstStyle/>
          <a:p>
            <a:pPr marL="0" indent="0" algn="l">
              <a:buNone/>
            </a:pPr>
            <a:r>
              <a:rPr lang="en-US" sz="1800" kern="0" spc="252" dirty="0">
                <a:solidFill>
                  <a:srgbClr val="23543F"/>
                </a:solidFill>
                <a:latin typeface="Calibri" pitchFamily="34" charset="0"/>
                <a:ea typeface="Calibri" pitchFamily="34" charset="-122"/>
                <a:cs typeface="Calibri" pitchFamily="34" charset="-120"/>
              </a:rPr>
              <a:t>PART III · THE PLAN</a:t>
            </a:r>
            <a:endParaRPr lang="en-US" sz="1800" dirty="0"/>
          </a:p>
        </p:txBody>
      </p:sp>
      <p:sp>
        <p:nvSpPr>
          <p:cNvPr id="7" name="Text 5"/>
          <p:cNvSpPr/>
          <p:nvPr/>
        </p:nvSpPr>
        <p:spPr>
          <a:xfrm>
            <a:off x="876300" y="1291590"/>
            <a:ext cx="15893415" cy="976789"/>
          </a:xfrm>
          <a:prstGeom prst="rect">
            <a:avLst/>
          </a:prstGeom>
          <a:noFill/>
          <a:ln/>
        </p:spPr>
        <p:txBody>
          <a:bodyPr wrap="square" lIns="25400" tIns="25400" rIns="25400" bIns="25400" rtlCol="0" anchor="t">
            <a:normAutofit/>
          </a:bodyPr>
          <a:lstStyle/>
          <a:p>
            <a:pPr marL="0" indent="0" algn="l">
              <a:lnSpc>
                <a:spcPct val="112000"/>
              </a:lnSpc>
              <a:buNone/>
            </a:pPr>
            <a:r>
              <a:rPr lang="en-US" sz="3300" b="1" kern="0" spc="-33" dirty="0">
                <a:solidFill>
                  <a:srgbClr val="15211B"/>
                </a:solidFill>
                <a:latin typeface="Calibri" pitchFamily="34" charset="0"/>
                <a:ea typeface="Calibri" pitchFamily="34" charset="-122"/>
                <a:cs typeface="Calibri" pitchFamily="34" charset="-120"/>
              </a:rPr>
              <a:t>ITAD operators, assessed for </a:t>
            </a:r>
            <a:r>
              <a:rPr lang="en-US" sz="3300" b="1" kern="0" spc="-33" dirty="0">
                <a:solidFill>
                  <a:srgbClr val="BF7D36"/>
                </a:solidFill>
                <a:latin typeface="Calibri" pitchFamily="34" charset="0"/>
                <a:ea typeface="Calibri" pitchFamily="34" charset="-122"/>
                <a:cs typeface="Calibri" pitchFamily="34" charset="-120"/>
              </a:rPr>
              <a:t>partner fit</a:t>
            </a:r>
            <a:endParaRPr lang="en-US" sz="3300" dirty="0"/>
          </a:p>
        </p:txBody>
      </p:sp>
      <p:sp>
        <p:nvSpPr>
          <p:cNvPr id="8" name="Shape 6"/>
          <p:cNvSpPr/>
          <p:nvPr/>
        </p:nvSpPr>
        <p:spPr>
          <a:xfrm>
            <a:off x="876300" y="2344579"/>
            <a:ext cx="22860" cy="643890"/>
          </a:xfrm>
          <a:prstGeom prst="rect">
            <a:avLst/>
          </a:prstGeom>
          <a:solidFill>
            <a:srgbClr val="BF7D36"/>
          </a:solidFill>
          <a:ln/>
        </p:spPr>
        <p:txBody>
          <a:bodyPr/>
          <a:lstStyle/>
          <a:p>
            <a:endParaRPr lang="en-US"/>
          </a:p>
        </p:txBody>
      </p:sp>
      <p:sp>
        <p:nvSpPr>
          <p:cNvPr id="9" name="Text 7"/>
          <p:cNvSpPr/>
          <p:nvPr/>
        </p:nvSpPr>
        <p:spPr>
          <a:xfrm>
            <a:off x="1089660" y="2344579"/>
            <a:ext cx="11951970" cy="681990"/>
          </a:xfrm>
          <a:prstGeom prst="rect">
            <a:avLst/>
          </a:prstGeom>
          <a:noFill/>
          <a:ln/>
        </p:spPr>
        <p:txBody>
          <a:bodyPr wrap="square" lIns="25400" tIns="25400" rIns="25400" bIns="25400" rtlCol="0" anchor="t">
            <a:normAutofit fontScale="92500" lnSpcReduction="20000"/>
          </a:bodyPr>
          <a:lstStyle/>
          <a:p>
            <a:pPr marL="0" indent="0" algn="l">
              <a:lnSpc>
                <a:spcPct val="130000"/>
              </a:lnSpc>
              <a:buNone/>
            </a:pPr>
            <a:r>
              <a:rPr lang="en-US" sz="1950" dirty="0">
                <a:solidFill>
                  <a:srgbClr val="586259"/>
                </a:solidFill>
                <a:latin typeface="Calibri" pitchFamily="34" charset="0"/>
                <a:ea typeface="Calibri" pitchFamily="34" charset="-122"/>
                <a:cs typeface="Calibri" pitchFamily="34" charset="-120"/>
              </a:rPr>
              <a:t>How each shortlisted operator stacks up as a BIOPEPLEACH partner - feedstock control, where their REE chemistry sits today, and whether they open a door or compete with us.</a:t>
            </a:r>
            <a:endParaRPr lang="en-US" sz="1950" dirty="0"/>
          </a:p>
        </p:txBody>
      </p:sp>
      <p:sp>
        <p:nvSpPr>
          <p:cNvPr id="75" name="Shape 73"/>
          <p:cNvSpPr/>
          <p:nvPr/>
        </p:nvSpPr>
        <p:spPr>
          <a:xfrm>
            <a:off x="876300" y="9559290"/>
            <a:ext cx="16535400" cy="9525"/>
          </a:xfrm>
          <a:prstGeom prst="rect">
            <a:avLst/>
          </a:prstGeom>
          <a:solidFill>
            <a:srgbClr val="DBE0DB">
              <a:alpha val="62000"/>
            </a:srgbClr>
          </a:solidFill>
          <a:ln/>
        </p:spPr>
        <p:txBody>
          <a:bodyPr/>
          <a:lstStyle/>
          <a:p>
            <a:endParaRPr lang="en-US"/>
          </a:p>
        </p:txBody>
      </p:sp>
      <p:sp>
        <p:nvSpPr>
          <p:cNvPr id="76" name="Text 74"/>
          <p:cNvSpPr/>
          <p:nvPr/>
        </p:nvSpPr>
        <p:spPr>
          <a:xfrm>
            <a:off x="876300" y="9681210"/>
            <a:ext cx="5479427" cy="320040"/>
          </a:xfrm>
          <a:prstGeom prst="rect">
            <a:avLst/>
          </a:prstGeom>
          <a:noFill/>
          <a:ln/>
        </p:spPr>
        <p:txBody>
          <a:bodyPr wrap="square" lIns="25400" tIns="25400" rIns="25400" bIns="25400" rtlCol="0" anchor="t">
            <a:normAutofit lnSpcReduction="10000"/>
          </a:bodyPr>
          <a:lstStyle/>
          <a:p>
            <a:pPr marL="0" indent="0" algn="l">
              <a:buNone/>
            </a:pPr>
            <a:r>
              <a:rPr lang="en-US" sz="1800" kern="0" spc="108" dirty="0">
                <a:solidFill>
                  <a:srgbClr val="586259"/>
                </a:solidFill>
                <a:latin typeface="Calibri" pitchFamily="34" charset="0"/>
                <a:ea typeface="Calibri" pitchFamily="34" charset="-122"/>
                <a:cs typeface="Calibri" pitchFamily="34" charset="-120"/>
              </a:rPr>
              <a:t>BIOWEG × BIOPEPLEACH · Strategic Business Plan</a:t>
            </a:r>
            <a:endParaRPr lang="en-US" sz="1800" dirty="0"/>
          </a:p>
        </p:txBody>
      </p:sp>
      <p:sp>
        <p:nvSpPr>
          <p:cNvPr id="77" name="Text 75"/>
          <p:cNvSpPr/>
          <p:nvPr/>
        </p:nvSpPr>
        <p:spPr>
          <a:xfrm>
            <a:off x="16660535" y="9681210"/>
            <a:ext cx="827365" cy="320040"/>
          </a:xfrm>
          <a:prstGeom prst="rect">
            <a:avLst/>
          </a:prstGeom>
          <a:noFill/>
          <a:ln/>
        </p:spPr>
        <p:txBody>
          <a:bodyPr wrap="square" lIns="25400" tIns="25400" rIns="25400" bIns="25400" rtlCol="0" anchor="t">
            <a:normAutofit lnSpcReduction="10000"/>
          </a:bodyPr>
          <a:lstStyle/>
          <a:p>
            <a:pPr marL="0" indent="0" algn="l">
              <a:buNone/>
            </a:pPr>
            <a:r>
              <a:rPr lang="en-US" sz="1800" b="1" kern="0" spc="108" dirty="0">
                <a:solidFill>
                  <a:srgbClr val="BF7D36"/>
                </a:solidFill>
                <a:latin typeface="Calibri" pitchFamily="34" charset="0"/>
                <a:ea typeface="Calibri" pitchFamily="34" charset="-122"/>
                <a:cs typeface="Calibri" pitchFamily="34" charset="-120"/>
              </a:rPr>
              <a:t>1</a:t>
            </a:r>
            <a:r>
              <a:rPr lang="en-US" b="1" kern="0" spc="108" dirty="0">
                <a:solidFill>
                  <a:srgbClr val="BF7D36"/>
                </a:solidFill>
                <a:latin typeface="Calibri" pitchFamily="34" charset="0"/>
                <a:ea typeface="Calibri" pitchFamily="34" charset="-122"/>
                <a:cs typeface="Calibri" pitchFamily="34" charset="-120"/>
              </a:rPr>
              <a:t>0</a:t>
            </a:r>
            <a:r>
              <a:rPr lang="en-US" sz="1800" b="1" kern="0" spc="108" dirty="0">
                <a:solidFill>
                  <a:srgbClr val="BF7D36"/>
                </a:solidFill>
                <a:latin typeface="Calibri" pitchFamily="34" charset="0"/>
                <a:ea typeface="Calibri" pitchFamily="34" charset="-122"/>
                <a:cs typeface="Calibri" pitchFamily="34" charset="-120"/>
              </a:rPr>
              <a:t> </a:t>
            </a:r>
            <a:r>
              <a:rPr lang="en-US" sz="1800" kern="0" spc="108" dirty="0">
                <a:solidFill>
                  <a:srgbClr val="586259"/>
                </a:solidFill>
                <a:latin typeface="Calibri" pitchFamily="34" charset="0"/>
                <a:ea typeface="Calibri" pitchFamily="34" charset="-122"/>
                <a:cs typeface="Calibri" pitchFamily="34" charset="-120"/>
              </a:rPr>
              <a:t>/ 13</a:t>
            </a:r>
            <a:endParaRPr lang="en-US" sz="1800" dirty="0"/>
          </a:p>
        </p:txBody>
      </p:sp>
      <p:graphicFrame>
        <p:nvGraphicFramePr>
          <p:cNvPr id="200" name="PartnerFit Table"/>
          <p:cNvGraphicFramePr/>
          <p:nvPr>
            <p:extLst>
              <p:ext uri="{D42A27DB-BD31-4B8C-83A1-F6EECF244321}">
                <p14:modId xmlns:p14="http://schemas.microsoft.com/office/powerpoint/2010/main" val="4114821436"/>
              </p:ext>
            </p:extLst>
          </p:nvPr>
        </p:nvGraphicFramePr>
        <p:xfrm>
          <a:off x="876300" y="3210000"/>
          <a:ext cx="16535400" cy="5100000"/>
        </p:xfrm>
        <a:graphic>
          <a:graphicData uri="http://schemas.openxmlformats.org/drawingml/2006/table">
            <a:tbl>
              <a:tblPr firstRow="1"/>
              <a:tblGrid>
                <a:gridCol w="2600000">
                  <a:extLst>
                    <a:ext uri="{9D8B030D-6E8A-4147-A177-3AD203B41FA5}">
                      <a16:colId xmlns:a16="http://schemas.microsoft.com/office/drawing/2014/main" val="20000"/>
                    </a:ext>
                  </a:extLst>
                </a:gridCol>
                <a:gridCol w="5200000">
                  <a:extLst>
                    <a:ext uri="{9D8B030D-6E8A-4147-A177-3AD203B41FA5}">
                      <a16:colId xmlns:a16="http://schemas.microsoft.com/office/drawing/2014/main" val="20001"/>
                    </a:ext>
                  </a:extLst>
                </a:gridCol>
                <a:gridCol w="4600000">
                  <a:extLst>
                    <a:ext uri="{9D8B030D-6E8A-4147-A177-3AD203B41FA5}">
                      <a16:colId xmlns:a16="http://schemas.microsoft.com/office/drawing/2014/main" val="20002"/>
                    </a:ext>
                  </a:extLst>
                </a:gridCol>
                <a:gridCol w="4135400">
                  <a:extLst>
                    <a:ext uri="{9D8B030D-6E8A-4147-A177-3AD203B41FA5}">
                      <a16:colId xmlns:a16="http://schemas.microsoft.com/office/drawing/2014/main" val="20003"/>
                    </a:ext>
                  </a:extLst>
                </a:gridCol>
              </a:tblGrid>
              <a:tr h="500000">
                <a:tc>
                  <a:txBody>
                    <a:bodyPr/>
                    <a:lstStyle/>
                    <a:p>
                      <a:pPr algn="l"/>
                      <a:r>
                        <a:rPr lang="en-US" sz="2400" b="1" dirty="0">
                          <a:solidFill>
                            <a:srgbClr val="FFFFFF"/>
                          </a:solidFill>
                          <a:latin typeface="Calibri" pitchFamily="34" charset="0"/>
                          <a:ea typeface="Calibri" pitchFamily="34" charset="-122"/>
                          <a:cs typeface="Calibri" pitchFamily="34" charset="-120"/>
                        </a:rPr>
                        <a:t>Company</a:t>
                      </a:r>
                    </a:p>
                  </a:txBody>
                  <a:tcPr marL="100000" marR="80000" marT="50000" marB="50000">
                    <a:lnB w="9525">
                      <a:solidFill>
                        <a:srgbClr val="DBE0DB"/>
                      </a:solidFill>
                    </a:lnB>
                    <a:solidFill>
                      <a:srgbClr val="23543F"/>
                    </a:solidFill>
                  </a:tcPr>
                </a:tc>
                <a:tc>
                  <a:txBody>
                    <a:bodyPr/>
                    <a:lstStyle/>
                    <a:p>
                      <a:pPr algn="l"/>
                      <a:r>
                        <a:rPr lang="en-US" sz="2400" b="1" dirty="0">
                          <a:solidFill>
                            <a:srgbClr val="FFFFFF"/>
                          </a:solidFill>
                          <a:latin typeface="Calibri" pitchFamily="34" charset="0"/>
                          <a:ea typeface="Calibri" pitchFamily="34" charset="-122"/>
                          <a:cs typeface="Calibri" pitchFamily="34" charset="-120"/>
                        </a:rPr>
                        <a:t>REE tech status</a:t>
                      </a:r>
                    </a:p>
                  </a:txBody>
                  <a:tcPr marL="100000" marR="80000" marT="50000" marB="50000">
                    <a:lnB w="9525">
                      <a:solidFill>
                        <a:srgbClr val="DBE0DB"/>
                      </a:solidFill>
                    </a:lnB>
                    <a:solidFill>
                      <a:srgbClr val="23543F"/>
                    </a:solidFill>
                  </a:tcPr>
                </a:tc>
                <a:tc>
                  <a:txBody>
                    <a:bodyPr/>
                    <a:lstStyle/>
                    <a:p>
                      <a:pPr algn="l"/>
                      <a:r>
                        <a:rPr lang="en-US" sz="2400" b="1" dirty="0">
                          <a:solidFill>
                            <a:srgbClr val="FFFFFF"/>
                          </a:solidFill>
                          <a:latin typeface="Calibri" pitchFamily="34" charset="0"/>
                          <a:ea typeface="Calibri" pitchFamily="34" charset="-122"/>
                          <a:cs typeface="Calibri" pitchFamily="34" charset="-120"/>
                        </a:rPr>
                        <a:t>Key strength for BIOWEG</a:t>
                      </a:r>
                    </a:p>
                  </a:txBody>
                  <a:tcPr marL="100000" marR="80000" marT="50000" marB="50000">
                    <a:lnB w="9525">
                      <a:solidFill>
                        <a:srgbClr val="DBE0DB"/>
                      </a:solidFill>
                    </a:lnB>
                    <a:solidFill>
                      <a:srgbClr val="23543F"/>
                    </a:solidFill>
                  </a:tcPr>
                </a:tc>
                <a:tc>
                  <a:txBody>
                    <a:bodyPr/>
                    <a:lstStyle/>
                    <a:p>
                      <a:pPr algn="l"/>
                      <a:r>
                        <a:rPr lang="en-US" sz="2400" b="1" dirty="0">
                          <a:solidFill>
                            <a:srgbClr val="FFFFFF"/>
                          </a:solidFill>
                          <a:latin typeface="Calibri" pitchFamily="34" charset="0"/>
                          <a:ea typeface="Calibri" pitchFamily="34" charset="-122"/>
                          <a:cs typeface="Calibri" pitchFamily="34" charset="-120"/>
                        </a:rPr>
                        <a:t>Partner fit</a:t>
                      </a:r>
                    </a:p>
                  </a:txBody>
                  <a:tcPr marL="100000" marR="80000" marT="50000" marB="50000">
                    <a:lnB w="9525">
                      <a:solidFill>
                        <a:srgbClr val="DBE0DB"/>
                      </a:solidFill>
                    </a:lnB>
                    <a:solidFill>
                      <a:srgbClr val="23543F"/>
                    </a:solidFill>
                  </a:tcPr>
                </a:tc>
                <a:extLst>
                  <a:ext uri="{0D108BD9-81ED-4DB2-BD59-A6C34878D82A}">
                    <a16:rowId xmlns:a16="http://schemas.microsoft.com/office/drawing/2014/main" val="10000"/>
                  </a:ext>
                </a:extLst>
              </a:tr>
              <a:tr h="920000">
                <a:tc>
                  <a:txBody>
                    <a:bodyPr/>
                    <a:lstStyle/>
                    <a:p>
                      <a:pPr algn="l"/>
                      <a:r>
                        <a:rPr lang="en-US" sz="2400" b="1" dirty="0">
                          <a:solidFill>
                            <a:srgbClr val="15211B"/>
                          </a:solidFill>
                          <a:latin typeface="Calibri" pitchFamily="34" charset="0"/>
                          <a:ea typeface="Calibri" pitchFamily="34" charset="-122"/>
                          <a:cs typeface="Calibri" pitchFamily="34" charset="-120"/>
                        </a:rPr>
                        <a:t>Sims Lifecycle</a:t>
                      </a:r>
                    </a:p>
                  </a:txBody>
                  <a:tcPr marL="100000" marR="80000" marT="50000" marB="50000">
                    <a:lnT w="9525" cap="flat" cmpd="sng" algn="ctr">
                      <a:solidFill>
                        <a:srgbClr val="DBE0DB"/>
                      </a:solidFill>
                      <a:prstDash val="solid"/>
                      <a:round/>
                      <a:headEnd type="none" w="med" len="med"/>
                      <a:tailEnd type="none" w="med" len="med"/>
                    </a:lnT>
                    <a:lnB w="9525">
                      <a:solidFill>
                        <a:srgbClr val="DBE0DB"/>
                      </a:solidFill>
                    </a:lnB>
                    <a:solidFill>
                      <a:srgbClr val="FFFFFF"/>
                    </a:solidFill>
                  </a:tcPr>
                </a:tc>
                <a:tc>
                  <a:txBody>
                    <a:bodyPr/>
                    <a:lstStyle/>
                    <a:p>
                      <a:pPr algn="ctr"/>
                      <a:r>
                        <a:rPr lang="en-US" sz="2000" dirty="0">
                          <a:solidFill>
                            <a:srgbClr val="586259"/>
                          </a:solidFill>
                          <a:latin typeface="Calibri" pitchFamily="34" charset="0"/>
                          <a:ea typeface="Calibri" pitchFamily="34" charset="-122"/>
                          <a:cs typeface="Calibri" pitchFamily="34" charset="-120"/>
                        </a:rPr>
                        <a:t>Piloting CC360 with Cyclic + Microsoft; REE slot occupied.</a:t>
                      </a:r>
                    </a:p>
                  </a:txBody>
                  <a:tcPr marL="100000" marR="80000" marT="50000" marB="50000">
                    <a:lnT w="9525" cap="flat" cmpd="sng" algn="ctr">
                      <a:solidFill>
                        <a:srgbClr val="DBE0DB"/>
                      </a:solidFill>
                      <a:prstDash val="solid"/>
                      <a:round/>
                      <a:headEnd type="none" w="med" len="med"/>
                      <a:tailEnd type="none" w="med" len="med"/>
                    </a:lnT>
                    <a:lnB w="9525">
                      <a:solidFill>
                        <a:srgbClr val="DBE0DB"/>
                      </a:solidFill>
                    </a:lnB>
                    <a:solidFill>
                      <a:srgbClr val="FFFFFF"/>
                    </a:solidFill>
                  </a:tcPr>
                </a:tc>
                <a:tc>
                  <a:txBody>
                    <a:bodyPr/>
                    <a:lstStyle/>
                    <a:p>
                      <a:pPr algn="ctr"/>
                      <a:r>
                        <a:rPr lang="en-US" sz="2000" dirty="0">
                          <a:solidFill>
                            <a:srgbClr val="15211B"/>
                          </a:solidFill>
                          <a:latin typeface="Calibri" pitchFamily="34" charset="0"/>
                          <a:ea typeface="Calibri" pitchFamily="34" charset="-122"/>
                          <a:cs typeface="Calibri" pitchFamily="34" charset="-120"/>
                        </a:rPr>
                        <a:t>Largest HDD volumes + hyperscaler ties.</a:t>
                      </a:r>
                    </a:p>
                  </a:txBody>
                  <a:tcPr marL="100000" marR="80000" marT="50000" marB="50000">
                    <a:lnT w="9525" cap="flat" cmpd="sng" algn="ctr">
                      <a:solidFill>
                        <a:srgbClr val="DBE0DB"/>
                      </a:solidFill>
                      <a:prstDash val="solid"/>
                      <a:round/>
                      <a:headEnd type="none" w="med" len="med"/>
                      <a:tailEnd type="none" w="med" len="med"/>
                    </a:lnT>
                    <a:lnB w="9525">
                      <a:solidFill>
                        <a:srgbClr val="DBE0DB"/>
                      </a:solidFill>
                    </a:lnB>
                    <a:solidFill>
                      <a:srgbClr val="FFFFFF"/>
                    </a:solidFill>
                  </a:tcPr>
                </a:tc>
                <a:tc>
                  <a:txBody>
                    <a:bodyPr/>
                    <a:lstStyle/>
                    <a:p>
                      <a:pPr algn="l"/>
                      <a:r>
                        <a:rPr lang="en-US" sz="2000" b="1" dirty="0">
                          <a:solidFill>
                            <a:srgbClr val="586259"/>
                          </a:solidFill>
                          <a:latin typeface="Calibri" pitchFamily="34" charset="0"/>
                          <a:ea typeface="Calibri" pitchFamily="34" charset="-122"/>
                          <a:cs typeface="Calibri" pitchFamily="34" charset="-120"/>
                        </a:rPr>
                        <a:t>LOW</a:t>
                      </a:r>
                      <a:r>
                        <a:rPr lang="en-US" sz="2000" dirty="0">
                          <a:solidFill>
                            <a:srgbClr val="586259"/>
                          </a:solidFill>
                          <a:latin typeface="Calibri" pitchFamily="34" charset="0"/>
                          <a:ea typeface="Calibri" pitchFamily="34" charset="-122"/>
                          <a:cs typeface="Calibri" pitchFamily="34" charset="-120"/>
                        </a:rPr>
                        <a:t> - REE chemistry already committed.</a:t>
                      </a:r>
                    </a:p>
                  </a:txBody>
                  <a:tcPr marL="100000" marR="80000" marT="50000" marB="50000">
                    <a:lnT w="9525" cap="flat" cmpd="sng" algn="ctr">
                      <a:solidFill>
                        <a:srgbClr val="DBE0DB"/>
                      </a:solidFill>
                      <a:prstDash val="solid"/>
                      <a:round/>
                      <a:headEnd type="none" w="med" len="med"/>
                      <a:tailEnd type="none" w="med" len="med"/>
                    </a:lnT>
                    <a:lnB w="9525">
                      <a:solidFill>
                        <a:srgbClr val="DBE0DB"/>
                      </a:solidFill>
                    </a:lnB>
                    <a:solidFill>
                      <a:srgbClr val="FFFFFF"/>
                    </a:solidFill>
                  </a:tcPr>
                </a:tc>
                <a:extLst>
                  <a:ext uri="{0D108BD9-81ED-4DB2-BD59-A6C34878D82A}">
                    <a16:rowId xmlns:a16="http://schemas.microsoft.com/office/drawing/2014/main" val="10001"/>
                  </a:ext>
                </a:extLst>
              </a:tr>
              <a:tr h="920000">
                <a:tc>
                  <a:txBody>
                    <a:bodyPr/>
                    <a:lstStyle/>
                    <a:p>
                      <a:pPr algn="l"/>
                      <a:r>
                        <a:rPr lang="en-US" sz="2400" b="1" dirty="0">
                          <a:solidFill>
                            <a:srgbClr val="15211B"/>
                          </a:solidFill>
                          <a:latin typeface="Calibri" pitchFamily="34" charset="0"/>
                          <a:ea typeface="Calibri" pitchFamily="34" charset="-122"/>
                          <a:cs typeface="Calibri" pitchFamily="34" charset="-120"/>
                        </a:rPr>
                        <a:t>Stena Recycling</a:t>
                      </a:r>
                    </a:p>
                  </a:txBody>
                  <a:tcPr marL="100000" marR="80000" marT="50000" marB="50000">
                    <a:lnT w="9525" cap="flat" cmpd="sng" algn="ctr">
                      <a:solidFill>
                        <a:srgbClr val="DBE0DB"/>
                      </a:solidFill>
                      <a:prstDash val="solid"/>
                      <a:round/>
                      <a:headEnd type="none" w="med" len="med"/>
                      <a:tailEnd type="none" w="med" len="med"/>
                    </a:lnT>
                    <a:lnB w="9525">
                      <a:solidFill>
                        <a:srgbClr val="DBE0DB"/>
                      </a:solidFill>
                    </a:lnB>
                    <a:solidFill>
                      <a:srgbClr val="FFFFFF"/>
                    </a:solidFill>
                  </a:tcPr>
                </a:tc>
                <a:tc>
                  <a:txBody>
                    <a:bodyPr/>
                    <a:lstStyle/>
                    <a:p>
                      <a:pPr algn="ctr"/>
                      <a:r>
                        <a:rPr lang="en-US" sz="2000" dirty="0">
                          <a:solidFill>
                            <a:srgbClr val="586259"/>
                          </a:solidFill>
                          <a:latin typeface="Calibri" pitchFamily="34" charset="0"/>
                          <a:ea typeface="Calibri" pitchFamily="34" charset="-122"/>
                          <a:cs typeface="Calibri" pitchFamily="34" charset="-120"/>
                        </a:rPr>
                        <a:t>REE4EU ionic-liquid pilot done; capex now on EV batteries.</a:t>
                      </a:r>
                    </a:p>
                  </a:txBody>
                  <a:tcPr marL="100000" marR="80000" marT="50000" marB="50000">
                    <a:lnT w="9525" cap="flat" cmpd="sng" algn="ctr">
                      <a:solidFill>
                        <a:srgbClr val="DBE0DB"/>
                      </a:solidFill>
                      <a:prstDash val="solid"/>
                      <a:round/>
                      <a:headEnd type="none" w="med" len="med"/>
                      <a:tailEnd type="none" w="med" len="med"/>
                    </a:lnT>
                    <a:lnB w="9525">
                      <a:solidFill>
                        <a:srgbClr val="DBE0DB"/>
                      </a:solidFill>
                    </a:lnB>
                    <a:solidFill>
                      <a:srgbClr val="FFFFFF"/>
                    </a:solidFill>
                  </a:tcPr>
                </a:tc>
                <a:tc>
                  <a:txBody>
                    <a:bodyPr/>
                    <a:lstStyle/>
                    <a:p>
                      <a:pPr algn="ctr"/>
                      <a:r>
                        <a:rPr lang="en-US" sz="2000" dirty="0">
                          <a:solidFill>
                            <a:srgbClr val="15211B"/>
                          </a:solidFill>
                          <a:latin typeface="Calibri" pitchFamily="34" charset="0"/>
                          <a:ea typeface="Calibri" pitchFamily="34" charset="-122"/>
                          <a:cs typeface="Calibri" pitchFamily="34" charset="-120"/>
                        </a:rPr>
                        <a:t>Strong EU WEEE feedstock + research network.</a:t>
                      </a:r>
                    </a:p>
                  </a:txBody>
                  <a:tcPr marL="100000" marR="80000" marT="50000" marB="50000">
                    <a:lnT w="9525" cap="flat" cmpd="sng" algn="ctr">
                      <a:solidFill>
                        <a:srgbClr val="DBE0DB"/>
                      </a:solidFill>
                      <a:prstDash val="solid"/>
                      <a:round/>
                      <a:headEnd type="none" w="med" len="med"/>
                      <a:tailEnd type="none" w="med" len="med"/>
                    </a:lnT>
                    <a:lnB w="9525">
                      <a:solidFill>
                        <a:srgbClr val="DBE0DB"/>
                      </a:solidFill>
                    </a:lnB>
                    <a:solidFill>
                      <a:srgbClr val="FFFFFF"/>
                    </a:solidFill>
                  </a:tcPr>
                </a:tc>
                <a:tc>
                  <a:txBody>
                    <a:bodyPr/>
                    <a:lstStyle/>
                    <a:p>
                      <a:pPr algn="l"/>
                      <a:r>
                        <a:rPr lang="en-US" sz="2000" b="1" dirty="0">
                          <a:solidFill>
                            <a:srgbClr val="23543F"/>
                          </a:solidFill>
                          <a:latin typeface="Calibri" pitchFamily="34" charset="0"/>
                          <a:ea typeface="Calibri" pitchFamily="34" charset="-122"/>
                          <a:cs typeface="Calibri" pitchFamily="34" charset="-120"/>
                        </a:rPr>
                        <a:t>MEDIUM</a:t>
                      </a:r>
                      <a:r>
                        <a:rPr lang="en-US" sz="2000" dirty="0">
                          <a:solidFill>
                            <a:srgbClr val="23543F"/>
                          </a:solidFill>
                          <a:latin typeface="Calibri" pitchFamily="34" charset="0"/>
                          <a:ea typeface="Calibri" pitchFamily="34" charset="-122"/>
                          <a:cs typeface="Calibri" pitchFamily="34" charset="-120"/>
                        </a:rPr>
                        <a:t> - credible licensing candidate.</a:t>
                      </a:r>
                    </a:p>
                  </a:txBody>
                  <a:tcPr marL="100000" marR="80000" marT="50000" marB="50000">
                    <a:lnT w="9525" cap="flat" cmpd="sng" algn="ctr">
                      <a:solidFill>
                        <a:srgbClr val="DBE0DB"/>
                      </a:solidFill>
                      <a:prstDash val="solid"/>
                      <a:round/>
                      <a:headEnd type="none" w="med" len="med"/>
                      <a:tailEnd type="none" w="med" len="med"/>
                    </a:lnT>
                    <a:lnB w="9525">
                      <a:solidFill>
                        <a:srgbClr val="DBE0DB"/>
                      </a:solidFill>
                    </a:lnB>
                    <a:solidFill>
                      <a:srgbClr val="FFFFFF"/>
                    </a:solidFill>
                  </a:tcPr>
                </a:tc>
                <a:extLst>
                  <a:ext uri="{0D108BD9-81ED-4DB2-BD59-A6C34878D82A}">
                    <a16:rowId xmlns:a16="http://schemas.microsoft.com/office/drawing/2014/main" val="10002"/>
                  </a:ext>
                </a:extLst>
              </a:tr>
              <a:tr h="920000">
                <a:tc>
                  <a:txBody>
                    <a:bodyPr/>
                    <a:lstStyle/>
                    <a:p>
                      <a:pPr algn="l"/>
                      <a:r>
                        <a:rPr lang="en-US" sz="2400" b="1" dirty="0">
                          <a:solidFill>
                            <a:srgbClr val="15211B"/>
                          </a:solidFill>
                          <a:latin typeface="Calibri" pitchFamily="34" charset="0"/>
                          <a:ea typeface="Calibri" pitchFamily="34" charset="-122"/>
                          <a:cs typeface="Calibri" pitchFamily="34" charset="-120"/>
                        </a:rPr>
                        <a:t>SK tes</a:t>
                      </a:r>
                    </a:p>
                  </a:txBody>
                  <a:tcPr marL="100000" marR="80000" marT="50000" marB="50000">
                    <a:lnT w="9525" cap="flat" cmpd="sng" algn="ctr">
                      <a:solidFill>
                        <a:srgbClr val="DBE0DB"/>
                      </a:solidFill>
                      <a:prstDash val="solid"/>
                      <a:round/>
                      <a:headEnd type="none" w="med" len="med"/>
                      <a:tailEnd type="none" w="med" len="med"/>
                    </a:lnT>
                    <a:lnB w="9525">
                      <a:solidFill>
                        <a:srgbClr val="DBE0DB"/>
                      </a:solidFill>
                    </a:lnB>
                    <a:solidFill>
                      <a:srgbClr val="FFFFFF"/>
                    </a:solidFill>
                  </a:tcPr>
                </a:tc>
                <a:tc>
                  <a:txBody>
                    <a:bodyPr/>
                    <a:lstStyle/>
                    <a:p>
                      <a:pPr algn="ctr"/>
                      <a:r>
                        <a:rPr lang="en-US" sz="2000" dirty="0">
                          <a:solidFill>
                            <a:srgbClr val="586259"/>
                          </a:solidFill>
                          <a:latin typeface="Calibri" pitchFamily="34" charset="0"/>
                          <a:ea typeface="Calibri" pitchFamily="34" charset="-122"/>
                          <a:cs typeface="Calibri" pitchFamily="34" charset="-120"/>
                        </a:rPr>
                        <a:t>Battery hydromet only; no NdFeB magnet line.</a:t>
                      </a:r>
                    </a:p>
                  </a:txBody>
                  <a:tcPr marL="100000" marR="80000" marT="50000" marB="50000">
                    <a:lnT w="9525" cap="flat" cmpd="sng" algn="ctr">
                      <a:solidFill>
                        <a:srgbClr val="DBE0DB"/>
                      </a:solidFill>
                      <a:prstDash val="solid"/>
                      <a:round/>
                      <a:headEnd type="none" w="med" len="med"/>
                      <a:tailEnd type="none" w="med" len="med"/>
                    </a:lnT>
                    <a:lnB w="9525">
                      <a:solidFill>
                        <a:srgbClr val="DBE0DB"/>
                      </a:solidFill>
                    </a:lnB>
                    <a:solidFill>
                      <a:srgbClr val="FFFFFF"/>
                    </a:solidFill>
                  </a:tcPr>
                </a:tc>
                <a:tc>
                  <a:txBody>
                    <a:bodyPr/>
                    <a:lstStyle/>
                    <a:p>
                      <a:pPr algn="ctr"/>
                      <a:r>
                        <a:rPr lang="en-US" sz="2000" dirty="0">
                          <a:solidFill>
                            <a:srgbClr val="15211B"/>
                          </a:solidFill>
                          <a:latin typeface="Calibri" pitchFamily="34" charset="0"/>
                          <a:ea typeface="Calibri" pitchFamily="34" charset="-122"/>
                          <a:cs typeface="Calibri" pitchFamily="34" charset="-120"/>
                        </a:rPr>
                        <a:t>OEM relationships + water-based chemistry culture.</a:t>
                      </a:r>
                    </a:p>
                  </a:txBody>
                  <a:tcPr marL="100000" marR="80000" marT="50000" marB="50000">
                    <a:lnT w="9525" cap="flat" cmpd="sng" algn="ctr">
                      <a:solidFill>
                        <a:srgbClr val="DBE0DB"/>
                      </a:solidFill>
                      <a:prstDash val="solid"/>
                      <a:round/>
                      <a:headEnd type="none" w="med" len="med"/>
                      <a:tailEnd type="none" w="med" len="med"/>
                    </a:lnT>
                    <a:lnB w="9525">
                      <a:solidFill>
                        <a:srgbClr val="DBE0DB"/>
                      </a:solidFill>
                    </a:lnB>
                    <a:solidFill>
                      <a:srgbClr val="FFFFFF"/>
                    </a:solidFill>
                  </a:tcPr>
                </a:tc>
                <a:tc>
                  <a:txBody>
                    <a:bodyPr/>
                    <a:lstStyle/>
                    <a:p>
                      <a:pPr algn="l"/>
                      <a:r>
                        <a:rPr lang="en-US" sz="2000" b="1" dirty="0">
                          <a:solidFill>
                            <a:srgbClr val="BF7D36"/>
                          </a:solidFill>
                          <a:latin typeface="Calibri" pitchFamily="34" charset="0"/>
                          <a:ea typeface="Calibri" pitchFamily="34" charset="-122"/>
                          <a:cs typeface="Calibri" pitchFamily="34" charset="-120"/>
                        </a:rPr>
                        <a:t>MEDIUM–HIGH</a:t>
                      </a:r>
                      <a:r>
                        <a:rPr lang="en-US" sz="2000" dirty="0">
                          <a:solidFill>
                            <a:srgbClr val="BF7D36"/>
                          </a:solidFill>
                          <a:latin typeface="Calibri" pitchFamily="34" charset="0"/>
                          <a:ea typeface="Calibri" pitchFamily="34" charset="-122"/>
                          <a:cs typeface="Calibri" pitchFamily="34" charset="-120"/>
                        </a:rPr>
                        <a:t> - bolt-on REE process fit.</a:t>
                      </a:r>
                    </a:p>
                  </a:txBody>
                  <a:tcPr marL="100000" marR="80000" marT="50000" marB="50000">
                    <a:lnT w="9525" cap="flat" cmpd="sng" algn="ctr">
                      <a:solidFill>
                        <a:srgbClr val="DBE0DB"/>
                      </a:solidFill>
                      <a:prstDash val="solid"/>
                      <a:round/>
                      <a:headEnd type="none" w="med" len="med"/>
                      <a:tailEnd type="none" w="med" len="med"/>
                    </a:lnT>
                    <a:lnB w="9525">
                      <a:solidFill>
                        <a:srgbClr val="DBE0DB"/>
                      </a:solidFill>
                    </a:lnB>
                    <a:solidFill>
                      <a:srgbClr val="FFFFFF"/>
                    </a:solidFill>
                  </a:tcPr>
                </a:tc>
                <a:extLst>
                  <a:ext uri="{0D108BD9-81ED-4DB2-BD59-A6C34878D82A}">
                    <a16:rowId xmlns:a16="http://schemas.microsoft.com/office/drawing/2014/main" val="10003"/>
                  </a:ext>
                </a:extLst>
              </a:tr>
              <a:tr h="920000">
                <a:tc>
                  <a:txBody>
                    <a:bodyPr/>
                    <a:lstStyle/>
                    <a:p>
                      <a:pPr algn="l"/>
                      <a:r>
                        <a:rPr lang="en-US" sz="2400" b="1" dirty="0">
                          <a:solidFill>
                            <a:srgbClr val="15211B"/>
                          </a:solidFill>
                          <a:latin typeface="Calibri" pitchFamily="34" charset="0"/>
                          <a:ea typeface="Calibri" pitchFamily="34" charset="-122"/>
                          <a:cs typeface="Calibri" pitchFamily="34" charset="-120"/>
                        </a:rPr>
                        <a:t>Iron Mountain</a:t>
                      </a:r>
                    </a:p>
                  </a:txBody>
                  <a:tcPr marL="100000" marR="80000" marT="50000" marB="50000">
                    <a:lnT w="9525" cap="flat" cmpd="sng" algn="ctr">
                      <a:solidFill>
                        <a:srgbClr val="DBE0DB"/>
                      </a:solidFill>
                      <a:prstDash val="solid"/>
                      <a:round/>
                      <a:headEnd type="none" w="med" len="med"/>
                      <a:tailEnd type="none" w="med" len="med"/>
                    </a:lnT>
                    <a:lnB w="9525">
                      <a:solidFill>
                        <a:srgbClr val="DBE0DB"/>
                      </a:solidFill>
                    </a:lnB>
                    <a:solidFill>
                      <a:srgbClr val="FFFFFF"/>
                    </a:solidFill>
                  </a:tcPr>
                </a:tc>
                <a:tc>
                  <a:txBody>
                    <a:bodyPr/>
                    <a:lstStyle/>
                    <a:p>
                      <a:pPr algn="ctr"/>
                      <a:r>
                        <a:rPr lang="en-US" sz="2000" dirty="0">
                          <a:solidFill>
                            <a:srgbClr val="586259"/>
                          </a:solidFill>
                          <a:latin typeface="Calibri" pitchFamily="34" charset="0"/>
                          <a:ea typeface="Calibri" pitchFamily="34" charset="-122"/>
                          <a:cs typeface="Calibri" pitchFamily="34" charset="-120"/>
                        </a:rPr>
                        <a:t>No REE chemistry; HDDs shredded via third-party recyclers.</a:t>
                      </a:r>
                    </a:p>
                  </a:txBody>
                  <a:tcPr marL="100000" marR="80000" marT="50000" marB="50000">
                    <a:lnT w="9525" cap="flat" cmpd="sng" algn="ctr">
                      <a:solidFill>
                        <a:srgbClr val="DBE0DB"/>
                      </a:solidFill>
                      <a:prstDash val="solid"/>
                      <a:round/>
                      <a:headEnd type="none" w="med" len="med"/>
                      <a:tailEnd type="none" w="med" len="med"/>
                    </a:lnT>
                    <a:lnB w="9525">
                      <a:solidFill>
                        <a:srgbClr val="DBE0DB"/>
                      </a:solidFill>
                    </a:lnB>
                    <a:solidFill>
                      <a:srgbClr val="FFFFFF"/>
                    </a:solidFill>
                  </a:tcPr>
                </a:tc>
                <a:tc>
                  <a:txBody>
                    <a:bodyPr/>
                    <a:lstStyle/>
                    <a:p>
                      <a:pPr algn="ctr"/>
                      <a:r>
                        <a:rPr lang="en-US" sz="2000" dirty="0">
                          <a:solidFill>
                            <a:srgbClr val="15211B"/>
                          </a:solidFill>
                          <a:latin typeface="Calibri" pitchFamily="34" charset="0"/>
                          <a:ea typeface="Calibri" pitchFamily="34" charset="-122"/>
                          <a:cs typeface="Calibri" pitchFamily="34" charset="-120"/>
                        </a:rPr>
                        <a:t>Largest predictable HDD flows; no REE lock-in.</a:t>
                      </a:r>
                    </a:p>
                  </a:txBody>
                  <a:tcPr marL="100000" marR="80000" marT="50000" marB="50000">
                    <a:lnT w="9525" cap="flat" cmpd="sng" algn="ctr">
                      <a:solidFill>
                        <a:srgbClr val="DBE0DB"/>
                      </a:solidFill>
                      <a:prstDash val="solid"/>
                      <a:round/>
                      <a:headEnd type="none" w="med" len="med"/>
                      <a:tailEnd type="none" w="med" len="med"/>
                    </a:lnT>
                    <a:lnB w="9525">
                      <a:solidFill>
                        <a:srgbClr val="DBE0DB"/>
                      </a:solidFill>
                    </a:lnB>
                    <a:solidFill>
                      <a:srgbClr val="FFFFFF"/>
                    </a:solidFill>
                  </a:tcPr>
                </a:tc>
                <a:tc>
                  <a:txBody>
                    <a:bodyPr/>
                    <a:lstStyle/>
                    <a:p>
                      <a:pPr algn="l"/>
                      <a:r>
                        <a:rPr lang="en-US" sz="2000" b="1" dirty="0">
                          <a:solidFill>
                            <a:srgbClr val="BF7D36"/>
                          </a:solidFill>
                          <a:latin typeface="Calibri" pitchFamily="34" charset="0"/>
                          <a:ea typeface="Calibri" pitchFamily="34" charset="-122"/>
                          <a:cs typeface="Calibri" pitchFamily="34" charset="-120"/>
                        </a:rPr>
                        <a:t>HIGH</a:t>
                      </a:r>
                      <a:r>
                        <a:rPr lang="en-US" sz="2000" dirty="0">
                          <a:solidFill>
                            <a:srgbClr val="BF7D36"/>
                          </a:solidFill>
                          <a:latin typeface="Calibri" pitchFamily="34" charset="0"/>
                          <a:ea typeface="Calibri" pitchFamily="34" charset="-122"/>
                          <a:cs typeface="Calibri" pitchFamily="34" charset="-120"/>
                        </a:rPr>
                        <a:t> - recommended first MoU target.</a:t>
                      </a:r>
                    </a:p>
                  </a:txBody>
                  <a:tcPr marL="100000" marR="80000" marT="50000" marB="50000">
                    <a:lnT w="9525" cap="flat" cmpd="sng" algn="ctr">
                      <a:solidFill>
                        <a:srgbClr val="DBE0DB"/>
                      </a:solidFill>
                      <a:prstDash val="solid"/>
                      <a:round/>
                      <a:headEnd type="none" w="med" len="med"/>
                      <a:tailEnd type="none" w="med" len="med"/>
                    </a:lnT>
                    <a:lnB w="9525">
                      <a:solidFill>
                        <a:srgbClr val="DBE0DB"/>
                      </a:solidFill>
                    </a:lnB>
                    <a:solidFill>
                      <a:srgbClr val="FFFFFF"/>
                    </a:solidFill>
                  </a:tcPr>
                </a:tc>
                <a:extLst>
                  <a:ext uri="{0D108BD9-81ED-4DB2-BD59-A6C34878D82A}">
                    <a16:rowId xmlns:a16="http://schemas.microsoft.com/office/drawing/2014/main" val="10004"/>
                  </a:ext>
                </a:extLst>
              </a:tr>
              <a:tr h="920000">
                <a:tc>
                  <a:txBody>
                    <a:bodyPr/>
                    <a:lstStyle/>
                    <a:p>
                      <a:pPr algn="l"/>
                      <a:r>
                        <a:rPr lang="en-US" sz="2400" b="1" dirty="0">
                          <a:solidFill>
                            <a:srgbClr val="15211B"/>
                          </a:solidFill>
                          <a:latin typeface="Calibri" pitchFamily="34" charset="0"/>
                          <a:ea typeface="Calibri" pitchFamily="34" charset="-122"/>
                          <a:cs typeface="Calibri" pitchFamily="34" charset="-120"/>
                        </a:rPr>
                        <a:t>Reconext</a:t>
                      </a:r>
                    </a:p>
                  </a:txBody>
                  <a:tcPr marL="100000" marR="80000" marT="50000" marB="50000">
                    <a:lnT w="9525" cap="flat" cmpd="sng" algn="ctr">
                      <a:solidFill>
                        <a:srgbClr val="DBE0DB"/>
                      </a:solidFill>
                      <a:prstDash val="solid"/>
                      <a:round/>
                      <a:headEnd type="none" w="med" len="med"/>
                      <a:tailEnd type="none" w="med" len="med"/>
                    </a:lnT>
                    <a:lnB w="9525">
                      <a:solidFill>
                        <a:srgbClr val="DBE0DB"/>
                      </a:solidFill>
                    </a:lnB>
                    <a:solidFill>
                      <a:srgbClr val="FFFFFF"/>
                    </a:solidFill>
                  </a:tcPr>
                </a:tc>
                <a:tc>
                  <a:txBody>
                    <a:bodyPr/>
                    <a:lstStyle/>
                    <a:p>
                      <a:pPr algn="ctr"/>
                      <a:r>
                        <a:rPr lang="en-US" sz="2000" dirty="0">
                          <a:solidFill>
                            <a:srgbClr val="586259"/>
                          </a:solidFill>
                          <a:latin typeface="Calibri" pitchFamily="34" charset="0"/>
                          <a:ea typeface="Calibri" pitchFamily="34" charset="-122"/>
                          <a:cs typeface="Calibri" pitchFamily="34" charset="-120"/>
                        </a:rPr>
                        <a:t>No REE extraction; reuse/resale focus.</a:t>
                      </a:r>
                    </a:p>
                  </a:txBody>
                  <a:tcPr marL="100000" marR="80000" marT="50000" marB="50000">
                    <a:lnT w="9525" cap="flat" cmpd="sng" algn="ctr">
                      <a:solidFill>
                        <a:srgbClr val="DBE0DB"/>
                      </a:solidFill>
                      <a:prstDash val="solid"/>
                      <a:round/>
                      <a:headEnd type="none" w="med" len="med"/>
                      <a:tailEnd type="none" w="med" len="med"/>
                    </a:lnT>
                    <a:lnB w="9525">
                      <a:solidFill>
                        <a:srgbClr val="DBE0DB"/>
                      </a:solidFill>
                    </a:lnB>
                    <a:solidFill>
                      <a:srgbClr val="FFFFFF"/>
                    </a:solidFill>
                  </a:tcPr>
                </a:tc>
                <a:tc>
                  <a:txBody>
                    <a:bodyPr/>
                    <a:lstStyle/>
                    <a:p>
                      <a:pPr algn="ctr"/>
                      <a:r>
                        <a:rPr lang="en-US" sz="2000" dirty="0">
                          <a:solidFill>
                            <a:srgbClr val="15211B"/>
                          </a:solidFill>
                          <a:latin typeface="Calibri" pitchFamily="34" charset="0"/>
                          <a:ea typeface="Calibri" pitchFamily="34" charset="-122"/>
                          <a:cs typeface="Calibri" pitchFamily="34" charset="-120"/>
                        </a:rPr>
                        <a:t>Consumer/enterprise device lifecycle services.</a:t>
                      </a:r>
                    </a:p>
                  </a:txBody>
                  <a:tcPr marL="100000" marR="80000" marT="50000" marB="50000">
                    <a:lnT w="9525" cap="flat" cmpd="sng" algn="ctr">
                      <a:solidFill>
                        <a:srgbClr val="DBE0DB"/>
                      </a:solidFill>
                      <a:prstDash val="solid"/>
                      <a:round/>
                      <a:headEnd type="none" w="med" len="med"/>
                      <a:tailEnd type="none" w="med" len="med"/>
                    </a:lnT>
                    <a:lnB w="9525">
                      <a:solidFill>
                        <a:srgbClr val="DBE0DB"/>
                      </a:solidFill>
                    </a:lnB>
                    <a:solidFill>
                      <a:srgbClr val="FFFFFF"/>
                    </a:solidFill>
                  </a:tcPr>
                </a:tc>
                <a:tc>
                  <a:txBody>
                    <a:bodyPr/>
                    <a:lstStyle/>
                    <a:p>
                      <a:pPr algn="l"/>
                      <a:r>
                        <a:rPr lang="en-US" sz="2000" b="1" dirty="0">
                          <a:solidFill>
                            <a:srgbClr val="586259"/>
                          </a:solidFill>
                          <a:latin typeface="Calibri" pitchFamily="34" charset="0"/>
                          <a:ea typeface="Calibri" pitchFamily="34" charset="-122"/>
                          <a:cs typeface="Calibri" pitchFamily="34" charset="-120"/>
                        </a:rPr>
                        <a:t>LOW</a:t>
                      </a:r>
                      <a:r>
                        <a:rPr lang="en-US" sz="2000" dirty="0">
                          <a:solidFill>
                            <a:srgbClr val="586259"/>
                          </a:solidFill>
                          <a:latin typeface="Calibri" pitchFamily="34" charset="0"/>
                          <a:ea typeface="Calibri" pitchFamily="34" charset="-122"/>
                          <a:cs typeface="Calibri" pitchFamily="34" charset="-120"/>
                        </a:rPr>
                        <a:t> - not a priority wedge.</a:t>
                      </a:r>
                    </a:p>
                  </a:txBody>
                  <a:tcPr marL="100000" marR="80000" marT="50000" marB="50000">
                    <a:lnT w="9525" cap="flat" cmpd="sng" algn="ctr">
                      <a:solidFill>
                        <a:srgbClr val="DBE0DB"/>
                      </a:solidFill>
                      <a:prstDash val="solid"/>
                      <a:round/>
                      <a:headEnd type="none" w="med" len="med"/>
                      <a:tailEnd type="none" w="med" len="med"/>
                    </a:lnT>
                    <a:lnB w="9525">
                      <a:solidFill>
                        <a:srgbClr val="DBE0DB"/>
                      </a:solidFill>
                    </a:lnB>
                    <a:solidFill>
                      <a:srgbClr val="FFFFFF"/>
                    </a:solidFill>
                  </a:tcPr>
                </a:tc>
                <a:extLst>
                  <a:ext uri="{0D108BD9-81ED-4DB2-BD59-A6C34878D82A}">
                    <a16:rowId xmlns:a16="http://schemas.microsoft.com/office/drawing/2014/main" val="10005"/>
                  </a:ext>
                </a:extLst>
              </a:tr>
            </a:tbl>
          </a:graphicData>
        </a:graphic>
      </p:graphicFrame>
      <p:sp>
        <p:nvSpPr>
          <p:cNvPr id="201" name="Note"/>
          <p:cNvSpPr/>
          <p:nvPr/>
        </p:nvSpPr>
        <p:spPr>
          <a:xfrm>
            <a:off x="876300" y="8470000"/>
            <a:ext cx="16535400" cy="820000"/>
          </a:xfrm>
          <a:prstGeom prst="roundRect">
            <a:avLst>
              <a:gd name="adj" fmla="val 8000"/>
            </a:avLst>
          </a:prstGeom>
          <a:solidFill>
            <a:srgbClr val="BF7D36"/>
          </a:solidFill>
          <a:ln/>
        </p:spPr>
        <p:txBody>
          <a:bodyPr wrap="square" lIns="180000" tIns="90000" rIns="180000" bIns="90000" anchor="ctr">
            <a:normAutofit/>
          </a:bodyPr>
          <a:lstStyle/>
          <a:p>
            <a:pPr algn="l"/>
            <a:r>
              <a:rPr lang="en-US" sz="2000" b="1" dirty="0">
                <a:solidFill>
                  <a:srgbClr val="15211B"/>
                </a:solidFill>
                <a:latin typeface="Calibri" pitchFamily="34" charset="0"/>
                <a:ea typeface="Calibri" pitchFamily="34" charset="-122"/>
                <a:cs typeface="Calibri" pitchFamily="34" charset="-120"/>
              </a:rPr>
              <a:t>FIRST MoU TARGET:  </a:t>
            </a:r>
            <a:r>
              <a:rPr lang="en-US" sz="2000" dirty="0">
                <a:solidFill>
                  <a:srgbClr val="15211B"/>
                </a:solidFill>
                <a:latin typeface="Calibri" pitchFamily="34" charset="0"/>
                <a:ea typeface="Calibri" pitchFamily="34" charset="-122"/>
                <a:cs typeface="Calibri" pitchFamily="34" charset="-120"/>
              </a:rPr>
              <a:t>Iron Mountain \u2014 blank-slate REE position, large HDD flows, compliance culture, no competing route. Approach SK tes in parallel.</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a:effectLst/>
      </p:bgPr>
    </p:bg>
    <p:spTree>
      <p:nvGrpSpPr>
        <p:cNvPr id="1" name=""/>
        <p:cNvGrpSpPr/>
        <p:nvPr/>
      </p:nvGrpSpPr>
      <p:grpSpPr>
        <a:xfrm>
          <a:off x="0" y="0"/>
          <a:ext cx="0" cy="0"/>
          <a:chOff x="0" y="0"/>
          <a:chExt cx="0" cy="0"/>
        </a:xfrm>
      </p:grpSpPr>
      <p:sp>
        <p:nvSpPr>
          <p:cNvPr id="53" name="Shape 10">
            <a:extLst>
              <a:ext uri="{FF2B5EF4-FFF2-40B4-BE49-F238E27FC236}">
                <a16:creationId xmlns:a16="http://schemas.microsoft.com/office/drawing/2014/main" id="{75A11C3F-F54F-25DE-08CE-7D554C357B4B}"/>
              </a:ext>
            </a:extLst>
          </p:cNvPr>
          <p:cNvSpPr/>
          <p:nvPr/>
        </p:nvSpPr>
        <p:spPr>
          <a:xfrm>
            <a:off x="9213272" y="4902756"/>
            <a:ext cx="7616536" cy="1542574"/>
          </a:xfrm>
          <a:prstGeom prst="roundRect">
            <a:avLst>
              <a:gd name="adj" fmla="val 6792"/>
            </a:avLst>
          </a:prstGeom>
          <a:solidFill>
            <a:srgbClr val="FFFFFF"/>
          </a:solidFill>
          <a:ln w="7620">
            <a:solidFill>
              <a:srgbClr val="DBE0DB"/>
            </a:solidFill>
            <a:prstDash val="solid"/>
          </a:ln>
          <a:effectLst>
            <a:outerShdw blurRad="19050" dist="9525" dir="5400000" algn="bl" rotWithShape="0">
              <a:srgbClr val="14281E">
                <a:alpha val="4000"/>
              </a:srgbClr>
            </a:outerShdw>
          </a:effectLst>
        </p:spPr>
        <p:txBody>
          <a:bodyPr/>
          <a:lstStyle/>
          <a:p>
            <a:endParaRPr lang="en-US"/>
          </a:p>
        </p:txBody>
      </p:sp>
      <p:sp>
        <p:nvSpPr>
          <p:cNvPr id="52" name="Shape 10">
            <a:extLst>
              <a:ext uri="{FF2B5EF4-FFF2-40B4-BE49-F238E27FC236}">
                <a16:creationId xmlns:a16="http://schemas.microsoft.com/office/drawing/2014/main" id="{7A7F9B32-21BF-F02C-687B-FF3BDD3101B2}"/>
              </a:ext>
            </a:extLst>
          </p:cNvPr>
          <p:cNvSpPr/>
          <p:nvPr/>
        </p:nvSpPr>
        <p:spPr>
          <a:xfrm>
            <a:off x="9213272" y="3239214"/>
            <a:ext cx="7616536" cy="1542574"/>
          </a:xfrm>
          <a:prstGeom prst="roundRect">
            <a:avLst>
              <a:gd name="adj" fmla="val 6792"/>
            </a:avLst>
          </a:prstGeom>
          <a:solidFill>
            <a:srgbClr val="FFFFFF"/>
          </a:solidFill>
          <a:ln w="7620">
            <a:solidFill>
              <a:srgbClr val="DBE0DB"/>
            </a:solidFill>
            <a:prstDash val="solid"/>
          </a:ln>
          <a:effectLst>
            <a:outerShdw blurRad="19050" dist="9525" dir="5400000" algn="bl" rotWithShape="0">
              <a:srgbClr val="14281E">
                <a:alpha val="4000"/>
              </a:srgbClr>
            </a:outerShdw>
          </a:effectLst>
        </p:spPr>
        <p:txBody>
          <a:bodyPr/>
          <a:lstStyle/>
          <a:p>
            <a:endParaRPr lang="en-US"/>
          </a:p>
        </p:txBody>
      </p:sp>
      <p:sp>
        <p:nvSpPr>
          <p:cNvPr id="50" name="Shape 10">
            <a:extLst>
              <a:ext uri="{FF2B5EF4-FFF2-40B4-BE49-F238E27FC236}">
                <a16:creationId xmlns:a16="http://schemas.microsoft.com/office/drawing/2014/main" id="{52BB24C7-7CCD-E4DD-EFD5-D5190743BE82}"/>
              </a:ext>
            </a:extLst>
          </p:cNvPr>
          <p:cNvSpPr/>
          <p:nvPr/>
        </p:nvSpPr>
        <p:spPr>
          <a:xfrm>
            <a:off x="1181099" y="6648450"/>
            <a:ext cx="7641907" cy="1542574"/>
          </a:xfrm>
          <a:prstGeom prst="roundRect">
            <a:avLst>
              <a:gd name="adj" fmla="val 6792"/>
            </a:avLst>
          </a:prstGeom>
          <a:solidFill>
            <a:srgbClr val="FFFFFF"/>
          </a:solidFill>
          <a:ln w="7620">
            <a:solidFill>
              <a:srgbClr val="DBE0DB"/>
            </a:solidFill>
            <a:prstDash val="solid"/>
          </a:ln>
          <a:effectLst>
            <a:outerShdw blurRad="19050" dist="9525" dir="5400000" algn="bl" rotWithShape="0">
              <a:srgbClr val="14281E">
                <a:alpha val="4000"/>
              </a:srgbClr>
            </a:outerShdw>
          </a:effectLst>
        </p:spPr>
        <p:txBody>
          <a:bodyPr/>
          <a:lstStyle/>
          <a:p>
            <a:endParaRPr lang="en-US"/>
          </a:p>
        </p:txBody>
      </p:sp>
      <p:sp>
        <p:nvSpPr>
          <p:cNvPr id="49" name="Shape 10">
            <a:extLst>
              <a:ext uri="{FF2B5EF4-FFF2-40B4-BE49-F238E27FC236}">
                <a16:creationId xmlns:a16="http://schemas.microsoft.com/office/drawing/2014/main" id="{578389F2-CE07-10FD-0D97-96D3A4E47C64}"/>
              </a:ext>
            </a:extLst>
          </p:cNvPr>
          <p:cNvSpPr/>
          <p:nvPr/>
        </p:nvSpPr>
        <p:spPr>
          <a:xfrm>
            <a:off x="1181100" y="4902756"/>
            <a:ext cx="7616536" cy="1542574"/>
          </a:xfrm>
          <a:prstGeom prst="roundRect">
            <a:avLst>
              <a:gd name="adj" fmla="val 6792"/>
            </a:avLst>
          </a:prstGeom>
          <a:solidFill>
            <a:srgbClr val="FFFFFF"/>
          </a:solidFill>
          <a:ln w="7620">
            <a:solidFill>
              <a:srgbClr val="DBE0DB"/>
            </a:solidFill>
            <a:prstDash val="solid"/>
          </a:ln>
          <a:effectLst>
            <a:outerShdw blurRad="19050" dist="9525" dir="5400000" algn="bl" rotWithShape="0">
              <a:srgbClr val="14281E">
                <a:alpha val="4000"/>
              </a:srgbClr>
            </a:outerShdw>
          </a:effectLst>
        </p:spPr>
        <p:txBody>
          <a:bodyPr/>
          <a:lstStyle/>
          <a:p>
            <a:endParaRPr lang="en-US"/>
          </a:p>
        </p:txBody>
      </p:sp>
      <p:sp>
        <p:nvSpPr>
          <p:cNvPr id="2" name="Shape 0"/>
          <p:cNvSpPr/>
          <p:nvPr/>
        </p:nvSpPr>
        <p:spPr>
          <a:xfrm>
            <a:off x="876300" y="1028700"/>
            <a:ext cx="16535400" cy="15240"/>
          </a:xfrm>
          <a:prstGeom prst="rect">
            <a:avLst/>
          </a:prstGeom>
          <a:solidFill>
            <a:srgbClr val="DBE0DB"/>
          </a:solidFill>
          <a:ln/>
        </p:spPr>
        <p:txBody>
          <a:bodyPr/>
          <a:lstStyle/>
          <a:p>
            <a:endParaRPr lang="en-US"/>
          </a:p>
        </p:txBody>
      </p:sp>
      <p:sp>
        <p:nvSpPr>
          <p:cNvPr id="3" name="Text 1"/>
          <p:cNvSpPr/>
          <p:nvPr/>
        </p:nvSpPr>
        <p:spPr>
          <a:xfrm>
            <a:off x="876300" y="571500"/>
            <a:ext cx="376833" cy="342900"/>
          </a:xfrm>
          <a:prstGeom prst="rect">
            <a:avLst/>
          </a:prstGeom>
          <a:noFill/>
          <a:ln/>
        </p:spPr>
        <p:txBody>
          <a:bodyPr wrap="square" lIns="25400" tIns="25400" rIns="25400" bIns="25400" rtlCol="0" anchor="t">
            <a:normAutofit lnSpcReduction="10000"/>
          </a:bodyPr>
          <a:lstStyle/>
          <a:p>
            <a:pPr marL="0" indent="0" algn="l">
              <a:buNone/>
            </a:pPr>
            <a:r>
              <a:rPr lang="en-US" sz="1950" b="1" kern="0" spc="195" dirty="0">
                <a:solidFill>
                  <a:srgbClr val="BF7D36"/>
                </a:solidFill>
                <a:latin typeface="Calibri" pitchFamily="34" charset="0"/>
                <a:ea typeface="Calibri" pitchFamily="34" charset="-122"/>
                <a:cs typeface="Calibri" pitchFamily="34" charset="-120"/>
              </a:rPr>
              <a:t>07</a:t>
            </a:r>
            <a:endParaRPr lang="en-US" sz="1950" dirty="0"/>
          </a:p>
        </p:txBody>
      </p:sp>
      <p:sp>
        <p:nvSpPr>
          <p:cNvPr id="4" name="Text 2"/>
          <p:cNvSpPr/>
          <p:nvPr/>
        </p:nvSpPr>
        <p:spPr>
          <a:xfrm>
            <a:off x="1310283" y="571500"/>
            <a:ext cx="3114055" cy="342900"/>
          </a:xfrm>
          <a:prstGeom prst="rect">
            <a:avLst/>
          </a:prstGeom>
          <a:noFill/>
          <a:ln/>
        </p:spPr>
        <p:txBody>
          <a:bodyPr wrap="square" lIns="0" tIns="0" rIns="0" bIns="0" rtlCol="0" anchor="t">
            <a:normAutofit/>
          </a:bodyPr>
          <a:lstStyle/>
          <a:p>
            <a:pPr marL="0" indent="0" algn="l">
              <a:buNone/>
            </a:pPr>
            <a:r>
              <a:rPr lang="en-US" sz="1950" b="1" kern="0" spc="195" dirty="0">
                <a:solidFill>
                  <a:srgbClr val="23543F"/>
                </a:solidFill>
                <a:latin typeface="Calibri" pitchFamily="34" charset="0"/>
                <a:ea typeface="Calibri" pitchFamily="34" charset="-122"/>
                <a:cs typeface="Calibri" pitchFamily="34" charset="-120"/>
              </a:rPr>
              <a:t>/ STAKEHOLDERS &amp; GTM</a:t>
            </a:r>
            <a:endParaRPr lang="en-US" sz="1950" dirty="0"/>
          </a:p>
        </p:txBody>
      </p:sp>
      <p:sp>
        <p:nvSpPr>
          <p:cNvPr id="5" name="Shape 3"/>
          <p:cNvSpPr/>
          <p:nvPr/>
        </p:nvSpPr>
        <p:spPr>
          <a:xfrm>
            <a:off x="14840070" y="681038"/>
            <a:ext cx="85725" cy="85725"/>
          </a:xfrm>
          <a:prstGeom prst="ellipse">
            <a:avLst/>
          </a:prstGeom>
          <a:solidFill>
            <a:srgbClr val="BF7D36"/>
          </a:solidFill>
          <a:ln/>
        </p:spPr>
        <p:txBody>
          <a:bodyPr/>
          <a:lstStyle/>
          <a:p>
            <a:endParaRPr lang="en-US"/>
          </a:p>
        </p:txBody>
      </p:sp>
      <p:sp>
        <p:nvSpPr>
          <p:cNvPr id="6" name="Text 4"/>
          <p:cNvSpPr/>
          <p:nvPr/>
        </p:nvSpPr>
        <p:spPr>
          <a:xfrm>
            <a:off x="15040095" y="582930"/>
            <a:ext cx="2447805" cy="320040"/>
          </a:xfrm>
          <a:prstGeom prst="rect">
            <a:avLst/>
          </a:prstGeom>
          <a:noFill/>
          <a:ln/>
        </p:spPr>
        <p:txBody>
          <a:bodyPr wrap="square" lIns="0" tIns="0" rIns="0" bIns="0" rtlCol="0" anchor="t">
            <a:normAutofit/>
          </a:bodyPr>
          <a:lstStyle/>
          <a:p>
            <a:pPr marL="0" indent="0" algn="l">
              <a:buNone/>
            </a:pPr>
            <a:r>
              <a:rPr lang="en-US" sz="1800" kern="0" spc="252" dirty="0">
                <a:solidFill>
                  <a:srgbClr val="23543F"/>
                </a:solidFill>
                <a:latin typeface="Calibri" pitchFamily="34" charset="0"/>
                <a:ea typeface="Calibri" pitchFamily="34" charset="-122"/>
                <a:cs typeface="Calibri" pitchFamily="34" charset="-120"/>
              </a:rPr>
              <a:t>PART III · THE PLAN</a:t>
            </a:r>
            <a:endParaRPr lang="en-US" sz="1800" dirty="0"/>
          </a:p>
        </p:txBody>
      </p:sp>
      <p:sp>
        <p:nvSpPr>
          <p:cNvPr id="7" name="Text 5"/>
          <p:cNvSpPr/>
          <p:nvPr/>
        </p:nvSpPr>
        <p:spPr>
          <a:xfrm>
            <a:off x="876300" y="1291590"/>
            <a:ext cx="15893415" cy="507444"/>
          </a:xfrm>
          <a:prstGeom prst="rect">
            <a:avLst/>
          </a:prstGeom>
          <a:noFill/>
          <a:ln/>
        </p:spPr>
        <p:txBody>
          <a:bodyPr wrap="square" lIns="25400" tIns="25400" rIns="25400" bIns="25400" rtlCol="0" anchor="t">
            <a:normAutofit fontScale="92500" lnSpcReduction="20000"/>
          </a:bodyPr>
          <a:lstStyle/>
          <a:p>
            <a:pPr marL="0" indent="0" algn="l">
              <a:lnSpc>
                <a:spcPct val="112000"/>
              </a:lnSpc>
              <a:buNone/>
            </a:pPr>
            <a:r>
              <a:rPr lang="en-US" sz="3300" b="1" kern="0" spc="-33" dirty="0">
                <a:solidFill>
                  <a:srgbClr val="15211B"/>
                </a:solidFill>
                <a:latin typeface="Calibri" pitchFamily="34" charset="0"/>
                <a:ea typeface="Calibri" pitchFamily="34" charset="-122"/>
                <a:cs typeface="Calibri" pitchFamily="34" charset="-120"/>
              </a:rPr>
              <a:t>Go to market partner-led and pilot-led - secure feedstock first, </a:t>
            </a:r>
            <a:r>
              <a:rPr lang="en-US" sz="3300" b="1" kern="0" spc="-33" dirty="0">
                <a:solidFill>
                  <a:srgbClr val="BF7D36"/>
                </a:solidFill>
                <a:latin typeface="Calibri" pitchFamily="34" charset="0"/>
                <a:ea typeface="Calibri" pitchFamily="34" charset="-122"/>
                <a:cs typeface="Calibri" pitchFamily="34" charset="-120"/>
              </a:rPr>
              <a:t>qualify the product last</a:t>
            </a:r>
            <a:r>
              <a:rPr lang="en-US" sz="3300" b="1" kern="0" spc="-33" dirty="0">
                <a:solidFill>
                  <a:srgbClr val="15211B"/>
                </a:solidFill>
                <a:latin typeface="Calibri" pitchFamily="34" charset="0"/>
                <a:ea typeface="Calibri" pitchFamily="34" charset="-122"/>
                <a:cs typeface="Calibri" pitchFamily="34" charset="-120"/>
              </a:rPr>
              <a:t>.</a:t>
            </a:r>
            <a:endParaRPr lang="en-US" sz="3300" dirty="0"/>
          </a:p>
        </p:txBody>
      </p:sp>
      <p:sp>
        <p:nvSpPr>
          <p:cNvPr id="8" name="Shape 6"/>
          <p:cNvSpPr/>
          <p:nvPr/>
        </p:nvSpPr>
        <p:spPr>
          <a:xfrm>
            <a:off x="876300" y="1875234"/>
            <a:ext cx="22860" cy="643890"/>
          </a:xfrm>
          <a:prstGeom prst="rect">
            <a:avLst/>
          </a:prstGeom>
          <a:solidFill>
            <a:srgbClr val="BF7D36"/>
          </a:solidFill>
          <a:ln/>
        </p:spPr>
        <p:txBody>
          <a:bodyPr/>
          <a:lstStyle/>
          <a:p>
            <a:endParaRPr lang="en-US"/>
          </a:p>
        </p:txBody>
      </p:sp>
      <p:sp>
        <p:nvSpPr>
          <p:cNvPr id="9" name="Text 7"/>
          <p:cNvSpPr/>
          <p:nvPr/>
        </p:nvSpPr>
        <p:spPr>
          <a:xfrm>
            <a:off x="1089660" y="1875234"/>
            <a:ext cx="11951970" cy="681990"/>
          </a:xfrm>
          <a:prstGeom prst="rect">
            <a:avLst/>
          </a:prstGeom>
          <a:noFill/>
          <a:ln/>
        </p:spPr>
        <p:txBody>
          <a:bodyPr wrap="square" lIns="25400" tIns="25400" rIns="25400" bIns="25400" rtlCol="0" anchor="t">
            <a:normAutofit fontScale="92500" lnSpcReduction="20000"/>
          </a:bodyPr>
          <a:lstStyle/>
          <a:p>
            <a:pPr marL="0" indent="0" algn="l">
              <a:lnSpc>
                <a:spcPct val="130000"/>
              </a:lnSpc>
              <a:buNone/>
            </a:pPr>
            <a:r>
              <a:rPr lang="en-US" sz="1950" dirty="0">
                <a:solidFill>
                  <a:srgbClr val="586259"/>
                </a:solidFill>
                <a:latin typeface="Calibri" pitchFamily="34" charset="0"/>
                <a:ea typeface="Calibri" pitchFamily="34" charset="-122"/>
                <a:cs typeface="Calibri" pitchFamily="34" charset="-120"/>
              </a:rPr>
              <a:t>Even with the chemistry working, there's no business unless the rest of the chain says yes. So we win the chain in sequence  feedstock owners first, buyers last.</a:t>
            </a:r>
            <a:endParaRPr lang="en-US" sz="1950" dirty="0"/>
          </a:p>
        </p:txBody>
      </p:sp>
      <p:sp>
        <p:nvSpPr>
          <p:cNvPr id="10" name="Shape 8"/>
          <p:cNvSpPr/>
          <p:nvPr/>
        </p:nvSpPr>
        <p:spPr>
          <a:xfrm>
            <a:off x="1123104" y="2652474"/>
            <a:ext cx="3488412" cy="415290"/>
          </a:xfrm>
          <a:prstGeom prst="roundRect">
            <a:avLst>
              <a:gd name="adj" fmla="val 50000"/>
            </a:avLst>
          </a:prstGeom>
          <a:solidFill>
            <a:srgbClr val="EAF0EC"/>
          </a:solidFill>
          <a:ln/>
        </p:spPr>
        <p:txBody>
          <a:bodyPr/>
          <a:lstStyle/>
          <a:p>
            <a:endParaRPr lang="en-US"/>
          </a:p>
        </p:txBody>
      </p:sp>
      <p:sp>
        <p:nvSpPr>
          <p:cNvPr id="11" name="Text 9"/>
          <p:cNvSpPr/>
          <p:nvPr/>
        </p:nvSpPr>
        <p:spPr>
          <a:xfrm>
            <a:off x="1181100" y="2678192"/>
            <a:ext cx="3326365" cy="320040"/>
          </a:xfrm>
          <a:prstGeom prst="rect">
            <a:avLst/>
          </a:prstGeom>
          <a:noFill/>
          <a:ln/>
        </p:spPr>
        <p:txBody>
          <a:bodyPr wrap="square" lIns="25400" tIns="25400" rIns="25400" bIns="25400" rtlCol="0" anchor="ctr">
            <a:normAutofit lnSpcReduction="10000"/>
          </a:bodyPr>
          <a:lstStyle/>
          <a:p>
            <a:pPr marL="0" indent="0" algn="l">
              <a:buNone/>
            </a:pPr>
            <a:r>
              <a:rPr lang="en-US" sz="1800" kern="0" spc="108" dirty="0">
                <a:solidFill>
                  <a:srgbClr val="23543F"/>
                </a:solidFill>
                <a:latin typeface="Calibri" pitchFamily="34" charset="0"/>
                <a:ea typeface="Calibri" pitchFamily="34" charset="-122"/>
                <a:cs typeface="Calibri" pitchFamily="34" charset="-120"/>
              </a:rPr>
              <a:t>Stakeholders that matter most</a:t>
            </a:r>
            <a:endParaRPr lang="en-US" sz="1800" dirty="0"/>
          </a:p>
        </p:txBody>
      </p:sp>
      <p:sp>
        <p:nvSpPr>
          <p:cNvPr id="12" name="Shape 10"/>
          <p:cNvSpPr/>
          <p:nvPr/>
        </p:nvSpPr>
        <p:spPr>
          <a:xfrm>
            <a:off x="1181100" y="3239214"/>
            <a:ext cx="7616536" cy="1542574"/>
          </a:xfrm>
          <a:prstGeom prst="roundRect">
            <a:avLst>
              <a:gd name="adj" fmla="val 6792"/>
            </a:avLst>
          </a:prstGeom>
          <a:solidFill>
            <a:srgbClr val="FFFFFF"/>
          </a:solidFill>
          <a:ln w="7620">
            <a:solidFill>
              <a:srgbClr val="DBE0DB"/>
            </a:solidFill>
            <a:prstDash val="solid"/>
          </a:ln>
          <a:effectLst>
            <a:outerShdw blurRad="19050" dist="9525" dir="5400000" algn="bl" rotWithShape="0">
              <a:srgbClr val="14281E">
                <a:alpha val="4000"/>
              </a:srgbClr>
            </a:outerShdw>
          </a:effectLst>
        </p:spPr>
        <p:txBody>
          <a:bodyPr/>
          <a:lstStyle/>
          <a:p>
            <a:endParaRPr lang="en-US"/>
          </a:p>
        </p:txBody>
      </p:sp>
      <p:sp>
        <p:nvSpPr>
          <p:cNvPr id="13" name="Text 11"/>
          <p:cNvSpPr/>
          <p:nvPr/>
        </p:nvSpPr>
        <p:spPr>
          <a:xfrm>
            <a:off x="1343072" y="3373960"/>
            <a:ext cx="5304695" cy="327660"/>
          </a:xfrm>
          <a:prstGeom prst="rect">
            <a:avLst/>
          </a:prstGeom>
          <a:noFill/>
          <a:ln/>
        </p:spPr>
        <p:txBody>
          <a:bodyPr wrap="square" lIns="25400" tIns="25400" rIns="25400" bIns="25400" rtlCol="0" anchor="t">
            <a:noAutofit/>
          </a:bodyPr>
          <a:lstStyle/>
          <a:p>
            <a:pPr marL="0" indent="0" algn="l">
              <a:buNone/>
            </a:pPr>
            <a:r>
              <a:rPr lang="en-US" sz="2000" b="1" dirty="0">
                <a:solidFill>
                  <a:srgbClr val="15211B"/>
                </a:solidFill>
                <a:latin typeface="Calibri" pitchFamily="34" charset="0"/>
                <a:ea typeface="Calibri" pitchFamily="34" charset="-122"/>
                <a:cs typeface="Calibri" pitchFamily="34" charset="-120"/>
              </a:rPr>
              <a:t>WEEE / ITAD firms</a:t>
            </a:r>
            <a:endParaRPr lang="en-US" sz="2000" dirty="0"/>
          </a:p>
        </p:txBody>
      </p:sp>
      <p:sp>
        <p:nvSpPr>
          <p:cNvPr id="14" name="Text 12"/>
          <p:cNvSpPr/>
          <p:nvPr/>
        </p:nvSpPr>
        <p:spPr>
          <a:xfrm>
            <a:off x="1310283" y="3745944"/>
            <a:ext cx="7487353" cy="595789"/>
          </a:xfrm>
          <a:prstGeom prst="rect">
            <a:avLst/>
          </a:prstGeom>
          <a:noFill/>
          <a:ln/>
        </p:spPr>
        <p:txBody>
          <a:bodyPr wrap="square" lIns="25400" tIns="25400" rIns="25400" bIns="25400" rtlCol="0" anchor="t">
            <a:noAutofit/>
          </a:bodyPr>
          <a:lstStyle/>
          <a:p>
            <a:pPr marL="0" indent="0" algn="l">
              <a:lnSpc>
                <a:spcPct val="122000"/>
              </a:lnSpc>
              <a:buNone/>
            </a:pPr>
            <a:r>
              <a:rPr lang="en-US" sz="2000" dirty="0">
                <a:solidFill>
                  <a:srgbClr val="586259"/>
                </a:solidFill>
                <a:latin typeface="Calibri" pitchFamily="34" charset="0"/>
                <a:ea typeface="Calibri" pitchFamily="34" charset="-122"/>
                <a:cs typeface="Calibri" pitchFamily="34" charset="-120"/>
              </a:rPr>
              <a:t>Control HDD streams - supply if we cut disposal friction or share upside</a:t>
            </a:r>
            <a:endParaRPr lang="en-US" sz="2000" dirty="0"/>
          </a:p>
        </p:txBody>
      </p:sp>
      <p:sp>
        <p:nvSpPr>
          <p:cNvPr id="15" name="Text 13"/>
          <p:cNvSpPr/>
          <p:nvPr/>
        </p:nvSpPr>
        <p:spPr>
          <a:xfrm>
            <a:off x="1310283" y="4148138"/>
            <a:ext cx="5304695" cy="289560"/>
          </a:xfrm>
          <a:prstGeom prst="rect">
            <a:avLst/>
          </a:prstGeom>
          <a:noFill/>
          <a:ln/>
        </p:spPr>
        <p:txBody>
          <a:bodyPr wrap="square" lIns="25400" tIns="25400" rIns="25400" bIns="25400" rtlCol="0" anchor="t">
            <a:noAutofit/>
          </a:bodyPr>
          <a:lstStyle/>
          <a:p>
            <a:pPr marL="0" indent="0" algn="l">
              <a:lnSpc>
                <a:spcPct val="110000"/>
              </a:lnSpc>
              <a:buNone/>
            </a:pPr>
            <a:r>
              <a:rPr lang="en-US" sz="2000" kern="0" spc="18" dirty="0">
                <a:solidFill>
                  <a:srgbClr val="BF7D36"/>
                </a:solidFill>
                <a:latin typeface="Calibri" pitchFamily="34" charset="0"/>
                <a:ea typeface="Calibri" pitchFamily="34" charset="-122"/>
                <a:cs typeface="Calibri" pitchFamily="34" charset="-120"/>
              </a:rPr>
              <a:t>e.g. Stena Recycling · TES · Sims Lifecycle</a:t>
            </a:r>
            <a:endParaRPr lang="en-US" sz="2000" dirty="0"/>
          </a:p>
        </p:txBody>
      </p:sp>
      <p:sp>
        <p:nvSpPr>
          <p:cNvPr id="17" name="Text 15"/>
          <p:cNvSpPr/>
          <p:nvPr/>
        </p:nvSpPr>
        <p:spPr>
          <a:xfrm>
            <a:off x="9535375" y="3412569"/>
            <a:ext cx="5304695" cy="327660"/>
          </a:xfrm>
          <a:prstGeom prst="rect">
            <a:avLst/>
          </a:prstGeom>
          <a:noFill/>
          <a:ln/>
        </p:spPr>
        <p:txBody>
          <a:bodyPr wrap="square" lIns="25400" tIns="25400" rIns="25400" bIns="25400" rtlCol="0" anchor="t">
            <a:normAutofit lnSpcReduction="10000"/>
          </a:bodyPr>
          <a:lstStyle/>
          <a:p>
            <a:r>
              <a:rPr lang="en-US" sz="2000" b="1" dirty="0">
                <a:solidFill>
                  <a:srgbClr val="15211B"/>
                </a:solidFill>
                <a:latin typeface="Calibri" pitchFamily="34" charset="0"/>
                <a:ea typeface="Calibri" pitchFamily="34" charset="-122"/>
                <a:cs typeface="Calibri" pitchFamily="34" charset="-120"/>
              </a:rPr>
              <a:t>Industrial waste owners</a:t>
            </a:r>
          </a:p>
        </p:txBody>
      </p:sp>
      <p:sp>
        <p:nvSpPr>
          <p:cNvPr id="18" name="Text 16"/>
          <p:cNvSpPr/>
          <p:nvPr/>
        </p:nvSpPr>
        <p:spPr>
          <a:xfrm>
            <a:off x="9515841" y="3688318"/>
            <a:ext cx="6748156" cy="595789"/>
          </a:xfrm>
          <a:prstGeom prst="rect">
            <a:avLst/>
          </a:prstGeom>
          <a:noFill/>
          <a:ln/>
        </p:spPr>
        <p:txBody>
          <a:bodyPr wrap="square" lIns="25400" tIns="25400" rIns="25400" bIns="25400" rtlCol="0" anchor="t">
            <a:normAutofit/>
          </a:bodyPr>
          <a:lstStyle/>
          <a:p>
            <a:pPr>
              <a:lnSpc>
                <a:spcPct val="132000"/>
              </a:lnSpc>
            </a:pPr>
            <a:r>
              <a:rPr lang="en-US" sz="2000" dirty="0">
                <a:solidFill>
                  <a:srgbClr val="586259"/>
                </a:solidFill>
                <a:latin typeface="Calibri" pitchFamily="34" charset="0"/>
                <a:ea typeface="Calibri" pitchFamily="34" charset="-122"/>
                <a:cs typeface="Calibri" pitchFamily="34" charset="-120"/>
              </a:rPr>
              <a:t>Enable second-stream proof - pilot if residue becomes value</a:t>
            </a:r>
          </a:p>
        </p:txBody>
      </p:sp>
      <p:sp>
        <p:nvSpPr>
          <p:cNvPr id="19" name="Text 17"/>
          <p:cNvSpPr/>
          <p:nvPr/>
        </p:nvSpPr>
        <p:spPr>
          <a:xfrm>
            <a:off x="9520291" y="4134110"/>
            <a:ext cx="5304695" cy="289560"/>
          </a:xfrm>
          <a:prstGeom prst="rect">
            <a:avLst/>
          </a:prstGeom>
          <a:noFill/>
          <a:ln/>
        </p:spPr>
        <p:txBody>
          <a:bodyPr wrap="square" lIns="25400" tIns="25400" rIns="25400" bIns="25400" rtlCol="0" anchor="t">
            <a:noAutofit/>
          </a:bodyPr>
          <a:lstStyle/>
          <a:p>
            <a:pPr marL="0" indent="0" algn="l">
              <a:lnSpc>
                <a:spcPct val="110000"/>
              </a:lnSpc>
              <a:buNone/>
            </a:pPr>
            <a:r>
              <a:rPr lang="en-US" sz="2000" kern="0" spc="18" dirty="0">
                <a:solidFill>
                  <a:srgbClr val="BF7D36"/>
                </a:solidFill>
                <a:latin typeface="Calibri" pitchFamily="34" charset="0"/>
                <a:ea typeface="Calibri" pitchFamily="34" charset="-122"/>
                <a:cs typeface="Calibri" pitchFamily="34" charset="-120"/>
              </a:rPr>
              <a:t>e.g. refinery &amp; FCC-catalyst operators</a:t>
            </a:r>
            <a:endParaRPr lang="en-US" sz="2000" dirty="0"/>
          </a:p>
        </p:txBody>
      </p:sp>
      <p:sp>
        <p:nvSpPr>
          <p:cNvPr id="21" name="Text 19"/>
          <p:cNvSpPr/>
          <p:nvPr/>
        </p:nvSpPr>
        <p:spPr>
          <a:xfrm>
            <a:off x="1343072" y="5035965"/>
            <a:ext cx="5304696" cy="327660"/>
          </a:xfrm>
          <a:prstGeom prst="rect">
            <a:avLst/>
          </a:prstGeom>
          <a:noFill/>
          <a:ln/>
        </p:spPr>
        <p:txBody>
          <a:bodyPr wrap="square" lIns="25400" tIns="25400" rIns="25400" bIns="25400" rtlCol="0" anchor="t">
            <a:normAutofit fontScale="92500" lnSpcReduction="10000"/>
          </a:bodyPr>
          <a:lstStyle/>
          <a:p>
            <a:r>
              <a:rPr lang="en-US" sz="2000" b="1" dirty="0">
                <a:solidFill>
                  <a:srgbClr val="15211B"/>
                </a:solidFill>
                <a:latin typeface="Calibri" pitchFamily="34" charset="0"/>
                <a:ea typeface="Calibri" pitchFamily="34" charset="-122"/>
                <a:cs typeface="Calibri" pitchFamily="34" charset="-120"/>
              </a:rPr>
              <a:t>Refiners / specialty chem</a:t>
            </a:r>
          </a:p>
        </p:txBody>
      </p:sp>
      <p:sp>
        <p:nvSpPr>
          <p:cNvPr id="22" name="Text 20"/>
          <p:cNvSpPr/>
          <p:nvPr/>
        </p:nvSpPr>
        <p:spPr>
          <a:xfrm>
            <a:off x="1354368" y="5393748"/>
            <a:ext cx="5304695" cy="595789"/>
          </a:xfrm>
          <a:prstGeom prst="rect">
            <a:avLst/>
          </a:prstGeom>
          <a:noFill/>
          <a:ln/>
        </p:spPr>
        <p:txBody>
          <a:bodyPr wrap="square" lIns="25400" tIns="25400" rIns="25400" bIns="25400" rtlCol="0" anchor="t">
            <a:normAutofit/>
          </a:bodyPr>
          <a:lstStyle/>
          <a:p>
            <a:pPr>
              <a:lnSpc>
                <a:spcPct val="122000"/>
              </a:lnSpc>
            </a:pPr>
            <a:r>
              <a:rPr lang="en-US" sz="2000" dirty="0">
                <a:solidFill>
                  <a:srgbClr val="586259"/>
                </a:solidFill>
                <a:latin typeface="Calibri" pitchFamily="34" charset="0"/>
                <a:ea typeface="Calibri" pitchFamily="34" charset="-122"/>
                <a:cs typeface="Calibri" pitchFamily="34" charset="-120"/>
              </a:rPr>
              <a:t>Turn our intermediate into accepted product</a:t>
            </a:r>
          </a:p>
        </p:txBody>
      </p:sp>
      <p:sp>
        <p:nvSpPr>
          <p:cNvPr id="23" name="Text 21"/>
          <p:cNvSpPr/>
          <p:nvPr/>
        </p:nvSpPr>
        <p:spPr>
          <a:xfrm>
            <a:off x="1354368" y="5866686"/>
            <a:ext cx="5304695" cy="289560"/>
          </a:xfrm>
          <a:prstGeom prst="rect">
            <a:avLst/>
          </a:prstGeom>
          <a:noFill/>
          <a:ln/>
        </p:spPr>
        <p:txBody>
          <a:bodyPr wrap="square" lIns="25400" tIns="25400" rIns="25400" bIns="25400" rtlCol="0" anchor="t">
            <a:noAutofit/>
          </a:bodyPr>
          <a:lstStyle/>
          <a:p>
            <a:pPr marL="0" indent="0" algn="l">
              <a:lnSpc>
                <a:spcPct val="110000"/>
              </a:lnSpc>
              <a:buNone/>
            </a:pPr>
            <a:r>
              <a:rPr lang="en-US" sz="2000" kern="0" spc="18" dirty="0">
                <a:solidFill>
                  <a:srgbClr val="BF7D36"/>
                </a:solidFill>
                <a:latin typeface="Calibri" pitchFamily="34" charset="0"/>
                <a:ea typeface="Calibri" pitchFamily="34" charset="-122"/>
                <a:cs typeface="Calibri" pitchFamily="34" charset="-120"/>
              </a:rPr>
              <a:t>e.g. Solvay · Umicore</a:t>
            </a:r>
            <a:endParaRPr lang="en-US" sz="2000" dirty="0"/>
          </a:p>
        </p:txBody>
      </p:sp>
      <p:sp>
        <p:nvSpPr>
          <p:cNvPr id="25" name="Text 23"/>
          <p:cNvSpPr/>
          <p:nvPr/>
        </p:nvSpPr>
        <p:spPr>
          <a:xfrm>
            <a:off x="9515841" y="5057082"/>
            <a:ext cx="5304695" cy="327660"/>
          </a:xfrm>
          <a:prstGeom prst="rect">
            <a:avLst/>
          </a:prstGeom>
          <a:noFill/>
          <a:ln/>
        </p:spPr>
        <p:txBody>
          <a:bodyPr wrap="square" lIns="25400" tIns="25400" rIns="25400" bIns="25400" rtlCol="0" anchor="t">
            <a:normAutofit lnSpcReduction="10000"/>
          </a:bodyPr>
          <a:lstStyle/>
          <a:p>
            <a:r>
              <a:rPr lang="en-US" sz="2000" b="1" dirty="0">
                <a:solidFill>
                  <a:srgbClr val="15211B"/>
                </a:solidFill>
                <a:latin typeface="Calibri" pitchFamily="34" charset="0"/>
                <a:ea typeface="Calibri" pitchFamily="34" charset="-122"/>
                <a:cs typeface="Calibri" pitchFamily="34" charset="-120"/>
              </a:rPr>
              <a:t>Magnet / alloy producers</a:t>
            </a:r>
          </a:p>
        </p:txBody>
      </p:sp>
      <p:sp>
        <p:nvSpPr>
          <p:cNvPr id="26" name="Text 24"/>
          <p:cNvSpPr/>
          <p:nvPr/>
        </p:nvSpPr>
        <p:spPr>
          <a:xfrm>
            <a:off x="9515841" y="5450443"/>
            <a:ext cx="6419112" cy="595789"/>
          </a:xfrm>
          <a:prstGeom prst="rect">
            <a:avLst/>
          </a:prstGeom>
          <a:noFill/>
          <a:ln/>
        </p:spPr>
        <p:txBody>
          <a:bodyPr wrap="square" lIns="25400" tIns="25400" rIns="25400" bIns="25400" rtlCol="0" anchor="t">
            <a:noAutofit/>
          </a:bodyPr>
          <a:lstStyle/>
          <a:p>
            <a:pPr>
              <a:lnSpc>
                <a:spcPct val="122000"/>
              </a:lnSpc>
            </a:pPr>
            <a:r>
              <a:rPr lang="en-US" sz="2000" dirty="0">
                <a:solidFill>
                  <a:srgbClr val="586259"/>
                </a:solidFill>
                <a:latin typeface="Calibri" pitchFamily="34" charset="0"/>
                <a:ea typeface="Calibri" pitchFamily="34" charset="-122"/>
                <a:cs typeface="Calibri" pitchFamily="34" charset="-120"/>
              </a:rPr>
              <a:t>Potential </a:t>
            </a:r>
            <a:r>
              <a:rPr lang="en-US" sz="2000" dirty="0" err="1">
                <a:solidFill>
                  <a:srgbClr val="586259"/>
                </a:solidFill>
                <a:latin typeface="Calibri" pitchFamily="34" charset="0"/>
                <a:ea typeface="Calibri" pitchFamily="34" charset="-122"/>
                <a:cs typeface="Calibri" pitchFamily="34" charset="-120"/>
              </a:rPr>
              <a:t>offtakers</a:t>
            </a:r>
            <a:r>
              <a:rPr lang="en-US" sz="2000" dirty="0">
                <a:solidFill>
                  <a:srgbClr val="586259"/>
                </a:solidFill>
                <a:latin typeface="Calibri" pitchFamily="34" charset="0"/>
                <a:ea typeface="Calibri" pitchFamily="34" charset="-122"/>
                <a:cs typeface="Calibri" pitchFamily="34" charset="-120"/>
              </a:rPr>
              <a:t> - want secure, traceable EU supply</a:t>
            </a:r>
          </a:p>
        </p:txBody>
      </p:sp>
      <p:sp>
        <p:nvSpPr>
          <p:cNvPr id="27" name="Text 25"/>
          <p:cNvSpPr/>
          <p:nvPr/>
        </p:nvSpPr>
        <p:spPr>
          <a:xfrm>
            <a:off x="9578237" y="5936802"/>
            <a:ext cx="5304695" cy="289560"/>
          </a:xfrm>
          <a:prstGeom prst="rect">
            <a:avLst/>
          </a:prstGeom>
          <a:noFill/>
          <a:ln/>
        </p:spPr>
        <p:txBody>
          <a:bodyPr wrap="square" lIns="25400" tIns="25400" rIns="25400" bIns="25400" rtlCol="0" anchor="t">
            <a:noAutofit/>
          </a:bodyPr>
          <a:lstStyle/>
          <a:p>
            <a:pPr marL="0" indent="0" algn="l">
              <a:lnSpc>
                <a:spcPct val="110000"/>
              </a:lnSpc>
              <a:buNone/>
            </a:pPr>
            <a:r>
              <a:rPr lang="en-US" sz="2000" kern="0" spc="18" dirty="0">
                <a:solidFill>
                  <a:srgbClr val="BF7D36"/>
                </a:solidFill>
                <a:latin typeface="Calibri" pitchFamily="34" charset="0"/>
                <a:ea typeface="Calibri" pitchFamily="34" charset="-122"/>
                <a:cs typeface="Calibri" pitchFamily="34" charset="-120"/>
              </a:rPr>
              <a:t>e.g. VAC · Neo Performance</a:t>
            </a:r>
            <a:endParaRPr lang="en-US" sz="2000" dirty="0"/>
          </a:p>
        </p:txBody>
      </p:sp>
      <p:sp>
        <p:nvSpPr>
          <p:cNvPr id="29" name="Text 27"/>
          <p:cNvSpPr/>
          <p:nvPr/>
        </p:nvSpPr>
        <p:spPr>
          <a:xfrm>
            <a:off x="1343071" y="6740626"/>
            <a:ext cx="5304695" cy="327660"/>
          </a:xfrm>
          <a:prstGeom prst="rect">
            <a:avLst/>
          </a:prstGeom>
          <a:noFill/>
          <a:ln/>
        </p:spPr>
        <p:txBody>
          <a:bodyPr wrap="square" lIns="25400" tIns="25400" rIns="25400" bIns="25400" rtlCol="0" anchor="t">
            <a:normAutofit lnSpcReduction="10000"/>
          </a:bodyPr>
          <a:lstStyle/>
          <a:p>
            <a:r>
              <a:rPr lang="en-US" sz="2000" b="1" dirty="0">
                <a:solidFill>
                  <a:srgbClr val="15211B"/>
                </a:solidFill>
                <a:latin typeface="Calibri" pitchFamily="34" charset="0"/>
                <a:ea typeface="Calibri" pitchFamily="34" charset="-122"/>
                <a:cs typeface="Calibri" pitchFamily="34" charset="-120"/>
              </a:rPr>
              <a:t>OEMs / strategic buyers</a:t>
            </a:r>
          </a:p>
        </p:txBody>
      </p:sp>
      <p:sp>
        <p:nvSpPr>
          <p:cNvPr id="30" name="Text 28"/>
          <p:cNvSpPr/>
          <p:nvPr/>
        </p:nvSpPr>
        <p:spPr>
          <a:xfrm>
            <a:off x="1354368" y="7126367"/>
            <a:ext cx="5764308" cy="595789"/>
          </a:xfrm>
          <a:prstGeom prst="rect">
            <a:avLst/>
          </a:prstGeom>
          <a:noFill/>
          <a:ln/>
        </p:spPr>
        <p:txBody>
          <a:bodyPr wrap="square" lIns="25400" tIns="25400" rIns="25400" bIns="25400" rtlCol="0" anchor="t">
            <a:noAutofit/>
          </a:bodyPr>
          <a:lstStyle/>
          <a:p>
            <a:pPr>
              <a:lnSpc>
                <a:spcPct val="122000"/>
              </a:lnSpc>
            </a:pPr>
            <a:r>
              <a:rPr lang="en-US" sz="2000" dirty="0">
                <a:solidFill>
                  <a:srgbClr val="586259"/>
                </a:solidFill>
                <a:latin typeface="Calibri" pitchFamily="34" charset="0"/>
                <a:ea typeface="Calibri" pitchFamily="34" charset="-122"/>
                <a:cs typeface="Calibri" pitchFamily="34" charset="-120"/>
              </a:rPr>
              <a:t>Validate demand pull via ESG &amp; supply-security goals</a:t>
            </a:r>
          </a:p>
        </p:txBody>
      </p:sp>
      <p:sp>
        <p:nvSpPr>
          <p:cNvPr id="31" name="Text 29"/>
          <p:cNvSpPr/>
          <p:nvPr/>
        </p:nvSpPr>
        <p:spPr>
          <a:xfrm>
            <a:off x="1343073" y="7653360"/>
            <a:ext cx="5304695" cy="289560"/>
          </a:xfrm>
          <a:prstGeom prst="rect">
            <a:avLst/>
          </a:prstGeom>
          <a:noFill/>
          <a:ln/>
        </p:spPr>
        <p:txBody>
          <a:bodyPr wrap="square" lIns="25400" tIns="25400" rIns="25400" bIns="25400" rtlCol="0" anchor="t">
            <a:noAutofit/>
          </a:bodyPr>
          <a:lstStyle/>
          <a:p>
            <a:pPr marL="0" indent="0" algn="l">
              <a:lnSpc>
                <a:spcPct val="110000"/>
              </a:lnSpc>
              <a:buNone/>
            </a:pPr>
            <a:r>
              <a:rPr lang="en-US" sz="2000" kern="0" spc="18" dirty="0">
                <a:solidFill>
                  <a:srgbClr val="BF7D36"/>
                </a:solidFill>
                <a:latin typeface="Calibri" pitchFamily="34" charset="0"/>
                <a:ea typeface="Calibri" pitchFamily="34" charset="-122"/>
                <a:cs typeface="Calibri" pitchFamily="34" charset="-120"/>
              </a:rPr>
              <a:t>e.g. Bosch · Siemens · auto OEMs</a:t>
            </a:r>
            <a:endParaRPr lang="en-US" sz="2000" dirty="0"/>
          </a:p>
        </p:txBody>
      </p:sp>
      <p:sp>
        <p:nvSpPr>
          <p:cNvPr id="32" name="Shape 30"/>
          <p:cNvSpPr/>
          <p:nvPr/>
        </p:nvSpPr>
        <p:spPr>
          <a:xfrm>
            <a:off x="9213272" y="6591062"/>
            <a:ext cx="7616536" cy="1542574"/>
          </a:xfrm>
          <a:prstGeom prst="roundRect">
            <a:avLst>
              <a:gd name="adj" fmla="val 6792"/>
            </a:avLst>
          </a:prstGeom>
          <a:solidFill>
            <a:srgbClr val="1B4133"/>
          </a:solidFill>
          <a:ln w="7620">
            <a:solidFill>
              <a:srgbClr val="1B4133"/>
            </a:solidFill>
            <a:prstDash val="solid"/>
          </a:ln>
          <a:effectLst>
            <a:outerShdw blurRad="19050" dist="9525" dir="5400000" algn="bl" rotWithShape="0">
              <a:srgbClr val="14281E">
                <a:alpha val="4000"/>
              </a:srgbClr>
            </a:outerShdw>
          </a:effectLst>
        </p:spPr>
        <p:txBody>
          <a:bodyPr/>
          <a:lstStyle/>
          <a:p>
            <a:endParaRPr lang="en-US"/>
          </a:p>
        </p:txBody>
      </p:sp>
      <p:sp>
        <p:nvSpPr>
          <p:cNvPr id="33" name="Text 31"/>
          <p:cNvSpPr/>
          <p:nvPr/>
        </p:nvSpPr>
        <p:spPr>
          <a:xfrm>
            <a:off x="9621100" y="6717852"/>
            <a:ext cx="5304695" cy="327660"/>
          </a:xfrm>
          <a:prstGeom prst="rect">
            <a:avLst/>
          </a:prstGeom>
          <a:noFill/>
          <a:ln/>
        </p:spPr>
        <p:txBody>
          <a:bodyPr wrap="square" lIns="25400" tIns="25400" rIns="25400" bIns="25400" rtlCol="0" anchor="t">
            <a:noAutofit/>
          </a:bodyPr>
          <a:lstStyle/>
          <a:p>
            <a:pPr marL="0" indent="0" algn="l">
              <a:buNone/>
            </a:pPr>
            <a:r>
              <a:rPr lang="en-US" sz="2000" b="1" dirty="0">
                <a:solidFill>
                  <a:srgbClr val="EEF3EE"/>
                </a:solidFill>
                <a:latin typeface="Calibri" pitchFamily="34" charset="0"/>
                <a:ea typeface="Calibri" pitchFamily="34" charset="-122"/>
                <a:cs typeface="Calibri" pitchFamily="34" charset="-120"/>
              </a:rPr>
              <a:t>SPRIND / public capital</a:t>
            </a:r>
            <a:endParaRPr lang="en-US" sz="2000" dirty="0"/>
          </a:p>
        </p:txBody>
      </p:sp>
      <p:sp>
        <p:nvSpPr>
          <p:cNvPr id="34" name="Text 32"/>
          <p:cNvSpPr/>
          <p:nvPr/>
        </p:nvSpPr>
        <p:spPr>
          <a:xfrm>
            <a:off x="9578237" y="7097792"/>
            <a:ext cx="5304695" cy="595789"/>
          </a:xfrm>
          <a:prstGeom prst="rect">
            <a:avLst/>
          </a:prstGeom>
          <a:noFill/>
          <a:ln/>
        </p:spPr>
        <p:txBody>
          <a:bodyPr wrap="square" lIns="25400" tIns="25400" rIns="25400" bIns="25400" rtlCol="0" anchor="t">
            <a:normAutofit/>
          </a:bodyPr>
          <a:lstStyle/>
          <a:p>
            <a:pPr marL="0" indent="0" algn="l">
              <a:lnSpc>
                <a:spcPct val="122000"/>
              </a:lnSpc>
              <a:buNone/>
            </a:pPr>
            <a:r>
              <a:rPr lang="en-US" sz="2000" dirty="0">
                <a:solidFill>
                  <a:srgbClr val="A9BDAE"/>
                </a:solidFill>
                <a:latin typeface="Calibri" pitchFamily="34" charset="0"/>
                <a:ea typeface="Calibri" pitchFamily="34" charset="-122"/>
                <a:cs typeface="Calibri" pitchFamily="34" charset="-120"/>
              </a:rPr>
              <a:t>Fund milestone-driven technical de-risking</a:t>
            </a:r>
            <a:endParaRPr lang="en-US" sz="2000" dirty="0"/>
          </a:p>
        </p:txBody>
      </p:sp>
      <p:sp>
        <p:nvSpPr>
          <p:cNvPr id="35" name="Text 33"/>
          <p:cNvSpPr/>
          <p:nvPr/>
        </p:nvSpPr>
        <p:spPr>
          <a:xfrm>
            <a:off x="9621100" y="7515225"/>
            <a:ext cx="5304695" cy="289560"/>
          </a:xfrm>
          <a:prstGeom prst="rect">
            <a:avLst/>
          </a:prstGeom>
          <a:noFill/>
          <a:ln/>
        </p:spPr>
        <p:txBody>
          <a:bodyPr wrap="square" lIns="25400" tIns="25400" rIns="25400" bIns="25400" rtlCol="0" anchor="t">
            <a:noAutofit/>
          </a:bodyPr>
          <a:lstStyle/>
          <a:p>
            <a:pPr marL="0" indent="0" algn="l">
              <a:lnSpc>
                <a:spcPct val="110000"/>
              </a:lnSpc>
              <a:buNone/>
            </a:pPr>
            <a:r>
              <a:rPr lang="en-US" sz="2000" kern="0" spc="18" dirty="0">
                <a:solidFill>
                  <a:srgbClr val="D9B78A"/>
                </a:solidFill>
                <a:latin typeface="Calibri" pitchFamily="34" charset="0"/>
                <a:ea typeface="Calibri" pitchFamily="34" charset="-122"/>
                <a:cs typeface="Calibri" pitchFamily="34" charset="-120"/>
              </a:rPr>
              <a:t>SPRIND · EU / national grants</a:t>
            </a:r>
            <a:endParaRPr lang="en-US" sz="2000" dirty="0"/>
          </a:p>
        </p:txBody>
      </p:sp>
      <p:sp>
        <p:nvSpPr>
          <p:cNvPr id="57" name="Shape 55"/>
          <p:cNvSpPr/>
          <p:nvPr/>
        </p:nvSpPr>
        <p:spPr>
          <a:xfrm>
            <a:off x="1181099" y="8305086"/>
            <a:ext cx="15749156" cy="1143000"/>
          </a:xfrm>
          <a:prstGeom prst="roundRect">
            <a:avLst>
              <a:gd name="adj" fmla="val 11667"/>
            </a:avLst>
          </a:prstGeom>
          <a:solidFill>
            <a:srgbClr val="1B4133"/>
          </a:solidFill>
          <a:ln/>
        </p:spPr>
        <p:txBody>
          <a:bodyPr/>
          <a:lstStyle/>
          <a:p>
            <a:endParaRPr lang="en-US"/>
          </a:p>
        </p:txBody>
      </p:sp>
      <p:sp>
        <p:nvSpPr>
          <p:cNvPr id="58" name="Text 56"/>
          <p:cNvSpPr/>
          <p:nvPr/>
        </p:nvSpPr>
        <p:spPr>
          <a:xfrm>
            <a:off x="1403853" y="8541306"/>
            <a:ext cx="2832669" cy="259794"/>
          </a:xfrm>
          <a:prstGeom prst="rect">
            <a:avLst/>
          </a:prstGeom>
          <a:noFill/>
          <a:ln/>
        </p:spPr>
        <p:txBody>
          <a:bodyPr wrap="square" lIns="25400" tIns="25400" rIns="25400" bIns="25400" rtlCol="0" anchor="t">
            <a:noAutofit/>
          </a:bodyPr>
          <a:lstStyle/>
          <a:p>
            <a:pPr marL="0" indent="0" algn="l">
              <a:buNone/>
            </a:pPr>
            <a:r>
              <a:rPr lang="en-US" sz="2000" kern="0" spc="180" dirty="0">
                <a:solidFill>
                  <a:srgbClr val="D9B78A"/>
                </a:solidFill>
                <a:latin typeface="Calibri" pitchFamily="34" charset="0"/>
                <a:ea typeface="Calibri" pitchFamily="34" charset="-122"/>
                <a:cs typeface="Calibri" pitchFamily="34" charset="-120"/>
              </a:rPr>
              <a:t>TWO PILOTS, IN PARALLEL</a:t>
            </a:r>
            <a:endParaRPr lang="en-US" sz="2000" dirty="0"/>
          </a:p>
        </p:txBody>
      </p:sp>
      <p:sp>
        <p:nvSpPr>
          <p:cNvPr id="59" name="Text 57"/>
          <p:cNvSpPr/>
          <p:nvPr/>
        </p:nvSpPr>
        <p:spPr>
          <a:xfrm>
            <a:off x="4371737" y="8438436"/>
            <a:ext cx="6225411" cy="327660"/>
          </a:xfrm>
          <a:prstGeom prst="rect">
            <a:avLst/>
          </a:prstGeom>
          <a:noFill/>
          <a:ln/>
        </p:spPr>
        <p:txBody>
          <a:bodyPr wrap="square" lIns="25400" tIns="25400" rIns="25400" bIns="25400" rtlCol="0" anchor="t">
            <a:normAutofit lnSpcReduction="10000"/>
          </a:bodyPr>
          <a:lstStyle/>
          <a:p>
            <a:pPr marL="0" indent="0" algn="l">
              <a:buNone/>
            </a:pPr>
            <a:r>
              <a:rPr lang="en-US" sz="1875" b="1" dirty="0">
                <a:solidFill>
                  <a:srgbClr val="EEF3EE"/>
                </a:solidFill>
                <a:latin typeface="Calibri" pitchFamily="34" charset="0"/>
                <a:ea typeface="Calibri" pitchFamily="34" charset="-122"/>
                <a:cs typeface="Calibri" pitchFamily="34" charset="-120"/>
              </a:rPr>
              <a:t>Pilot A · HDD NdFeB magnets</a:t>
            </a:r>
            <a:endParaRPr lang="en-US" sz="1875" dirty="0"/>
          </a:p>
        </p:txBody>
      </p:sp>
      <p:sp>
        <p:nvSpPr>
          <p:cNvPr id="60" name="Text 58"/>
          <p:cNvSpPr/>
          <p:nvPr/>
        </p:nvSpPr>
        <p:spPr>
          <a:xfrm>
            <a:off x="4371737" y="8766096"/>
            <a:ext cx="6225411" cy="586740"/>
          </a:xfrm>
          <a:prstGeom prst="rect">
            <a:avLst/>
          </a:prstGeom>
          <a:noFill/>
          <a:ln/>
        </p:spPr>
        <p:txBody>
          <a:bodyPr wrap="square" lIns="25400" tIns="25400" rIns="25400" bIns="25400" rtlCol="0" anchor="t">
            <a:normAutofit fontScale="92500" lnSpcReduction="20000"/>
          </a:bodyPr>
          <a:lstStyle/>
          <a:p>
            <a:pPr marL="0" indent="0" algn="l">
              <a:lnSpc>
                <a:spcPct val="120000"/>
              </a:lnSpc>
              <a:buNone/>
            </a:pPr>
            <a:r>
              <a:rPr lang="en-US" sz="1800" dirty="0">
                <a:solidFill>
                  <a:srgbClr val="A9BDAE"/>
                </a:solidFill>
                <a:latin typeface="Calibri" pitchFamily="34" charset="0"/>
                <a:ea typeface="Calibri" pitchFamily="34" charset="-122"/>
                <a:cs typeface="Calibri" pitchFamily="34" charset="-120"/>
              </a:rPr>
              <a:t>Primary beachhead - prove recovery &amp; economics on the richest, cleanest stream</a:t>
            </a:r>
            <a:endParaRPr lang="en-US" sz="1800" dirty="0"/>
          </a:p>
        </p:txBody>
      </p:sp>
      <p:sp>
        <p:nvSpPr>
          <p:cNvPr id="61" name="Text 59"/>
          <p:cNvSpPr/>
          <p:nvPr/>
        </p:nvSpPr>
        <p:spPr>
          <a:xfrm>
            <a:off x="10644426" y="8644176"/>
            <a:ext cx="265986" cy="502920"/>
          </a:xfrm>
          <a:prstGeom prst="rect">
            <a:avLst/>
          </a:prstGeom>
          <a:noFill/>
          <a:ln/>
        </p:spPr>
        <p:txBody>
          <a:bodyPr wrap="square" lIns="25400" tIns="25400" rIns="25400" bIns="25400" rtlCol="0" anchor="t">
            <a:normAutofit lnSpcReduction="10000"/>
          </a:bodyPr>
          <a:lstStyle/>
          <a:p>
            <a:pPr marL="0" indent="0" algn="l">
              <a:buNone/>
            </a:pPr>
            <a:r>
              <a:rPr lang="en-US" sz="3000" b="1" dirty="0">
                <a:solidFill>
                  <a:srgbClr val="D9B78A"/>
                </a:solidFill>
                <a:latin typeface="Calibri" pitchFamily="34" charset="0"/>
                <a:ea typeface="Calibri" pitchFamily="34" charset="-122"/>
                <a:cs typeface="Calibri" pitchFamily="34" charset="-120"/>
              </a:rPr>
              <a:t>+</a:t>
            </a:r>
            <a:endParaRPr lang="en-US" sz="3000" dirty="0"/>
          </a:p>
        </p:txBody>
      </p:sp>
      <p:sp>
        <p:nvSpPr>
          <p:cNvPr id="62" name="Text 60"/>
          <p:cNvSpPr/>
          <p:nvPr/>
        </p:nvSpPr>
        <p:spPr>
          <a:xfrm>
            <a:off x="11062812" y="8438436"/>
            <a:ext cx="6225411" cy="327660"/>
          </a:xfrm>
          <a:prstGeom prst="rect">
            <a:avLst/>
          </a:prstGeom>
          <a:noFill/>
          <a:ln/>
        </p:spPr>
        <p:txBody>
          <a:bodyPr wrap="square" lIns="25400" tIns="25400" rIns="25400" bIns="25400" rtlCol="0" anchor="t">
            <a:normAutofit lnSpcReduction="10000"/>
          </a:bodyPr>
          <a:lstStyle/>
          <a:p>
            <a:pPr marL="0" indent="0" algn="l">
              <a:buNone/>
            </a:pPr>
            <a:r>
              <a:rPr lang="en-US" sz="1875" b="1" dirty="0">
                <a:solidFill>
                  <a:srgbClr val="EEF3EE"/>
                </a:solidFill>
                <a:latin typeface="Calibri" pitchFamily="34" charset="0"/>
                <a:ea typeface="Calibri" pitchFamily="34" charset="-122"/>
                <a:cs typeface="Calibri" pitchFamily="34" charset="-120"/>
              </a:rPr>
              <a:t>Pilot B · Industrial by-product</a:t>
            </a:r>
            <a:endParaRPr lang="en-US" sz="1875" dirty="0"/>
          </a:p>
        </p:txBody>
      </p:sp>
      <p:sp>
        <p:nvSpPr>
          <p:cNvPr id="63" name="Text 61"/>
          <p:cNvSpPr/>
          <p:nvPr/>
        </p:nvSpPr>
        <p:spPr>
          <a:xfrm>
            <a:off x="11062812" y="8766096"/>
            <a:ext cx="5706903" cy="586740"/>
          </a:xfrm>
          <a:prstGeom prst="rect">
            <a:avLst/>
          </a:prstGeom>
          <a:noFill/>
          <a:ln/>
        </p:spPr>
        <p:txBody>
          <a:bodyPr wrap="square" lIns="25400" tIns="25400" rIns="25400" bIns="25400" rtlCol="0" anchor="t">
            <a:normAutofit fontScale="92500" lnSpcReduction="20000"/>
          </a:bodyPr>
          <a:lstStyle/>
          <a:p>
            <a:pPr marL="0" indent="0" algn="l">
              <a:lnSpc>
                <a:spcPct val="120000"/>
              </a:lnSpc>
              <a:buNone/>
            </a:pPr>
            <a:r>
              <a:rPr lang="en-US" sz="1800" dirty="0">
                <a:solidFill>
                  <a:srgbClr val="A9BDAE"/>
                </a:solidFill>
                <a:latin typeface="Calibri" pitchFamily="34" charset="0"/>
                <a:ea typeface="Calibri" pitchFamily="34" charset="-122"/>
                <a:cs typeface="Calibri" pitchFamily="34" charset="-120"/>
              </a:rPr>
              <a:t>Second stream - prove the platform travels, satisfying SPRIND's end-to-end logic</a:t>
            </a:r>
            <a:endParaRPr lang="en-US" sz="1800" dirty="0"/>
          </a:p>
        </p:txBody>
      </p:sp>
      <p:sp>
        <p:nvSpPr>
          <p:cNvPr id="64" name="Shape 62"/>
          <p:cNvSpPr/>
          <p:nvPr/>
        </p:nvSpPr>
        <p:spPr>
          <a:xfrm>
            <a:off x="876300" y="9559290"/>
            <a:ext cx="16535400" cy="9525"/>
          </a:xfrm>
          <a:prstGeom prst="rect">
            <a:avLst/>
          </a:prstGeom>
          <a:solidFill>
            <a:srgbClr val="DBE0DB">
              <a:alpha val="62000"/>
            </a:srgbClr>
          </a:solidFill>
          <a:ln/>
        </p:spPr>
        <p:txBody>
          <a:bodyPr/>
          <a:lstStyle/>
          <a:p>
            <a:endParaRPr lang="en-US"/>
          </a:p>
        </p:txBody>
      </p:sp>
      <p:sp>
        <p:nvSpPr>
          <p:cNvPr id="65" name="Text 63"/>
          <p:cNvSpPr/>
          <p:nvPr/>
        </p:nvSpPr>
        <p:spPr>
          <a:xfrm>
            <a:off x="876300" y="9681210"/>
            <a:ext cx="5479427" cy="320040"/>
          </a:xfrm>
          <a:prstGeom prst="rect">
            <a:avLst/>
          </a:prstGeom>
          <a:noFill/>
          <a:ln/>
        </p:spPr>
        <p:txBody>
          <a:bodyPr wrap="square" lIns="25400" tIns="25400" rIns="25400" bIns="25400" rtlCol="0" anchor="t">
            <a:normAutofit lnSpcReduction="10000"/>
          </a:bodyPr>
          <a:lstStyle/>
          <a:p>
            <a:pPr marL="0" indent="0" algn="l">
              <a:buNone/>
            </a:pPr>
            <a:r>
              <a:rPr lang="en-US" sz="1800" kern="0" spc="108" dirty="0">
                <a:solidFill>
                  <a:srgbClr val="586259"/>
                </a:solidFill>
                <a:latin typeface="Calibri" pitchFamily="34" charset="0"/>
                <a:ea typeface="Calibri" pitchFamily="34" charset="-122"/>
                <a:cs typeface="Calibri" pitchFamily="34" charset="-120"/>
              </a:rPr>
              <a:t>BIOWEG × BIOPEPLEACH · Strategic Business Plan</a:t>
            </a:r>
            <a:endParaRPr lang="en-US" sz="1800" dirty="0"/>
          </a:p>
        </p:txBody>
      </p:sp>
      <p:sp>
        <p:nvSpPr>
          <p:cNvPr id="66" name="Text 64"/>
          <p:cNvSpPr/>
          <p:nvPr/>
        </p:nvSpPr>
        <p:spPr>
          <a:xfrm>
            <a:off x="16660535" y="9681210"/>
            <a:ext cx="827365" cy="320040"/>
          </a:xfrm>
          <a:prstGeom prst="rect">
            <a:avLst/>
          </a:prstGeom>
          <a:noFill/>
          <a:ln/>
        </p:spPr>
        <p:txBody>
          <a:bodyPr wrap="square" lIns="25400" tIns="25400" rIns="25400" bIns="25400" rtlCol="0" anchor="t">
            <a:normAutofit lnSpcReduction="10000"/>
          </a:bodyPr>
          <a:lstStyle/>
          <a:p>
            <a:pPr marL="0" indent="0" algn="l">
              <a:buNone/>
            </a:pPr>
            <a:r>
              <a:rPr lang="en-US" sz="1800" b="1" kern="0" spc="108" dirty="0">
                <a:solidFill>
                  <a:srgbClr val="BF7D36"/>
                </a:solidFill>
                <a:latin typeface="Calibri" pitchFamily="34" charset="0"/>
                <a:ea typeface="Calibri" pitchFamily="34" charset="-122"/>
                <a:cs typeface="Calibri" pitchFamily="34" charset="-120"/>
              </a:rPr>
              <a:t>0</a:t>
            </a:r>
            <a:r>
              <a:rPr lang="en-US" b="1" kern="0" spc="108" dirty="0">
                <a:solidFill>
                  <a:srgbClr val="BF7D36"/>
                </a:solidFill>
                <a:latin typeface="Calibri" pitchFamily="34" charset="0"/>
                <a:ea typeface="Calibri" pitchFamily="34" charset="-122"/>
                <a:cs typeface="Calibri" pitchFamily="34" charset="-120"/>
              </a:rPr>
              <a:t>9</a:t>
            </a:r>
            <a:r>
              <a:rPr lang="en-US" sz="1800" b="1" kern="0" spc="108" dirty="0">
                <a:solidFill>
                  <a:srgbClr val="BF7D36"/>
                </a:solidFill>
                <a:latin typeface="Calibri" pitchFamily="34" charset="0"/>
                <a:ea typeface="Calibri" pitchFamily="34" charset="-122"/>
                <a:cs typeface="Calibri" pitchFamily="34" charset="-120"/>
              </a:rPr>
              <a:t> </a:t>
            </a:r>
            <a:r>
              <a:rPr lang="en-US" sz="1800" kern="0" spc="108" dirty="0">
                <a:solidFill>
                  <a:srgbClr val="586259"/>
                </a:solidFill>
                <a:latin typeface="Calibri" pitchFamily="34" charset="0"/>
                <a:ea typeface="Calibri" pitchFamily="34" charset="-122"/>
                <a:cs typeface="Calibri" pitchFamily="34" charset="-120"/>
              </a:rPr>
              <a:t>/ 13</a:t>
            </a:r>
            <a:endParaRPr lang="en-US" sz="18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18288000" cy="10287000"/>
          </a:xfrm>
          <a:prstGeom prst="rect">
            <a:avLst/>
          </a:prstGeom>
          <a:solidFill>
            <a:srgbClr val="FFFFFF"/>
          </a:solidFill>
          <a:ln/>
        </p:spPr>
        <p:txBody>
          <a:bodyPr/>
          <a:lstStyle/>
          <a:p>
            <a:endParaRPr lang="en-US"/>
          </a:p>
        </p:txBody>
      </p:sp>
      <p:sp>
        <p:nvSpPr>
          <p:cNvPr id="3" name="Text 1"/>
          <p:cNvSpPr/>
          <p:nvPr/>
        </p:nvSpPr>
        <p:spPr>
          <a:xfrm>
            <a:off x="838200" y="742950"/>
            <a:ext cx="328255" cy="300514"/>
          </a:xfrm>
          <a:prstGeom prst="rect">
            <a:avLst/>
          </a:prstGeom>
          <a:noFill/>
          <a:ln/>
        </p:spPr>
        <p:txBody>
          <a:bodyPr wrap="square" lIns="25400" tIns="25400" rIns="25400" bIns="25400" rtlCol="0" anchor="t">
            <a:normAutofit fontScale="92500" lnSpcReduction="10000"/>
          </a:bodyPr>
          <a:lstStyle/>
          <a:p>
            <a:pPr marL="0" indent="0" algn="l">
              <a:lnSpc>
                <a:spcPct val="145000"/>
              </a:lnSpc>
              <a:buNone/>
            </a:pPr>
            <a:r>
              <a:rPr lang="en-US" sz="1425" b="1" kern="0" spc="200" dirty="0">
                <a:solidFill>
                  <a:srgbClr val="C68A4A"/>
                </a:solidFill>
                <a:latin typeface="Arial" pitchFamily="34" charset="0"/>
                <a:ea typeface="Arial" pitchFamily="34" charset="-122"/>
                <a:cs typeface="Arial" pitchFamily="34" charset="-120"/>
              </a:rPr>
              <a:t>13</a:t>
            </a:r>
            <a:endParaRPr lang="en-US" sz="1425" dirty="0"/>
          </a:p>
        </p:txBody>
      </p:sp>
      <p:sp>
        <p:nvSpPr>
          <p:cNvPr id="4" name="Text 2"/>
          <p:cNvSpPr/>
          <p:nvPr/>
        </p:nvSpPr>
        <p:spPr>
          <a:xfrm>
            <a:off x="1223605" y="742950"/>
            <a:ext cx="151924" cy="300514"/>
          </a:xfrm>
          <a:prstGeom prst="rect">
            <a:avLst/>
          </a:prstGeom>
          <a:noFill/>
          <a:ln/>
        </p:spPr>
        <p:txBody>
          <a:bodyPr wrap="square" lIns="25400" tIns="25400" rIns="25400" bIns="25400" rtlCol="0" anchor="t">
            <a:normAutofit fontScale="92500" lnSpcReduction="10000"/>
          </a:bodyPr>
          <a:lstStyle/>
          <a:p>
            <a:pPr marL="0" indent="0" algn="l">
              <a:lnSpc>
                <a:spcPct val="145000"/>
              </a:lnSpc>
              <a:buNone/>
            </a:pPr>
            <a:r>
              <a:rPr lang="en-US" sz="1425" b="1" kern="0" spc="200" dirty="0">
                <a:solidFill>
                  <a:srgbClr val="C9C2B0"/>
                </a:solidFill>
                <a:latin typeface="Arial" pitchFamily="34" charset="0"/>
                <a:ea typeface="Arial" pitchFamily="34" charset="-122"/>
                <a:cs typeface="Arial" pitchFamily="34" charset="-120"/>
              </a:rPr>
              <a:t>/</a:t>
            </a:r>
            <a:endParaRPr lang="en-US" sz="1425" dirty="0"/>
          </a:p>
        </p:txBody>
      </p:sp>
      <p:sp>
        <p:nvSpPr>
          <p:cNvPr id="5" name="Text 3"/>
          <p:cNvSpPr/>
          <p:nvPr/>
        </p:nvSpPr>
        <p:spPr>
          <a:xfrm>
            <a:off x="1432679" y="765810"/>
            <a:ext cx="2019657" cy="243840"/>
          </a:xfrm>
          <a:prstGeom prst="rect">
            <a:avLst/>
          </a:prstGeom>
          <a:noFill/>
          <a:ln/>
        </p:spPr>
        <p:txBody>
          <a:bodyPr wrap="square" lIns="0" tIns="0" rIns="0" bIns="0" rtlCol="0" anchor="t">
            <a:normAutofit fontScale="92500" lnSpcReduction="10000"/>
          </a:bodyPr>
          <a:lstStyle/>
          <a:p>
            <a:pPr marL="0" indent="0" algn="l">
              <a:lnSpc>
                <a:spcPct val="145000"/>
              </a:lnSpc>
              <a:buNone/>
            </a:pPr>
            <a:r>
              <a:rPr lang="en-US" sz="1425" b="1" kern="0" spc="200" dirty="0">
                <a:solidFill>
                  <a:srgbClr val="2A3B33"/>
                </a:solidFill>
                <a:latin typeface="Arial" pitchFamily="34" charset="0"/>
                <a:ea typeface="Arial" pitchFamily="34" charset="-122"/>
                <a:cs typeface="Arial" pitchFamily="34" charset="-120"/>
              </a:rPr>
              <a:t>THREE-YEAR P&amp;L</a:t>
            </a:r>
            <a:endParaRPr lang="en-US" sz="1425" dirty="0"/>
          </a:p>
        </p:txBody>
      </p:sp>
      <p:sp>
        <p:nvSpPr>
          <p:cNvPr id="6" name="Text 4"/>
          <p:cNvSpPr/>
          <p:nvPr/>
        </p:nvSpPr>
        <p:spPr>
          <a:xfrm>
            <a:off x="14394181" y="742950"/>
            <a:ext cx="3147289" cy="300514"/>
          </a:xfrm>
          <a:prstGeom prst="rect">
            <a:avLst/>
          </a:prstGeom>
          <a:noFill/>
          <a:ln/>
        </p:spPr>
        <p:txBody>
          <a:bodyPr wrap="square" lIns="25400" tIns="25400" rIns="25400" bIns="25400" rtlCol="0" anchor="t">
            <a:normAutofit fontScale="92500" lnSpcReduction="10000"/>
          </a:bodyPr>
          <a:lstStyle/>
          <a:p>
            <a:pPr marL="0" indent="0" algn="l">
              <a:lnSpc>
                <a:spcPct val="145000"/>
              </a:lnSpc>
              <a:buNone/>
            </a:pPr>
            <a:r>
              <a:rPr lang="en-US" sz="1425" b="1" kern="0" spc="228" dirty="0">
                <a:solidFill>
                  <a:srgbClr val="5C6B62"/>
                </a:solidFill>
                <a:latin typeface="Arial" pitchFamily="34" charset="0"/>
                <a:ea typeface="Arial" pitchFamily="34" charset="-122"/>
                <a:cs typeface="Arial" pitchFamily="34" charset="-120"/>
              </a:rPr>
              <a:t>PART IV · THE ECONOMICS</a:t>
            </a:r>
            <a:endParaRPr lang="en-US" sz="1425" dirty="0"/>
          </a:p>
        </p:txBody>
      </p:sp>
      <p:sp>
        <p:nvSpPr>
          <p:cNvPr id="7" name="Text 5"/>
          <p:cNvSpPr/>
          <p:nvPr/>
        </p:nvSpPr>
        <p:spPr>
          <a:xfrm>
            <a:off x="838200" y="1253014"/>
            <a:ext cx="16089630" cy="1209199"/>
          </a:xfrm>
          <a:prstGeom prst="rect">
            <a:avLst/>
          </a:prstGeom>
          <a:noFill/>
          <a:ln/>
        </p:spPr>
        <p:txBody>
          <a:bodyPr wrap="square" lIns="25400" tIns="25400" rIns="25400" bIns="25400" rtlCol="0" anchor="t">
            <a:normAutofit fontScale="92500" lnSpcReduction="20000"/>
          </a:bodyPr>
          <a:lstStyle/>
          <a:p>
            <a:pPr marL="0" indent="0" algn="l">
              <a:lnSpc>
                <a:spcPct val="106000"/>
              </a:lnSpc>
              <a:buNone/>
            </a:pPr>
            <a:r>
              <a:rPr lang="en-US" sz="4350" b="1" kern="0" spc="-109" dirty="0">
                <a:solidFill>
                  <a:srgbClr val="2A3B33"/>
                </a:solidFill>
                <a:latin typeface="Arial" pitchFamily="34" charset="0"/>
                <a:ea typeface="Arial" pitchFamily="34" charset="-122"/>
                <a:cs typeface="Arial" pitchFamily="34" charset="-120"/>
              </a:rPr>
              <a:t>Revenue compounds with throughput to </a:t>
            </a:r>
            <a:r>
              <a:rPr lang="en-US" sz="4350" b="1" kern="0" spc="-109" dirty="0">
                <a:solidFill>
                  <a:srgbClr val="C68A4A"/>
                </a:solidFill>
                <a:latin typeface="Arial" pitchFamily="34" charset="0"/>
                <a:ea typeface="Arial" pitchFamily="34" charset="-122"/>
                <a:cs typeface="Arial" pitchFamily="34" charset="-120"/>
              </a:rPr>
              <a:t>EBITDA-positive in Year 3 </a:t>
            </a:r>
            <a:r>
              <a:rPr lang="en-US" sz="4350" b="1" kern="0" spc="-109" dirty="0">
                <a:solidFill>
                  <a:srgbClr val="2A3B33"/>
                </a:solidFill>
                <a:latin typeface="Arial" pitchFamily="34" charset="0"/>
                <a:ea typeface="Arial" pitchFamily="34" charset="-122"/>
                <a:cs typeface="Arial" pitchFamily="34" charset="-120"/>
              </a:rPr>
              <a:t>at demo scale.</a:t>
            </a:r>
            <a:endParaRPr lang="en-US" sz="4350" dirty="0"/>
          </a:p>
        </p:txBody>
      </p:sp>
      <p:sp>
        <p:nvSpPr>
          <p:cNvPr id="8" name="Text 6"/>
          <p:cNvSpPr/>
          <p:nvPr/>
        </p:nvSpPr>
        <p:spPr>
          <a:xfrm>
            <a:off x="838200" y="2557463"/>
            <a:ext cx="14716125" cy="783908"/>
          </a:xfrm>
          <a:prstGeom prst="rect">
            <a:avLst/>
          </a:prstGeom>
          <a:noFill/>
          <a:ln/>
        </p:spPr>
        <p:txBody>
          <a:bodyPr wrap="square" lIns="25400" tIns="25400" rIns="25400" bIns="25400" rtlCol="0" anchor="t">
            <a:normAutofit fontScale="92500" lnSpcReduction="20000"/>
          </a:bodyPr>
          <a:lstStyle/>
          <a:p>
            <a:pPr marL="0" indent="0" algn="l">
              <a:lnSpc>
                <a:spcPct val="145000"/>
              </a:lnSpc>
              <a:buNone/>
            </a:pPr>
            <a:r>
              <a:rPr lang="en-US" sz="2025" i="1" kern="0" spc="-20" dirty="0">
                <a:solidFill>
                  <a:srgbClr val="5C6B62"/>
                </a:solidFill>
                <a:latin typeface="Arial" pitchFamily="34" charset="0"/>
                <a:ea typeface="Arial" pitchFamily="34" charset="-122"/>
                <a:cs typeface="Arial" pitchFamily="34" charset="-120"/>
              </a:rPr>
              <a:t>Every line ties to the per-tonne economics: revenue = €24,004/t and variable OPEX = €6,700/t, multiplied by throughput. The early gap is the cost of proof, covered by the grant.</a:t>
            </a:r>
            <a:endParaRPr lang="en-US" sz="2025" dirty="0"/>
          </a:p>
        </p:txBody>
      </p:sp>
      <p:sp>
        <p:nvSpPr>
          <p:cNvPr id="9" name="Text 7"/>
          <p:cNvSpPr/>
          <p:nvPr/>
        </p:nvSpPr>
        <p:spPr>
          <a:xfrm>
            <a:off x="838200" y="3627120"/>
            <a:ext cx="10222312" cy="286703"/>
          </a:xfrm>
          <a:prstGeom prst="rect">
            <a:avLst/>
          </a:prstGeom>
          <a:noFill/>
          <a:ln/>
        </p:spPr>
        <p:txBody>
          <a:bodyPr wrap="square" lIns="25400" tIns="25400" rIns="25400" bIns="25400" rtlCol="0" anchor="t">
            <a:normAutofit fontScale="92500" lnSpcReduction="10000"/>
          </a:bodyPr>
          <a:lstStyle/>
          <a:p>
            <a:pPr marL="0" indent="0" algn="l">
              <a:lnSpc>
                <a:spcPct val="145000"/>
              </a:lnSpc>
              <a:buNone/>
            </a:pPr>
            <a:r>
              <a:rPr lang="en-US" sz="1350" b="1" kern="0" spc="216" dirty="0">
                <a:solidFill>
                  <a:srgbClr val="5C6B62"/>
                </a:solidFill>
                <a:latin typeface="Arial" pitchFamily="34" charset="0"/>
                <a:ea typeface="Arial" pitchFamily="34" charset="-122"/>
                <a:cs typeface="Arial" pitchFamily="34" charset="-120"/>
              </a:rPr>
              <a:t>BASE-CASE INCOME STATEMENT · €K</a:t>
            </a:r>
            <a:endParaRPr lang="en-US" sz="1350" dirty="0"/>
          </a:p>
        </p:txBody>
      </p:sp>
      <p:sp>
        <p:nvSpPr>
          <p:cNvPr id="10" name="Shape 8"/>
          <p:cNvSpPr/>
          <p:nvPr/>
        </p:nvSpPr>
        <p:spPr>
          <a:xfrm>
            <a:off x="838200" y="4444365"/>
            <a:ext cx="4758333" cy="9525"/>
          </a:xfrm>
          <a:prstGeom prst="rect">
            <a:avLst/>
          </a:prstGeom>
          <a:solidFill>
            <a:srgbClr val="2A3B33"/>
          </a:solidFill>
          <a:ln/>
        </p:spPr>
        <p:txBody>
          <a:bodyPr/>
          <a:lstStyle/>
          <a:p>
            <a:endParaRPr lang="en-US"/>
          </a:p>
        </p:txBody>
      </p:sp>
      <p:sp>
        <p:nvSpPr>
          <p:cNvPr id="11" name="Text 9"/>
          <p:cNvSpPr/>
          <p:nvPr/>
        </p:nvSpPr>
        <p:spPr>
          <a:xfrm>
            <a:off x="1028700" y="4066222"/>
            <a:ext cx="4520083" cy="282893"/>
          </a:xfrm>
          <a:prstGeom prst="rect">
            <a:avLst/>
          </a:prstGeom>
          <a:noFill/>
          <a:ln/>
        </p:spPr>
        <p:txBody>
          <a:bodyPr wrap="square" lIns="25400" tIns="25400" rIns="25400" bIns="25400" rtlCol="0" anchor="b">
            <a:normAutofit fontScale="92500" lnSpcReduction="10000"/>
          </a:bodyPr>
          <a:lstStyle/>
          <a:p>
            <a:pPr marL="0" indent="0" algn="l">
              <a:lnSpc>
                <a:spcPct val="145000"/>
              </a:lnSpc>
              <a:buNone/>
            </a:pPr>
            <a:r>
              <a:rPr lang="en-US" sz="1350" b="1" kern="0" spc="108" dirty="0">
                <a:solidFill>
                  <a:srgbClr val="5C6B62"/>
                </a:solidFill>
                <a:latin typeface="Arial" pitchFamily="34" charset="0"/>
                <a:ea typeface="Arial" pitchFamily="34" charset="-122"/>
                <a:cs typeface="Arial" pitchFamily="34" charset="-120"/>
              </a:rPr>
              <a:t>P&amp;L LINE</a:t>
            </a:r>
            <a:endParaRPr lang="en-US" sz="1350" dirty="0"/>
          </a:p>
        </p:txBody>
      </p:sp>
      <p:sp>
        <p:nvSpPr>
          <p:cNvPr id="12" name="Shape 10"/>
          <p:cNvSpPr/>
          <p:nvPr/>
        </p:nvSpPr>
        <p:spPr>
          <a:xfrm>
            <a:off x="5596533" y="4444365"/>
            <a:ext cx="1692592" cy="9525"/>
          </a:xfrm>
          <a:prstGeom prst="rect">
            <a:avLst/>
          </a:prstGeom>
          <a:solidFill>
            <a:srgbClr val="2A3B33"/>
          </a:solidFill>
          <a:ln/>
        </p:spPr>
        <p:txBody>
          <a:bodyPr/>
          <a:lstStyle/>
          <a:p>
            <a:endParaRPr lang="en-US"/>
          </a:p>
        </p:txBody>
      </p:sp>
      <p:sp>
        <p:nvSpPr>
          <p:cNvPr id="13" name="Text 11"/>
          <p:cNvSpPr/>
          <p:nvPr/>
        </p:nvSpPr>
        <p:spPr>
          <a:xfrm>
            <a:off x="5710833" y="4066222"/>
            <a:ext cx="1387792" cy="282893"/>
          </a:xfrm>
          <a:prstGeom prst="rect">
            <a:avLst/>
          </a:prstGeom>
          <a:noFill/>
          <a:ln/>
        </p:spPr>
        <p:txBody>
          <a:bodyPr wrap="square" lIns="25400" tIns="25400" rIns="25400" bIns="25400" rtlCol="0" anchor="b">
            <a:normAutofit fontScale="92500" lnSpcReduction="10000"/>
          </a:bodyPr>
          <a:lstStyle/>
          <a:p>
            <a:pPr marL="0" indent="0" algn="r">
              <a:lnSpc>
                <a:spcPct val="145000"/>
              </a:lnSpc>
              <a:buNone/>
            </a:pPr>
            <a:r>
              <a:rPr lang="en-US" sz="1350" b="1" kern="0" spc="108" dirty="0">
                <a:solidFill>
                  <a:srgbClr val="5C6B62"/>
                </a:solidFill>
                <a:latin typeface="Arial" pitchFamily="34" charset="0"/>
                <a:ea typeface="Arial" pitchFamily="34" charset="-122"/>
                <a:cs typeface="Arial" pitchFamily="34" charset="-120"/>
              </a:rPr>
              <a:t>Y1 · PILOT</a:t>
            </a:r>
            <a:endParaRPr lang="en-US" sz="1350" dirty="0"/>
          </a:p>
        </p:txBody>
      </p:sp>
      <p:sp>
        <p:nvSpPr>
          <p:cNvPr id="14" name="Shape 12"/>
          <p:cNvSpPr/>
          <p:nvPr/>
        </p:nvSpPr>
        <p:spPr>
          <a:xfrm>
            <a:off x="7289125" y="4444365"/>
            <a:ext cx="1785938" cy="9525"/>
          </a:xfrm>
          <a:prstGeom prst="rect">
            <a:avLst/>
          </a:prstGeom>
          <a:solidFill>
            <a:srgbClr val="2A3B33"/>
          </a:solidFill>
          <a:ln/>
        </p:spPr>
        <p:txBody>
          <a:bodyPr/>
          <a:lstStyle/>
          <a:p>
            <a:endParaRPr lang="en-US"/>
          </a:p>
        </p:txBody>
      </p:sp>
      <p:sp>
        <p:nvSpPr>
          <p:cNvPr id="15" name="Text 13"/>
          <p:cNvSpPr/>
          <p:nvPr/>
        </p:nvSpPr>
        <p:spPr>
          <a:xfrm>
            <a:off x="7403425" y="4066222"/>
            <a:ext cx="1481137" cy="282893"/>
          </a:xfrm>
          <a:prstGeom prst="rect">
            <a:avLst/>
          </a:prstGeom>
          <a:noFill/>
          <a:ln/>
        </p:spPr>
        <p:txBody>
          <a:bodyPr wrap="square" lIns="25400" tIns="25400" rIns="25400" bIns="25400" rtlCol="0" anchor="b">
            <a:normAutofit fontScale="92500" lnSpcReduction="10000"/>
          </a:bodyPr>
          <a:lstStyle/>
          <a:p>
            <a:pPr marL="0" indent="0" algn="r">
              <a:lnSpc>
                <a:spcPct val="145000"/>
              </a:lnSpc>
              <a:buNone/>
            </a:pPr>
            <a:r>
              <a:rPr lang="en-US" sz="1350" b="1" kern="0" spc="108" dirty="0">
                <a:solidFill>
                  <a:srgbClr val="5C6B62"/>
                </a:solidFill>
                <a:latin typeface="Arial" pitchFamily="34" charset="0"/>
                <a:ea typeface="Arial" pitchFamily="34" charset="-122"/>
                <a:cs typeface="Arial" pitchFamily="34" charset="-120"/>
              </a:rPr>
              <a:t>Y2 · SCALE</a:t>
            </a:r>
            <a:endParaRPr lang="en-US" sz="1350" dirty="0"/>
          </a:p>
        </p:txBody>
      </p:sp>
      <p:sp>
        <p:nvSpPr>
          <p:cNvPr id="16" name="Shape 14"/>
          <p:cNvSpPr/>
          <p:nvPr/>
        </p:nvSpPr>
        <p:spPr>
          <a:xfrm>
            <a:off x="9075063" y="4444365"/>
            <a:ext cx="1687711" cy="9525"/>
          </a:xfrm>
          <a:prstGeom prst="rect">
            <a:avLst/>
          </a:prstGeom>
          <a:solidFill>
            <a:srgbClr val="2A3B33"/>
          </a:solidFill>
          <a:ln/>
        </p:spPr>
        <p:txBody>
          <a:bodyPr/>
          <a:lstStyle/>
          <a:p>
            <a:endParaRPr lang="en-US"/>
          </a:p>
        </p:txBody>
      </p:sp>
      <p:sp>
        <p:nvSpPr>
          <p:cNvPr id="17" name="Text 15"/>
          <p:cNvSpPr/>
          <p:nvPr/>
        </p:nvSpPr>
        <p:spPr>
          <a:xfrm>
            <a:off x="9189363" y="4066222"/>
            <a:ext cx="1382911" cy="282893"/>
          </a:xfrm>
          <a:prstGeom prst="rect">
            <a:avLst/>
          </a:prstGeom>
          <a:noFill/>
          <a:ln/>
        </p:spPr>
        <p:txBody>
          <a:bodyPr wrap="square" lIns="25400" tIns="25400" rIns="25400" bIns="25400" rtlCol="0" anchor="b">
            <a:normAutofit fontScale="92500" lnSpcReduction="10000"/>
          </a:bodyPr>
          <a:lstStyle/>
          <a:p>
            <a:pPr marL="0" indent="0" algn="r">
              <a:lnSpc>
                <a:spcPct val="145000"/>
              </a:lnSpc>
              <a:buNone/>
            </a:pPr>
            <a:r>
              <a:rPr lang="en-US" sz="1350" b="1" kern="0" spc="108" dirty="0">
                <a:solidFill>
                  <a:srgbClr val="5C6B62"/>
                </a:solidFill>
                <a:latin typeface="Arial" pitchFamily="34" charset="0"/>
                <a:ea typeface="Arial" pitchFamily="34" charset="-122"/>
                <a:cs typeface="Arial" pitchFamily="34" charset="-120"/>
              </a:rPr>
              <a:t>Y3 · DEMO</a:t>
            </a:r>
            <a:endParaRPr lang="en-US" sz="1350" dirty="0"/>
          </a:p>
        </p:txBody>
      </p:sp>
      <p:sp>
        <p:nvSpPr>
          <p:cNvPr id="18" name="Shape 16"/>
          <p:cNvSpPr/>
          <p:nvPr/>
        </p:nvSpPr>
        <p:spPr>
          <a:xfrm>
            <a:off x="838200" y="5033367"/>
            <a:ext cx="4758333" cy="9525"/>
          </a:xfrm>
          <a:prstGeom prst="rect">
            <a:avLst/>
          </a:prstGeom>
          <a:solidFill>
            <a:srgbClr val="C9C2B0"/>
          </a:solidFill>
          <a:ln/>
        </p:spPr>
        <p:txBody>
          <a:bodyPr/>
          <a:lstStyle/>
          <a:p>
            <a:endParaRPr lang="en-US"/>
          </a:p>
        </p:txBody>
      </p:sp>
      <p:sp>
        <p:nvSpPr>
          <p:cNvPr id="19" name="Text 17"/>
          <p:cNvSpPr/>
          <p:nvPr/>
        </p:nvSpPr>
        <p:spPr>
          <a:xfrm>
            <a:off x="1028700" y="4604385"/>
            <a:ext cx="4520083" cy="314682"/>
          </a:xfrm>
          <a:prstGeom prst="rect">
            <a:avLst/>
          </a:prstGeom>
          <a:noFill/>
          <a:ln/>
        </p:spPr>
        <p:txBody>
          <a:bodyPr wrap="square" lIns="25400" tIns="25400" rIns="25400" bIns="25400" rtlCol="0" anchor="ctr">
            <a:normAutofit fontScale="92500" lnSpcReduction="10000"/>
          </a:bodyPr>
          <a:lstStyle/>
          <a:p>
            <a:pPr marL="0" indent="0" algn="l">
              <a:lnSpc>
                <a:spcPct val="132000"/>
              </a:lnSpc>
              <a:buNone/>
            </a:pPr>
            <a:r>
              <a:rPr lang="en-US" sz="1650" kern="0" spc="-19" dirty="0">
                <a:solidFill>
                  <a:srgbClr val="2A3B33"/>
                </a:solidFill>
                <a:latin typeface="Arial" pitchFamily="34" charset="0"/>
                <a:ea typeface="Arial" pitchFamily="34" charset="-122"/>
                <a:cs typeface="Arial" pitchFamily="34" charset="-120"/>
              </a:rPr>
              <a:t>Throughput (effective t/yr)</a:t>
            </a:r>
            <a:endParaRPr lang="en-US" sz="1650" dirty="0"/>
          </a:p>
        </p:txBody>
      </p:sp>
      <p:sp>
        <p:nvSpPr>
          <p:cNvPr id="20" name="Shape 18"/>
          <p:cNvSpPr/>
          <p:nvPr/>
        </p:nvSpPr>
        <p:spPr>
          <a:xfrm>
            <a:off x="5596533" y="5033367"/>
            <a:ext cx="1692592" cy="9525"/>
          </a:xfrm>
          <a:prstGeom prst="rect">
            <a:avLst/>
          </a:prstGeom>
          <a:solidFill>
            <a:srgbClr val="C9C2B0"/>
          </a:solidFill>
          <a:ln/>
        </p:spPr>
        <p:txBody>
          <a:bodyPr/>
          <a:lstStyle/>
          <a:p>
            <a:endParaRPr lang="en-US"/>
          </a:p>
        </p:txBody>
      </p:sp>
      <p:sp>
        <p:nvSpPr>
          <p:cNvPr id="21" name="Text 19"/>
          <p:cNvSpPr/>
          <p:nvPr/>
        </p:nvSpPr>
        <p:spPr>
          <a:xfrm>
            <a:off x="5710833" y="4604385"/>
            <a:ext cx="1387792" cy="314682"/>
          </a:xfrm>
          <a:prstGeom prst="rect">
            <a:avLst/>
          </a:prstGeom>
          <a:noFill/>
          <a:ln/>
        </p:spPr>
        <p:txBody>
          <a:bodyPr wrap="square" lIns="25400" tIns="25400" rIns="25400" bIns="25400" rtlCol="0" anchor="ctr">
            <a:normAutofit fontScale="92500" lnSpcReduction="10000"/>
          </a:bodyPr>
          <a:lstStyle/>
          <a:p>
            <a:pPr marL="0" indent="0" algn="r">
              <a:lnSpc>
                <a:spcPct val="132000"/>
              </a:lnSpc>
              <a:buNone/>
            </a:pPr>
            <a:r>
              <a:rPr lang="en-US" sz="1650" kern="0" spc="-19" dirty="0">
                <a:solidFill>
                  <a:srgbClr val="2A3B33"/>
                </a:solidFill>
                <a:latin typeface="Arial" pitchFamily="34" charset="0"/>
                <a:ea typeface="Arial" pitchFamily="34" charset="-122"/>
                <a:cs typeface="Arial" pitchFamily="34" charset="-120"/>
              </a:rPr>
              <a:t>3.75</a:t>
            </a:r>
            <a:endParaRPr lang="en-US" sz="1650" dirty="0"/>
          </a:p>
        </p:txBody>
      </p:sp>
      <p:sp>
        <p:nvSpPr>
          <p:cNvPr id="22" name="Shape 20"/>
          <p:cNvSpPr/>
          <p:nvPr/>
        </p:nvSpPr>
        <p:spPr>
          <a:xfrm>
            <a:off x="7289125" y="5033367"/>
            <a:ext cx="1785938" cy="9525"/>
          </a:xfrm>
          <a:prstGeom prst="rect">
            <a:avLst/>
          </a:prstGeom>
          <a:solidFill>
            <a:srgbClr val="C9C2B0"/>
          </a:solidFill>
          <a:ln/>
        </p:spPr>
        <p:txBody>
          <a:bodyPr/>
          <a:lstStyle/>
          <a:p>
            <a:endParaRPr lang="en-US"/>
          </a:p>
        </p:txBody>
      </p:sp>
      <p:sp>
        <p:nvSpPr>
          <p:cNvPr id="23" name="Text 21"/>
          <p:cNvSpPr/>
          <p:nvPr/>
        </p:nvSpPr>
        <p:spPr>
          <a:xfrm>
            <a:off x="7403425" y="4604385"/>
            <a:ext cx="1481137" cy="314682"/>
          </a:xfrm>
          <a:prstGeom prst="rect">
            <a:avLst/>
          </a:prstGeom>
          <a:noFill/>
          <a:ln/>
        </p:spPr>
        <p:txBody>
          <a:bodyPr wrap="square" lIns="25400" tIns="25400" rIns="25400" bIns="25400" rtlCol="0" anchor="ctr">
            <a:normAutofit fontScale="92500" lnSpcReduction="10000"/>
          </a:bodyPr>
          <a:lstStyle/>
          <a:p>
            <a:pPr marL="0" indent="0" algn="r">
              <a:lnSpc>
                <a:spcPct val="132000"/>
              </a:lnSpc>
              <a:buNone/>
            </a:pPr>
            <a:r>
              <a:rPr lang="en-US" sz="1650" kern="0" spc="-19" dirty="0">
                <a:solidFill>
                  <a:srgbClr val="2A3B33"/>
                </a:solidFill>
                <a:latin typeface="Arial" pitchFamily="34" charset="0"/>
                <a:ea typeface="Arial" pitchFamily="34" charset="-122"/>
                <a:cs typeface="Arial" pitchFamily="34" charset="-120"/>
              </a:rPr>
              <a:t>37.5</a:t>
            </a:r>
            <a:endParaRPr lang="en-US" sz="1650" dirty="0"/>
          </a:p>
        </p:txBody>
      </p:sp>
      <p:sp>
        <p:nvSpPr>
          <p:cNvPr id="24" name="Shape 22"/>
          <p:cNvSpPr/>
          <p:nvPr/>
        </p:nvSpPr>
        <p:spPr>
          <a:xfrm>
            <a:off x="9075063" y="5033367"/>
            <a:ext cx="1687711" cy="9525"/>
          </a:xfrm>
          <a:prstGeom prst="rect">
            <a:avLst/>
          </a:prstGeom>
          <a:solidFill>
            <a:srgbClr val="C9C2B0"/>
          </a:solidFill>
          <a:ln/>
        </p:spPr>
        <p:txBody>
          <a:bodyPr/>
          <a:lstStyle/>
          <a:p>
            <a:endParaRPr lang="en-US"/>
          </a:p>
        </p:txBody>
      </p:sp>
      <p:sp>
        <p:nvSpPr>
          <p:cNvPr id="25" name="Text 23"/>
          <p:cNvSpPr/>
          <p:nvPr/>
        </p:nvSpPr>
        <p:spPr>
          <a:xfrm>
            <a:off x="9189363" y="4604385"/>
            <a:ext cx="1382911" cy="314682"/>
          </a:xfrm>
          <a:prstGeom prst="rect">
            <a:avLst/>
          </a:prstGeom>
          <a:noFill/>
          <a:ln/>
        </p:spPr>
        <p:txBody>
          <a:bodyPr wrap="square" lIns="25400" tIns="25400" rIns="25400" bIns="25400" rtlCol="0" anchor="ctr">
            <a:normAutofit fontScale="92500" lnSpcReduction="10000"/>
          </a:bodyPr>
          <a:lstStyle/>
          <a:p>
            <a:pPr marL="0" indent="0" algn="r">
              <a:lnSpc>
                <a:spcPct val="132000"/>
              </a:lnSpc>
              <a:buNone/>
            </a:pPr>
            <a:r>
              <a:rPr lang="en-US" sz="1650" kern="0" spc="-19" dirty="0">
                <a:solidFill>
                  <a:srgbClr val="2A3B33"/>
                </a:solidFill>
                <a:latin typeface="Arial" pitchFamily="34" charset="0"/>
                <a:ea typeface="Arial" pitchFamily="34" charset="-122"/>
                <a:cs typeface="Arial" pitchFamily="34" charset="-120"/>
              </a:rPr>
              <a:t>187.5</a:t>
            </a:r>
            <a:endParaRPr lang="en-US" sz="1650" dirty="0"/>
          </a:p>
        </p:txBody>
      </p:sp>
      <p:sp>
        <p:nvSpPr>
          <p:cNvPr id="26" name="Shape 24"/>
          <p:cNvSpPr/>
          <p:nvPr/>
        </p:nvSpPr>
        <p:spPr>
          <a:xfrm>
            <a:off x="838200" y="5040987"/>
            <a:ext cx="4758333" cy="589002"/>
          </a:xfrm>
          <a:prstGeom prst="rect">
            <a:avLst/>
          </a:prstGeom>
          <a:solidFill>
            <a:srgbClr val="14342B">
              <a:alpha val="3000"/>
            </a:srgbClr>
          </a:solidFill>
          <a:ln/>
        </p:spPr>
        <p:txBody>
          <a:bodyPr/>
          <a:lstStyle/>
          <a:p>
            <a:endParaRPr lang="en-US"/>
          </a:p>
        </p:txBody>
      </p:sp>
      <p:sp>
        <p:nvSpPr>
          <p:cNvPr id="27" name="Shape 25"/>
          <p:cNvSpPr/>
          <p:nvPr/>
        </p:nvSpPr>
        <p:spPr>
          <a:xfrm>
            <a:off x="838200" y="5622369"/>
            <a:ext cx="4758333" cy="9525"/>
          </a:xfrm>
          <a:prstGeom prst="rect">
            <a:avLst/>
          </a:prstGeom>
          <a:solidFill>
            <a:srgbClr val="C9C2B0"/>
          </a:solidFill>
          <a:ln/>
        </p:spPr>
        <p:txBody>
          <a:bodyPr/>
          <a:lstStyle/>
          <a:p>
            <a:endParaRPr lang="en-US"/>
          </a:p>
        </p:txBody>
      </p:sp>
      <p:sp>
        <p:nvSpPr>
          <p:cNvPr id="28" name="Text 26"/>
          <p:cNvSpPr/>
          <p:nvPr/>
        </p:nvSpPr>
        <p:spPr>
          <a:xfrm>
            <a:off x="1028700" y="5193387"/>
            <a:ext cx="4520083" cy="314682"/>
          </a:xfrm>
          <a:prstGeom prst="rect">
            <a:avLst/>
          </a:prstGeom>
          <a:noFill/>
          <a:ln/>
        </p:spPr>
        <p:txBody>
          <a:bodyPr wrap="square" lIns="25400" tIns="25400" rIns="25400" bIns="25400" rtlCol="0" anchor="ctr">
            <a:normAutofit fontScale="92500" lnSpcReduction="10000"/>
          </a:bodyPr>
          <a:lstStyle/>
          <a:p>
            <a:pPr marL="0" indent="0" algn="l">
              <a:lnSpc>
                <a:spcPct val="132000"/>
              </a:lnSpc>
              <a:buNone/>
            </a:pPr>
            <a:r>
              <a:rPr lang="en-US" sz="1650" kern="0" spc="-19" dirty="0">
                <a:solidFill>
                  <a:srgbClr val="2A3B33"/>
                </a:solidFill>
                <a:highlight>
                  <a:srgbClr val="14342B"/>
                </a:highlight>
                <a:latin typeface="Arial" pitchFamily="34" charset="0"/>
                <a:ea typeface="Arial" pitchFamily="34" charset="-122"/>
                <a:cs typeface="Arial" pitchFamily="34" charset="-120"/>
              </a:rPr>
              <a:t>Total revenue </a:t>
            </a:r>
            <a:r>
              <a:rPr lang="en-US" sz="1275" kern="0" spc="-19" dirty="0">
                <a:solidFill>
                  <a:srgbClr val="5C6B62"/>
                </a:solidFill>
                <a:latin typeface="Arial" pitchFamily="34" charset="0"/>
                <a:ea typeface="Arial" pitchFamily="34" charset="-122"/>
                <a:cs typeface="Arial" pitchFamily="34" charset="-120"/>
              </a:rPr>
              <a:t>(€24,004/t)</a:t>
            </a:r>
            <a:endParaRPr lang="en-US" sz="1650" dirty="0"/>
          </a:p>
        </p:txBody>
      </p:sp>
      <p:sp>
        <p:nvSpPr>
          <p:cNvPr id="29" name="Shape 27"/>
          <p:cNvSpPr/>
          <p:nvPr/>
        </p:nvSpPr>
        <p:spPr>
          <a:xfrm>
            <a:off x="5596533" y="5040987"/>
            <a:ext cx="1692592" cy="589002"/>
          </a:xfrm>
          <a:prstGeom prst="rect">
            <a:avLst/>
          </a:prstGeom>
          <a:solidFill>
            <a:srgbClr val="14342B">
              <a:alpha val="3000"/>
            </a:srgbClr>
          </a:solidFill>
          <a:ln/>
        </p:spPr>
        <p:txBody>
          <a:bodyPr/>
          <a:lstStyle/>
          <a:p>
            <a:endParaRPr lang="en-US"/>
          </a:p>
        </p:txBody>
      </p:sp>
      <p:sp>
        <p:nvSpPr>
          <p:cNvPr id="30" name="Shape 28"/>
          <p:cNvSpPr/>
          <p:nvPr/>
        </p:nvSpPr>
        <p:spPr>
          <a:xfrm>
            <a:off x="5596533" y="5622369"/>
            <a:ext cx="1692592" cy="9525"/>
          </a:xfrm>
          <a:prstGeom prst="rect">
            <a:avLst/>
          </a:prstGeom>
          <a:solidFill>
            <a:srgbClr val="C9C2B0"/>
          </a:solidFill>
          <a:ln/>
        </p:spPr>
        <p:txBody>
          <a:bodyPr/>
          <a:lstStyle/>
          <a:p>
            <a:endParaRPr lang="en-US"/>
          </a:p>
        </p:txBody>
      </p:sp>
      <p:sp>
        <p:nvSpPr>
          <p:cNvPr id="31" name="Text 29"/>
          <p:cNvSpPr/>
          <p:nvPr/>
        </p:nvSpPr>
        <p:spPr>
          <a:xfrm>
            <a:off x="5710833" y="5193387"/>
            <a:ext cx="1387792" cy="314682"/>
          </a:xfrm>
          <a:prstGeom prst="rect">
            <a:avLst/>
          </a:prstGeom>
          <a:noFill/>
          <a:ln/>
        </p:spPr>
        <p:txBody>
          <a:bodyPr wrap="square" lIns="25400" tIns="25400" rIns="25400" bIns="25400" rtlCol="0" anchor="ctr">
            <a:normAutofit fontScale="92500" lnSpcReduction="10000"/>
          </a:bodyPr>
          <a:lstStyle/>
          <a:p>
            <a:pPr marL="0" indent="0" algn="r">
              <a:lnSpc>
                <a:spcPct val="132000"/>
              </a:lnSpc>
              <a:buNone/>
            </a:pPr>
            <a:r>
              <a:rPr lang="en-US" sz="1650" kern="0" spc="-19" dirty="0">
                <a:solidFill>
                  <a:srgbClr val="2A3B33"/>
                </a:solidFill>
                <a:latin typeface="Arial" pitchFamily="34" charset="0"/>
                <a:ea typeface="Arial" pitchFamily="34" charset="-122"/>
                <a:cs typeface="Arial" pitchFamily="34" charset="-120"/>
              </a:rPr>
              <a:t>€90</a:t>
            </a:r>
            <a:endParaRPr lang="en-US" sz="1650" dirty="0"/>
          </a:p>
        </p:txBody>
      </p:sp>
      <p:sp>
        <p:nvSpPr>
          <p:cNvPr id="32" name="Shape 30"/>
          <p:cNvSpPr/>
          <p:nvPr/>
        </p:nvSpPr>
        <p:spPr>
          <a:xfrm>
            <a:off x="7289125" y="5040987"/>
            <a:ext cx="1785938" cy="589002"/>
          </a:xfrm>
          <a:prstGeom prst="rect">
            <a:avLst/>
          </a:prstGeom>
          <a:solidFill>
            <a:srgbClr val="14342B">
              <a:alpha val="3000"/>
            </a:srgbClr>
          </a:solidFill>
          <a:ln/>
        </p:spPr>
        <p:txBody>
          <a:bodyPr/>
          <a:lstStyle/>
          <a:p>
            <a:endParaRPr lang="en-US"/>
          </a:p>
        </p:txBody>
      </p:sp>
      <p:sp>
        <p:nvSpPr>
          <p:cNvPr id="33" name="Shape 31"/>
          <p:cNvSpPr/>
          <p:nvPr/>
        </p:nvSpPr>
        <p:spPr>
          <a:xfrm>
            <a:off x="7289125" y="5622369"/>
            <a:ext cx="1785938" cy="9525"/>
          </a:xfrm>
          <a:prstGeom prst="rect">
            <a:avLst/>
          </a:prstGeom>
          <a:solidFill>
            <a:srgbClr val="C9C2B0"/>
          </a:solidFill>
          <a:ln/>
        </p:spPr>
        <p:txBody>
          <a:bodyPr/>
          <a:lstStyle/>
          <a:p>
            <a:endParaRPr lang="en-US"/>
          </a:p>
        </p:txBody>
      </p:sp>
      <p:sp>
        <p:nvSpPr>
          <p:cNvPr id="34" name="Text 32"/>
          <p:cNvSpPr/>
          <p:nvPr/>
        </p:nvSpPr>
        <p:spPr>
          <a:xfrm>
            <a:off x="7403425" y="5193387"/>
            <a:ext cx="1481137" cy="314682"/>
          </a:xfrm>
          <a:prstGeom prst="rect">
            <a:avLst/>
          </a:prstGeom>
          <a:noFill/>
          <a:ln/>
        </p:spPr>
        <p:txBody>
          <a:bodyPr wrap="square" lIns="25400" tIns="25400" rIns="25400" bIns="25400" rtlCol="0" anchor="ctr">
            <a:normAutofit fontScale="92500" lnSpcReduction="10000"/>
          </a:bodyPr>
          <a:lstStyle/>
          <a:p>
            <a:pPr marL="0" indent="0" algn="r">
              <a:lnSpc>
                <a:spcPct val="132000"/>
              </a:lnSpc>
              <a:buNone/>
            </a:pPr>
            <a:r>
              <a:rPr lang="en-US" sz="1650" kern="0" spc="-19" dirty="0">
                <a:solidFill>
                  <a:srgbClr val="2A3B33"/>
                </a:solidFill>
                <a:latin typeface="Arial" pitchFamily="34" charset="0"/>
                <a:ea typeface="Arial" pitchFamily="34" charset="-122"/>
                <a:cs typeface="Arial" pitchFamily="34" charset="-120"/>
              </a:rPr>
              <a:t>€900</a:t>
            </a:r>
            <a:endParaRPr lang="en-US" sz="1650" dirty="0"/>
          </a:p>
        </p:txBody>
      </p:sp>
      <p:sp>
        <p:nvSpPr>
          <p:cNvPr id="35" name="Shape 33"/>
          <p:cNvSpPr/>
          <p:nvPr/>
        </p:nvSpPr>
        <p:spPr>
          <a:xfrm>
            <a:off x="9075063" y="5040987"/>
            <a:ext cx="1687711" cy="589002"/>
          </a:xfrm>
          <a:prstGeom prst="rect">
            <a:avLst/>
          </a:prstGeom>
          <a:solidFill>
            <a:srgbClr val="14342B">
              <a:alpha val="3000"/>
            </a:srgbClr>
          </a:solidFill>
          <a:ln/>
        </p:spPr>
        <p:txBody>
          <a:bodyPr/>
          <a:lstStyle/>
          <a:p>
            <a:endParaRPr lang="en-US"/>
          </a:p>
        </p:txBody>
      </p:sp>
      <p:sp>
        <p:nvSpPr>
          <p:cNvPr id="36" name="Shape 34"/>
          <p:cNvSpPr/>
          <p:nvPr/>
        </p:nvSpPr>
        <p:spPr>
          <a:xfrm>
            <a:off x="9075063" y="5622369"/>
            <a:ext cx="1687711" cy="9525"/>
          </a:xfrm>
          <a:prstGeom prst="rect">
            <a:avLst/>
          </a:prstGeom>
          <a:solidFill>
            <a:srgbClr val="C9C2B0"/>
          </a:solidFill>
          <a:ln/>
        </p:spPr>
        <p:txBody>
          <a:bodyPr/>
          <a:lstStyle/>
          <a:p>
            <a:endParaRPr lang="en-US"/>
          </a:p>
        </p:txBody>
      </p:sp>
      <p:sp>
        <p:nvSpPr>
          <p:cNvPr id="37" name="Text 35"/>
          <p:cNvSpPr/>
          <p:nvPr/>
        </p:nvSpPr>
        <p:spPr>
          <a:xfrm>
            <a:off x="9189363" y="5193387"/>
            <a:ext cx="1382911" cy="314682"/>
          </a:xfrm>
          <a:prstGeom prst="rect">
            <a:avLst/>
          </a:prstGeom>
          <a:noFill/>
          <a:ln/>
        </p:spPr>
        <p:txBody>
          <a:bodyPr wrap="square" lIns="25400" tIns="25400" rIns="25400" bIns="25400" rtlCol="0" anchor="ctr">
            <a:normAutofit fontScale="92500" lnSpcReduction="10000"/>
          </a:bodyPr>
          <a:lstStyle/>
          <a:p>
            <a:pPr marL="0" indent="0" algn="r">
              <a:lnSpc>
                <a:spcPct val="132000"/>
              </a:lnSpc>
              <a:buNone/>
            </a:pPr>
            <a:r>
              <a:rPr lang="en-US" sz="1650" kern="0" spc="-19" dirty="0">
                <a:solidFill>
                  <a:srgbClr val="2A3B33"/>
                </a:solidFill>
                <a:latin typeface="Arial" pitchFamily="34" charset="0"/>
                <a:ea typeface="Arial" pitchFamily="34" charset="-122"/>
                <a:cs typeface="Arial" pitchFamily="34" charset="-120"/>
              </a:rPr>
              <a:t>€4,501</a:t>
            </a:r>
            <a:endParaRPr lang="en-US" sz="1650" dirty="0"/>
          </a:p>
        </p:txBody>
      </p:sp>
      <p:sp>
        <p:nvSpPr>
          <p:cNvPr id="38" name="Shape 36"/>
          <p:cNvSpPr/>
          <p:nvPr/>
        </p:nvSpPr>
        <p:spPr>
          <a:xfrm>
            <a:off x="838200" y="6211372"/>
            <a:ext cx="4758333" cy="9525"/>
          </a:xfrm>
          <a:prstGeom prst="rect">
            <a:avLst/>
          </a:prstGeom>
          <a:solidFill>
            <a:srgbClr val="C9C2B0"/>
          </a:solidFill>
          <a:ln/>
        </p:spPr>
        <p:txBody>
          <a:bodyPr/>
          <a:lstStyle/>
          <a:p>
            <a:endParaRPr lang="en-US"/>
          </a:p>
        </p:txBody>
      </p:sp>
      <p:sp>
        <p:nvSpPr>
          <p:cNvPr id="39" name="Text 37"/>
          <p:cNvSpPr/>
          <p:nvPr/>
        </p:nvSpPr>
        <p:spPr>
          <a:xfrm>
            <a:off x="1028700" y="5782389"/>
            <a:ext cx="4520083" cy="314682"/>
          </a:xfrm>
          <a:prstGeom prst="rect">
            <a:avLst/>
          </a:prstGeom>
          <a:noFill/>
          <a:ln/>
        </p:spPr>
        <p:txBody>
          <a:bodyPr wrap="square" lIns="25400" tIns="25400" rIns="25400" bIns="25400" rtlCol="0" anchor="ctr">
            <a:normAutofit fontScale="92500" lnSpcReduction="10000"/>
          </a:bodyPr>
          <a:lstStyle/>
          <a:p>
            <a:pPr marL="0" indent="0" algn="l">
              <a:lnSpc>
                <a:spcPct val="132000"/>
              </a:lnSpc>
              <a:buNone/>
            </a:pPr>
            <a:r>
              <a:rPr lang="en-US" sz="1650" kern="0" spc="-19" dirty="0">
                <a:solidFill>
                  <a:srgbClr val="2A3B33"/>
                </a:solidFill>
                <a:latin typeface="Arial" pitchFamily="34" charset="0"/>
                <a:ea typeface="Arial" pitchFamily="34" charset="-122"/>
                <a:cs typeface="Arial" pitchFamily="34" charset="-120"/>
              </a:rPr>
              <a:t>− Variable OPEX </a:t>
            </a:r>
            <a:r>
              <a:rPr lang="en-US" sz="1275" kern="0" spc="-19" dirty="0">
                <a:solidFill>
                  <a:srgbClr val="5C6B62"/>
                </a:solidFill>
                <a:latin typeface="Arial" pitchFamily="34" charset="0"/>
                <a:ea typeface="Arial" pitchFamily="34" charset="-122"/>
                <a:cs typeface="Arial" pitchFamily="34" charset="-120"/>
              </a:rPr>
              <a:t>(€6,700/t)</a:t>
            </a:r>
            <a:endParaRPr lang="en-US" sz="1650" dirty="0"/>
          </a:p>
        </p:txBody>
      </p:sp>
      <p:sp>
        <p:nvSpPr>
          <p:cNvPr id="40" name="Shape 38"/>
          <p:cNvSpPr/>
          <p:nvPr/>
        </p:nvSpPr>
        <p:spPr>
          <a:xfrm>
            <a:off x="5596533" y="6211372"/>
            <a:ext cx="1692592" cy="9525"/>
          </a:xfrm>
          <a:prstGeom prst="rect">
            <a:avLst/>
          </a:prstGeom>
          <a:solidFill>
            <a:srgbClr val="C9C2B0"/>
          </a:solidFill>
          <a:ln/>
        </p:spPr>
        <p:txBody>
          <a:bodyPr/>
          <a:lstStyle/>
          <a:p>
            <a:endParaRPr lang="en-US"/>
          </a:p>
        </p:txBody>
      </p:sp>
      <p:sp>
        <p:nvSpPr>
          <p:cNvPr id="41" name="Text 39"/>
          <p:cNvSpPr/>
          <p:nvPr/>
        </p:nvSpPr>
        <p:spPr>
          <a:xfrm>
            <a:off x="5710833" y="5782389"/>
            <a:ext cx="1387792" cy="314682"/>
          </a:xfrm>
          <a:prstGeom prst="rect">
            <a:avLst/>
          </a:prstGeom>
          <a:noFill/>
          <a:ln/>
        </p:spPr>
        <p:txBody>
          <a:bodyPr wrap="square" lIns="25400" tIns="25400" rIns="25400" bIns="25400" rtlCol="0" anchor="ctr">
            <a:normAutofit fontScale="92500" lnSpcReduction="10000"/>
          </a:bodyPr>
          <a:lstStyle/>
          <a:p>
            <a:pPr marL="0" indent="0" algn="r">
              <a:lnSpc>
                <a:spcPct val="132000"/>
              </a:lnSpc>
              <a:buNone/>
            </a:pPr>
            <a:r>
              <a:rPr lang="en-US" sz="1650" kern="0" spc="-19" dirty="0">
                <a:solidFill>
                  <a:srgbClr val="2A3B33"/>
                </a:solidFill>
                <a:latin typeface="Arial" pitchFamily="34" charset="0"/>
                <a:ea typeface="Arial" pitchFamily="34" charset="-122"/>
                <a:cs typeface="Arial" pitchFamily="34" charset="-120"/>
              </a:rPr>
              <a:t>−€25</a:t>
            </a:r>
            <a:endParaRPr lang="en-US" sz="1650" dirty="0"/>
          </a:p>
        </p:txBody>
      </p:sp>
      <p:sp>
        <p:nvSpPr>
          <p:cNvPr id="42" name="Shape 40"/>
          <p:cNvSpPr/>
          <p:nvPr/>
        </p:nvSpPr>
        <p:spPr>
          <a:xfrm>
            <a:off x="7289125" y="6211372"/>
            <a:ext cx="1785938" cy="9525"/>
          </a:xfrm>
          <a:prstGeom prst="rect">
            <a:avLst/>
          </a:prstGeom>
          <a:solidFill>
            <a:srgbClr val="C9C2B0"/>
          </a:solidFill>
          <a:ln/>
        </p:spPr>
        <p:txBody>
          <a:bodyPr/>
          <a:lstStyle/>
          <a:p>
            <a:endParaRPr lang="en-US"/>
          </a:p>
        </p:txBody>
      </p:sp>
      <p:sp>
        <p:nvSpPr>
          <p:cNvPr id="43" name="Text 41"/>
          <p:cNvSpPr/>
          <p:nvPr/>
        </p:nvSpPr>
        <p:spPr>
          <a:xfrm>
            <a:off x="7403425" y="5782389"/>
            <a:ext cx="1481137" cy="314682"/>
          </a:xfrm>
          <a:prstGeom prst="rect">
            <a:avLst/>
          </a:prstGeom>
          <a:noFill/>
          <a:ln/>
        </p:spPr>
        <p:txBody>
          <a:bodyPr wrap="square" lIns="25400" tIns="25400" rIns="25400" bIns="25400" rtlCol="0" anchor="ctr">
            <a:normAutofit fontScale="92500" lnSpcReduction="10000"/>
          </a:bodyPr>
          <a:lstStyle/>
          <a:p>
            <a:pPr marL="0" indent="0" algn="r">
              <a:lnSpc>
                <a:spcPct val="132000"/>
              </a:lnSpc>
              <a:buNone/>
            </a:pPr>
            <a:r>
              <a:rPr lang="en-US" sz="1650" kern="0" spc="-19" dirty="0">
                <a:solidFill>
                  <a:srgbClr val="2A3B33"/>
                </a:solidFill>
                <a:latin typeface="Arial" pitchFamily="34" charset="0"/>
                <a:ea typeface="Arial" pitchFamily="34" charset="-122"/>
                <a:cs typeface="Arial" pitchFamily="34" charset="-120"/>
              </a:rPr>
              <a:t>−€251</a:t>
            </a:r>
            <a:endParaRPr lang="en-US" sz="1650" dirty="0"/>
          </a:p>
        </p:txBody>
      </p:sp>
      <p:sp>
        <p:nvSpPr>
          <p:cNvPr id="44" name="Shape 42"/>
          <p:cNvSpPr/>
          <p:nvPr/>
        </p:nvSpPr>
        <p:spPr>
          <a:xfrm>
            <a:off x="9075063" y="6211372"/>
            <a:ext cx="1687711" cy="9525"/>
          </a:xfrm>
          <a:prstGeom prst="rect">
            <a:avLst/>
          </a:prstGeom>
          <a:solidFill>
            <a:srgbClr val="C9C2B0"/>
          </a:solidFill>
          <a:ln/>
        </p:spPr>
        <p:txBody>
          <a:bodyPr/>
          <a:lstStyle/>
          <a:p>
            <a:endParaRPr lang="en-US"/>
          </a:p>
        </p:txBody>
      </p:sp>
      <p:sp>
        <p:nvSpPr>
          <p:cNvPr id="45" name="Text 43"/>
          <p:cNvSpPr/>
          <p:nvPr/>
        </p:nvSpPr>
        <p:spPr>
          <a:xfrm>
            <a:off x="9189363" y="5782389"/>
            <a:ext cx="1382911" cy="314682"/>
          </a:xfrm>
          <a:prstGeom prst="rect">
            <a:avLst/>
          </a:prstGeom>
          <a:noFill/>
          <a:ln/>
        </p:spPr>
        <p:txBody>
          <a:bodyPr wrap="square" lIns="25400" tIns="25400" rIns="25400" bIns="25400" rtlCol="0" anchor="ctr">
            <a:normAutofit fontScale="92500" lnSpcReduction="10000"/>
          </a:bodyPr>
          <a:lstStyle/>
          <a:p>
            <a:pPr marL="0" indent="0" algn="r">
              <a:lnSpc>
                <a:spcPct val="132000"/>
              </a:lnSpc>
              <a:buNone/>
            </a:pPr>
            <a:r>
              <a:rPr lang="en-US" sz="1650" kern="0" spc="-19" dirty="0">
                <a:solidFill>
                  <a:srgbClr val="2A3B33"/>
                </a:solidFill>
                <a:latin typeface="Arial" pitchFamily="34" charset="0"/>
                <a:ea typeface="Arial" pitchFamily="34" charset="-122"/>
                <a:cs typeface="Arial" pitchFamily="34" charset="-120"/>
              </a:rPr>
              <a:t>−€1,256</a:t>
            </a:r>
            <a:endParaRPr lang="en-US" sz="1650" dirty="0"/>
          </a:p>
        </p:txBody>
      </p:sp>
      <p:sp>
        <p:nvSpPr>
          <p:cNvPr id="46" name="Shape 44"/>
          <p:cNvSpPr/>
          <p:nvPr/>
        </p:nvSpPr>
        <p:spPr>
          <a:xfrm>
            <a:off x="838200" y="6218992"/>
            <a:ext cx="4758333" cy="585192"/>
          </a:xfrm>
          <a:prstGeom prst="rect">
            <a:avLst/>
          </a:prstGeom>
          <a:solidFill>
            <a:srgbClr val="14342B">
              <a:alpha val="3000"/>
            </a:srgbClr>
          </a:solidFill>
          <a:ln/>
        </p:spPr>
        <p:txBody>
          <a:bodyPr/>
          <a:lstStyle/>
          <a:p>
            <a:endParaRPr lang="en-US"/>
          </a:p>
        </p:txBody>
      </p:sp>
      <p:sp>
        <p:nvSpPr>
          <p:cNvPr id="47" name="Shape 45"/>
          <p:cNvSpPr/>
          <p:nvPr/>
        </p:nvSpPr>
        <p:spPr>
          <a:xfrm>
            <a:off x="838200" y="6218992"/>
            <a:ext cx="4758333" cy="9525"/>
          </a:xfrm>
          <a:prstGeom prst="rect">
            <a:avLst/>
          </a:prstGeom>
          <a:solidFill>
            <a:srgbClr val="2A3B33"/>
          </a:solidFill>
          <a:ln/>
        </p:spPr>
        <p:txBody>
          <a:bodyPr/>
          <a:lstStyle/>
          <a:p>
            <a:endParaRPr lang="en-US"/>
          </a:p>
        </p:txBody>
      </p:sp>
      <p:sp>
        <p:nvSpPr>
          <p:cNvPr id="48" name="Text 46"/>
          <p:cNvSpPr/>
          <p:nvPr/>
        </p:nvSpPr>
        <p:spPr>
          <a:xfrm>
            <a:off x="1028700" y="6379012"/>
            <a:ext cx="4520083" cy="310872"/>
          </a:xfrm>
          <a:prstGeom prst="rect">
            <a:avLst/>
          </a:prstGeom>
          <a:noFill/>
          <a:ln/>
        </p:spPr>
        <p:txBody>
          <a:bodyPr wrap="square" lIns="25400" tIns="25400" rIns="25400" bIns="25400" rtlCol="0" anchor="ctr">
            <a:normAutofit fontScale="92500" lnSpcReduction="10000"/>
          </a:bodyPr>
          <a:lstStyle/>
          <a:p>
            <a:pPr marL="0" indent="0" algn="l">
              <a:lnSpc>
                <a:spcPct val="132000"/>
              </a:lnSpc>
              <a:buNone/>
            </a:pPr>
            <a:r>
              <a:rPr lang="en-US" sz="1650" b="1" kern="0" spc="-19" dirty="0">
                <a:solidFill>
                  <a:srgbClr val="2A3B33"/>
                </a:solidFill>
                <a:latin typeface="Arial" pitchFamily="34" charset="0"/>
                <a:ea typeface="Arial" pitchFamily="34" charset="-122"/>
                <a:cs typeface="Arial" pitchFamily="34" charset="-120"/>
              </a:rPr>
              <a:t>= Gross profit</a:t>
            </a:r>
            <a:endParaRPr lang="en-US" sz="1650" dirty="0"/>
          </a:p>
        </p:txBody>
      </p:sp>
      <p:sp>
        <p:nvSpPr>
          <p:cNvPr id="49" name="Shape 47"/>
          <p:cNvSpPr/>
          <p:nvPr/>
        </p:nvSpPr>
        <p:spPr>
          <a:xfrm>
            <a:off x="5596533" y="6218992"/>
            <a:ext cx="1692592" cy="585192"/>
          </a:xfrm>
          <a:prstGeom prst="rect">
            <a:avLst/>
          </a:prstGeom>
          <a:solidFill>
            <a:srgbClr val="14342B">
              <a:alpha val="3000"/>
            </a:srgbClr>
          </a:solidFill>
          <a:ln/>
        </p:spPr>
        <p:txBody>
          <a:bodyPr/>
          <a:lstStyle/>
          <a:p>
            <a:endParaRPr lang="en-US"/>
          </a:p>
        </p:txBody>
      </p:sp>
      <p:sp>
        <p:nvSpPr>
          <p:cNvPr id="50" name="Shape 48"/>
          <p:cNvSpPr/>
          <p:nvPr/>
        </p:nvSpPr>
        <p:spPr>
          <a:xfrm>
            <a:off x="5596533" y="6218992"/>
            <a:ext cx="1692592" cy="9525"/>
          </a:xfrm>
          <a:prstGeom prst="rect">
            <a:avLst/>
          </a:prstGeom>
          <a:solidFill>
            <a:srgbClr val="2A3B33"/>
          </a:solidFill>
          <a:ln/>
        </p:spPr>
        <p:txBody>
          <a:bodyPr/>
          <a:lstStyle/>
          <a:p>
            <a:endParaRPr lang="en-US"/>
          </a:p>
        </p:txBody>
      </p:sp>
      <p:sp>
        <p:nvSpPr>
          <p:cNvPr id="51" name="Text 49"/>
          <p:cNvSpPr/>
          <p:nvPr/>
        </p:nvSpPr>
        <p:spPr>
          <a:xfrm>
            <a:off x="5710833" y="6379012"/>
            <a:ext cx="1387792" cy="310872"/>
          </a:xfrm>
          <a:prstGeom prst="rect">
            <a:avLst/>
          </a:prstGeom>
          <a:noFill/>
          <a:ln/>
        </p:spPr>
        <p:txBody>
          <a:bodyPr wrap="square" lIns="25400" tIns="25400" rIns="25400" bIns="25400" rtlCol="0" anchor="ctr">
            <a:normAutofit fontScale="92500" lnSpcReduction="10000"/>
          </a:bodyPr>
          <a:lstStyle/>
          <a:p>
            <a:pPr marL="0" indent="0" algn="r">
              <a:lnSpc>
                <a:spcPct val="132000"/>
              </a:lnSpc>
              <a:buNone/>
            </a:pPr>
            <a:r>
              <a:rPr lang="en-US" sz="1650" b="1" kern="0" spc="-19" dirty="0">
                <a:solidFill>
                  <a:srgbClr val="A96E33"/>
                </a:solidFill>
                <a:latin typeface="Arial" pitchFamily="34" charset="0"/>
                <a:ea typeface="Arial" pitchFamily="34" charset="-122"/>
                <a:cs typeface="Arial" pitchFamily="34" charset="-120"/>
              </a:rPr>
              <a:t>€65</a:t>
            </a:r>
            <a:endParaRPr lang="en-US" sz="1650" dirty="0"/>
          </a:p>
        </p:txBody>
      </p:sp>
      <p:sp>
        <p:nvSpPr>
          <p:cNvPr id="52" name="Shape 50"/>
          <p:cNvSpPr/>
          <p:nvPr/>
        </p:nvSpPr>
        <p:spPr>
          <a:xfrm>
            <a:off x="7289125" y="6218992"/>
            <a:ext cx="1785938" cy="585192"/>
          </a:xfrm>
          <a:prstGeom prst="rect">
            <a:avLst/>
          </a:prstGeom>
          <a:solidFill>
            <a:srgbClr val="14342B">
              <a:alpha val="3000"/>
            </a:srgbClr>
          </a:solidFill>
          <a:ln/>
        </p:spPr>
        <p:txBody>
          <a:bodyPr/>
          <a:lstStyle/>
          <a:p>
            <a:endParaRPr lang="en-US"/>
          </a:p>
        </p:txBody>
      </p:sp>
      <p:sp>
        <p:nvSpPr>
          <p:cNvPr id="53" name="Shape 51"/>
          <p:cNvSpPr/>
          <p:nvPr/>
        </p:nvSpPr>
        <p:spPr>
          <a:xfrm>
            <a:off x="7289125" y="6218992"/>
            <a:ext cx="1785938" cy="9525"/>
          </a:xfrm>
          <a:prstGeom prst="rect">
            <a:avLst/>
          </a:prstGeom>
          <a:solidFill>
            <a:srgbClr val="2A3B33"/>
          </a:solidFill>
          <a:ln/>
        </p:spPr>
        <p:txBody>
          <a:bodyPr/>
          <a:lstStyle/>
          <a:p>
            <a:endParaRPr lang="en-US"/>
          </a:p>
        </p:txBody>
      </p:sp>
      <p:sp>
        <p:nvSpPr>
          <p:cNvPr id="54" name="Text 52"/>
          <p:cNvSpPr/>
          <p:nvPr/>
        </p:nvSpPr>
        <p:spPr>
          <a:xfrm>
            <a:off x="7403425" y="6379012"/>
            <a:ext cx="1481137" cy="310872"/>
          </a:xfrm>
          <a:prstGeom prst="rect">
            <a:avLst/>
          </a:prstGeom>
          <a:noFill/>
          <a:ln/>
        </p:spPr>
        <p:txBody>
          <a:bodyPr wrap="square" lIns="25400" tIns="25400" rIns="25400" bIns="25400" rtlCol="0" anchor="ctr">
            <a:normAutofit fontScale="92500" lnSpcReduction="10000"/>
          </a:bodyPr>
          <a:lstStyle/>
          <a:p>
            <a:pPr marL="0" indent="0" algn="r">
              <a:lnSpc>
                <a:spcPct val="132000"/>
              </a:lnSpc>
              <a:buNone/>
            </a:pPr>
            <a:r>
              <a:rPr lang="en-US" sz="1650" b="1" kern="0" spc="-19" dirty="0">
                <a:solidFill>
                  <a:srgbClr val="A96E33"/>
                </a:solidFill>
                <a:latin typeface="Arial" pitchFamily="34" charset="0"/>
                <a:ea typeface="Arial" pitchFamily="34" charset="-122"/>
                <a:cs typeface="Arial" pitchFamily="34" charset="-120"/>
              </a:rPr>
              <a:t>€649</a:t>
            </a:r>
            <a:endParaRPr lang="en-US" sz="1650" dirty="0"/>
          </a:p>
        </p:txBody>
      </p:sp>
      <p:sp>
        <p:nvSpPr>
          <p:cNvPr id="55" name="Shape 53"/>
          <p:cNvSpPr/>
          <p:nvPr/>
        </p:nvSpPr>
        <p:spPr>
          <a:xfrm>
            <a:off x="9075063" y="6218992"/>
            <a:ext cx="1687711" cy="585192"/>
          </a:xfrm>
          <a:prstGeom prst="rect">
            <a:avLst/>
          </a:prstGeom>
          <a:solidFill>
            <a:srgbClr val="14342B">
              <a:alpha val="3000"/>
            </a:srgbClr>
          </a:solidFill>
          <a:ln/>
        </p:spPr>
        <p:txBody>
          <a:bodyPr/>
          <a:lstStyle/>
          <a:p>
            <a:endParaRPr lang="en-US"/>
          </a:p>
        </p:txBody>
      </p:sp>
      <p:sp>
        <p:nvSpPr>
          <p:cNvPr id="56" name="Shape 54"/>
          <p:cNvSpPr/>
          <p:nvPr/>
        </p:nvSpPr>
        <p:spPr>
          <a:xfrm>
            <a:off x="9075063" y="6218992"/>
            <a:ext cx="1687711" cy="9525"/>
          </a:xfrm>
          <a:prstGeom prst="rect">
            <a:avLst/>
          </a:prstGeom>
          <a:solidFill>
            <a:srgbClr val="2A3B33"/>
          </a:solidFill>
          <a:ln/>
        </p:spPr>
        <p:txBody>
          <a:bodyPr/>
          <a:lstStyle/>
          <a:p>
            <a:endParaRPr lang="en-US"/>
          </a:p>
        </p:txBody>
      </p:sp>
      <p:sp>
        <p:nvSpPr>
          <p:cNvPr id="57" name="Text 55"/>
          <p:cNvSpPr/>
          <p:nvPr/>
        </p:nvSpPr>
        <p:spPr>
          <a:xfrm>
            <a:off x="9189363" y="6379012"/>
            <a:ext cx="1382911" cy="310872"/>
          </a:xfrm>
          <a:prstGeom prst="rect">
            <a:avLst/>
          </a:prstGeom>
          <a:noFill/>
          <a:ln/>
        </p:spPr>
        <p:txBody>
          <a:bodyPr wrap="square" lIns="25400" tIns="25400" rIns="25400" bIns="25400" rtlCol="0" anchor="ctr">
            <a:normAutofit fontScale="92500" lnSpcReduction="10000"/>
          </a:bodyPr>
          <a:lstStyle/>
          <a:p>
            <a:pPr marL="0" indent="0" algn="r">
              <a:lnSpc>
                <a:spcPct val="132000"/>
              </a:lnSpc>
              <a:buNone/>
            </a:pPr>
            <a:r>
              <a:rPr lang="en-US" sz="1650" b="1" kern="0" spc="-19" dirty="0">
                <a:solidFill>
                  <a:srgbClr val="A96E33"/>
                </a:solidFill>
                <a:latin typeface="Arial" pitchFamily="34" charset="0"/>
                <a:ea typeface="Arial" pitchFamily="34" charset="-122"/>
                <a:cs typeface="Arial" pitchFamily="34" charset="-120"/>
              </a:rPr>
              <a:t>€3,245</a:t>
            </a:r>
            <a:endParaRPr lang="en-US" sz="1650" dirty="0"/>
          </a:p>
        </p:txBody>
      </p:sp>
      <p:sp>
        <p:nvSpPr>
          <p:cNvPr id="58" name="Shape 56"/>
          <p:cNvSpPr/>
          <p:nvPr/>
        </p:nvSpPr>
        <p:spPr>
          <a:xfrm>
            <a:off x="838200" y="7381756"/>
            <a:ext cx="4758333" cy="9525"/>
          </a:xfrm>
          <a:prstGeom prst="rect">
            <a:avLst/>
          </a:prstGeom>
          <a:solidFill>
            <a:srgbClr val="C9C2B0"/>
          </a:solidFill>
          <a:ln/>
        </p:spPr>
        <p:txBody>
          <a:bodyPr/>
          <a:lstStyle/>
          <a:p>
            <a:endParaRPr lang="en-US"/>
          </a:p>
        </p:txBody>
      </p:sp>
      <p:sp>
        <p:nvSpPr>
          <p:cNvPr id="59" name="Text 57"/>
          <p:cNvSpPr/>
          <p:nvPr/>
        </p:nvSpPr>
        <p:spPr>
          <a:xfrm>
            <a:off x="1028700" y="6956584"/>
            <a:ext cx="4520083" cy="310872"/>
          </a:xfrm>
          <a:prstGeom prst="rect">
            <a:avLst/>
          </a:prstGeom>
          <a:noFill/>
          <a:ln/>
        </p:spPr>
        <p:txBody>
          <a:bodyPr wrap="square" lIns="25400" tIns="25400" rIns="25400" bIns="25400" rtlCol="0" anchor="ctr">
            <a:normAutofit fontScale="92500" lnSpcReduction="10000"/>
          </a:bodyPr>
          <a:lstStyle/>
          <a:p>
            <a:pPr marL="0" indent="0" algn="l">
              <a:lnSpc>
                <a:spcPct val="132000"/>
              </a:lnSpc>
              <a:buNone/>
            </a:pPr>
            <a:r>
              <a:rPr lang="en-US" sz="1650" kern="0" spc="-19" dirty="0">
                <a:solidFill>
                  <a:srgbClr val="2A3B33"/>
                </a:solidFill>
                <a:latin typeface="Arial" pitchFamily="34" charset="0"/>
                <a:ea typeface="Arial" pitchFamily="34" charset="-122"/>
                <a:cs typeface="Arial" pitchFamily="34" charset="-120"/>
              </a:rPr>
              <a:t>− Fixed OPEX </a:t>
            </a:r>
            <a:r>
              <a:rPr lang="en-US" sz="1275" kern="0" spc="-19" dirty="0">
                <a:solidFill>
                  <a:srgbClr val="5C6B62"/>
                </a:solidFill>
                <a:latin typeface="Arial" pitchFamily="34" charset="0"/>
                <a:ea typeface="Arial" pitchFamily="34" charset="-122"/>
                <a:cs typeface="Arial" pitchFamily="34" charset="-120"/>
              </a:rPr>
              <a:t>(3→5→8 FTE, lab, G&amp;A, D&amp;A)</a:t>
            </a:r>
            <a:endParaRPr lang="en-US" sz="1650" dirty="0"/>
          </a:p>
        </p:txBody>
      </p:sp>
      <p:sp>
        <p:nvSpPr>
          <p:cNvPr id="60" name="Shape 58"/>
          <p:cNvSpPr/>
          <p:nvPr/>
        </p:nvSpPr>
        <p:spPr>
          <a:xfrm>
            <a:off x="5596533" y="7381756"/>
            <a:ext cx="1692592" cy="9525"/>
          </a:xfrm>
          <a:prstGeom prst="rect">
            <a:avLst/>
          </a:prstGeom>
          <a:solidFill>
            <a:srgbClr val="C9C2B0"/>
          </a:solidFill>
          <a:ln/>
        </p:spPr>
        <p:txBody>
          <a:bodyPr/>
          <a:lstStyle/>
          <a:p>
            <a:endParaRPr lang="en-US"/>
          </a:p>
        </p:txBody>
      </p:sp>
      <p:sp>
        <p:nvSpPr>
          <p:cNvPr id="61" name="Text 59"/>
          <p:cNvSpPr/>
          <p:nvPr/>
        </p:nvSpPr>
        <p:spPr>
          <a:xfrm>
            <a:off x="5710833" y="6956584"/>
            <a:ext cx="1387792" cy="310872"/>
          </a:xfrm>
          <a:prstGeom prst="rect">
            <a:avLst/>
          </a:prstGeom>
          <a:noFill/>
          <a:ln/>
        </p:spPr>
        <p:txBody>
          <a:bodyPr wrap="square" lIns="25400" tIns="25400" rIns="25400" bIns="25400" rtlCol="0" anchor="ctr">
            <a:normAutofit fontScale="92500" lnSpcReduction="10000"/>
          </a:bodyPr>
          <a:lstStyle/>
          <a:p>
            <a:pPr marL="0" indent="0" algn="r">
              <a:lnSpc>
                <a:spcPct val="132000"/>
              </a:lnSpc>
              <a:buNone/>
            </a:pPr>
            <a:r>
              <a:rPr lang="en-US" sz="1650" kern="0" spc="-19" dirty="0">
                <a:solidFill>
                  <a:srgbClr val="2A3B33"/>
                </a:solidFill>
                <a:latin typeface="Arial" pitchFamily="34" charset="0"/>
                <a:ea typeface="Arial" pitchFamily="34" charset="-122"/>
                <a:cs typeface="Arial" pitchFamily="34" charset="-120"/>
              </a:rPr>
              <a:t>−€778</a:t>
            </a:r>
            <a:endParaRPr lang="en-US" sz="1650" dirty="0"/>
          </a:p>
        </p:txBody>
      </p:sp>
      <p:sp>
        <p:nvSpPr>
          <p:cNvPr id="62" name="Shape 60"/>
          <p:cNvSpPr/>
          <p:nvPr/>
        </p:nvSpPr>
        <p:spPr>
          <a:xfrm>
            <a:off x="7289125" y="7381756"/>
            <a:ext cx="1785938" cy="9525"/>
          </a:xfrm>
          <a:prstGeom prst="rect">
            <a:avLst/>
          </a:prstGeom>
          <a:solidFill>
            <a:srgbClr val="C9C2B0"/>
          </a:solidFill>
          <a:ln/>
        </p:spPr>
        <p:txBody>
          <a:bodyPr/>
          <a:lstStyle/>
          <a:p>
            <a:endParaRPr lang="en-US"/>
          </a:p>
        </p:txBody>
      </p:sp>
      <p:sp>
        <p:nvSpPr>
          <p:cNvPr id="63" name="Text 61"/>
          <p:cNvSpPr/>
          <p:nvPr/>
        </p:nvSpPr>
        <p:spPr>
          <a:xfrm>
            <a:off x="7403425" y="6956584"/>
            <a:ext cx="1481137" cy="310872"/>
          </a:xfrm>
          <a:prstGeom prst="rect">
            <a:avLst/>
          </a:prstGeom>
          <a:noFill/>
          <a:ln/>
        </p:spPr>
        <p:txBody>
          <a:bodyPr wrap="square" lIns="25400" tIns="25400" rIns="25400" bIns="25400" rtlCol="0" anchor="ctr">
            <a:normAutofit fontScale="92500" lnSpcReduction="10000"/>
          </a:bodyPr>
          <a:lstStyle/>
          <a:p>
            <a:pPr marL="0" indent="0" algn="r">
              <a:lnSpc>
                <a:spcPct val="132000"/>
              </a:lnSpc>
              <a:buNone/>
            </a:pPr>
            <a:r>
              <a:rPr lang="en-US" sz="1650" kern="0" spc="-19" dirty="0">
                <a:solidFill>
                  <a:srgbClr val="2A3B33"/>
                </a:solidFill>
                <a:latin typeface="Arial" pitchFamily="34" charset="0"/>
                <a:ea typeface="Arial" pitchFamily="34" charset="-122"/>
                <a:cs typeface="Arial" pitchFamily="34" charset="-120"/>
              </a:rPr>
              <a:t>−€1,400</a:t>
            </a:r>
            <a:endParaRPr lang="en-US" sz="1650" dirty="0"/>
          </a:p>
        </p:txBody>
      </p:sp>
      <p:sp>
        <p:nvSpPr>
          <p:cNvPr id="64" name="Shape 62"/>
          <p:cNvSpPr/>
          <p:nvPr/>
        </p:nvSpPr>
        <p:spPr>
          <a:xfrm>
            <a:off x="9075063" y="7381756"/>
            <a:ext cx="1687711" cy="9525"/>
          </a:xfrm>
          <a:prstGeom prst="rect">
            <a:avLst/>
          </a:prstGeom>
          <a:solidFill>
            <a:srgbClr val="C9C2B0"/>
          </a:solidFill>
          <a:ln/>
        </p:spPr>
        <p:txBody>
          <a:bodyPr/>
          <a:lstStyle/>
          <a:p>
            <a:endParaRPr lang="en-US"/>
          </a:p>
        </p:txBody>
      </p:sp>
      <p:sp>
        <p:nvSpPr>
          <p:cNvPr id="65" name="Text 63"/>
          <p:cNvSpPr/>
          <p:nvPr/>
        </p:nvSpPr>
        <p:spPr>
          <a:xfrm>
            <a:off x="9189363" y="6956584"/>
            <a:ext cx="1382911" cy="310872"/>
          </a:xfrm>
          <a:prstGeom prst="rect">
            <a:avLst/>
          </a:prstGeom>
          <a:noFill/>
          <a:ln/>
        </p:spPr>
        <p:txBody>
          <a:bodyPr wrap="square" lIns="25400" tIns="25400" rIns="25400" bIns="25400" rtlCol="0" anchor="ctr">
            <a:normAutofit fontScale="92500" lnSpcReduction="10000"/>
          </a:bodyPr>
          <a:lstStyle/>
          <a:p>
            <a:pPr marL="0" indent="0" algn="r">
              <a:lnSpc>
                <a:spcPct val="132000"/>
              </a:lnSpc>
              <a:buNone/>
            </a:pPr>
            <a:r>
              <a:rPr lang="en-US" sz="1650" kern="0" spc="-19" dirty="0">
                <a:solidFill>
                  <a:srgbClr val="2A3B33"/>
                </a:solidFill>
                <a:latin typeface="Arial" pitchFamily="34" charset="0"/>
                <a:ea typeface="Arial" pitchFamily="34" charset="-122"/>
                <a:cs typeface="Arial" pitchFamily="34" charset="-120"/>
              </a:rPr>
              <a:t>−€2,085</a:t>
            </a:r>
            <a:endParaRPr lang="en-US" sz="1650" dirty="0"/>
          </a:p>
        </p:txBody>
      </p:sp>
      <p:sp>
        <p:nvSpPr>
          <p:cNvPr id="66" name="Shape 64"/>
          <p:cNvSpPr/>
          <p:nvPr/>
        </p:nvSpPr>
        <p:spPr>
          <a:xfrm>
            <a:off x="838200" y="7389376"/>
            <a:ext cx="4758333" cy="585192"/>
          </a:xfrm>
          <a:prstGeom prst="rect">
            <a:avLst/>
          </a:prstGeom>
          <a:solidFill>
            <a:srgbClr val="14342B">
              <a:alpha val="3000"/>
            </a:srgbClr>
          </a:solidFill>
          <a:ln/>
        </p:spPr>
        <p:txBody>
          <a:bodyPr/>
          <a:lstStyle/>
          <a:p>
            <a:endParaRPr lang="en-US"/>
          </a:p>
        </p:txBody>
      </p:sp>
      <p:sp>
        <p:nvSpPr>
          <p:cNvPr id="67" name="Shape 65"/>
          <p:cNvSpPr/>
          <p:nvPr/>
        </p:nvSpPr>
        <p:spPr>
          <a:xfrm>
            <a:off x="838200" y="7389376"/>
            <a:ext cx="4758333" cy="9525"/>
          </a:xfrm>
          <a:prstGeom prst="rect">
            <a:avLst/>
          </a:prstGeom>
          <a:solidFill>
            <a:srgbClr val="2A3B33"/>
          </a:solidFill>
          <a:ln/>
        </p:spPr>
        <p:txBody>
          <a:bodyPr/>
          <a:lstStyle/>
          <a:p>
            <a:endParaRPr lang="en-US"/>
          </a:p>
        </p:txBody>
      </p:sp>
      <p:sp>
        <p:nvSpPr>
          <p:cNvPr id="68" name="Text 66"/>
          <p:cNvSpPr/>
          <p:nvPr/>
        </p:nvSpPr>
        <p:spPr>
          <a:xfrm>
            <a:off x="1028700" y="7549396"/>
            <a:ext cx="4520083" cy="310872"/>
          </a:xfrm>
          <a:prstGeom prst="rect">
            <a:avLst/>
          </a:prstGeom>
          <a:noFill/>
          <a:ln/>
        </p:spPr>
        <p:txBody>
          <a:bodyPr wrap="square" lIns="25400" tIns="25400" rIns="25400" bIns="25400" rtlCol="0" anchor="ctr">
            <a:normAutofit fontScale="92500" lnSpcReduction="10000"/>
          </a:bodyPr>
          <a:lstStyle/>
          <a:p>
            <a:pPr marL="0" indent="0" algn="l">
              <a:lnSpc>
                <a:spcPct val="132000"/>
              </a:lnSpc>
              <a:buNone/>
            </a:pPr>
            <a:r>
              <a:rPr lang="en-US" sz="1650" b="1" kern="0" spc="-19" dirty="0">
                <a:solidFill>
                  <a:srgbClr val="2A3B33"/>
                </a:solidFill>
                <a:latin typeface="Arial" pitchFamily="34" charset="0"/>
                <a:ea typeface="Arial" pitchFamily="34" charset="-122"/>
                <a:cs typeface="Arial" pitchFamily="34" charset="-120"/>
              </a:rPr>
              <a:t>EBITDA</a:t>
            </a:r>
            <a:endParaRPr lang="en-US" sz="1650" dirty="0"/>
          </a:p>
        </p:txBody>
      </p:sp>
      <p:sp>
        <p:nvSpPr>
          <p:cNvPr id="69" name="Shape 67"/>
          <p:cNvSpPr/>
          <p:nvPr/>
        </p:nvSpPr>
        <p:spPr>
          <a:xfrm>
            <a:off x="5596533" y="7389376"/>
            <a:ext cx="1692592" cy="585192"/>
          </a:xfrm>
          <a:prstGeom prst="rect">
            <a:avLst/>
          </a:prstGeom>
          <a:solidFill>
            <a:srgbClr val="14342B">
              <a:alpha val="3000"/>
            </a:srgbClr>
          </a:solidFill>
          <a:ln/>
        </p:spPr>
        <p:txBody>
          <a:bodyPr/>
          <a:lstStyle/>
          <a:p>
            <a:endParaRPr lang="en-US"/>
          </a:p>
        </p:txBody>
      </p:sp>
      <p:sp>
        <p:nvSpPr>
          <p:cNvPr id="70" name="Shape 68"/>
          <p:cNvSpPr/>
          <p:nvPr/>
        </p:nvSpPr>
        <p:spPr>
          <a:xfrm>
            <a:off x="5596533" y="7389376"/>
            <a:ext cx="1692592" cy="9525"/>
          </a:xfrm>
          <a:prstGeom prst="rect">
            <a:avLst/>
          </a:prstGeom>
          <a:solidFill>
            <a:srgbClr val="2A3B33"/>
          </a:solidFill>
          <a:ln/>
        </p:spPr>
        <p:txBody>
          <a:bodyPr/>
          <a:lstStyle/>
          <a:p>
            <a:endParaRPr lang="en-US"/>
          </a:p>
        </p:txBody>
      </p:sp>
      <p:sp>
        <p:nvSpPr>
          <p:cNvPr id="71" name="Text 69"/>
          <p:cNvSpPr/>
          <p:nvPr/>
        </p:nvSpPr>
        <p:spPr>
          <a:xfrm>
            <a:off x="5710833" y="7549396"/>
            <a:ext cx="1387792" cy="310872"/>
          </a:xfrm>
          <a:prstGeom prst="rect">
            <a:avLst/>
          </a:prstGeom>
          <a:noFill/>
          <a:ln/>
        </p:spPr>
        <p:txBody>
          <a:bodyPr wrap="square" lIns="25400" tIns="25400" rIns="25400" bIns="25400" rtlCol="0" anchor="ctr">
            <a:normAutofit fontScale="92500" lnSpcReduction="10000"/>
          </a:bodyPr>
          <a:lstStyle/>
          <a:p>
            <a:pPr marL="0" indent="0" algn="r">
              <a:lnSpc>
                <a:spcPct val="132000"/>
              </a:lnSpc>
              <a:buNone/>
            </a:pPr>
            <a:r>
              <a:rPr lang="en-US" sz="1650" b="1" kern="0" spc="-19" dirty="0">
                <a:solidFill>
                  <a:srgbClr val="5C6B62"/>
                </a:solidFill>
                <a:latin typeface="Arial" pitchFamily="34" charset="0"/>
                <a:ea typeface="Arial" pitchFamily="34" charset="-122"/>
                <a:cs typeface="Arial" pitchFamily="34" charset="-120"/>
              </a:rPr>
              <a:t>−€713</a:t>
            </a:r>
            <a:endParaRPr lang="en-US" sz="1650" dirty="0"/>
          </a:p>
        </p:txBody>
      </p:sp>
      <p:sp>
        <p:nvSpPr>
          <p:cNvPr id="72" name="Shape 70"/>
          <p:cNvSpPr/>
          <p:nvPr/>
        </p:nvSpPr>
        <p:spPr>
          <a:xfrm>
            <a:off x="7289125" y="7389376"/>
            <a:ext cx="1785938" cy="585192"/>
          </a:xfrm>
          <a:prstGeom prst="rect">
            <a:avLst/>
          </a:prstGeom>
          <a:solidFill>
            <a:srgbClr val="14342B">
              <a:alpha val="3000"/>
            </a:srgbClr>
          </a:solidFill>
          <a:ln/>
        </p:spPr>
        <p:txBody>
          <a:bodyPr/>
          <a:lstStyle/>
          <a:p>
            <a:endParaRPr lang="en-US"/>
          </a:p>
        </p:txBody>
      </p:sp>
      <p:sp>
        <p:nvSpPr>
          <p:cNvPr id="73" name="Shape 71"/>
          <p:cNvSpPr/>
          <p:nvPr/>
        </p:nvSpPr>
        <p:spPr>
          <a:xfrm>
            <a:off x="7289125" y="7389376"/>
            <a:ext cx="1785938" cy="9525"/>
          </a:xfrm>
          <a:prstGeom prst="rect">
            <a:avLst/>
          </a:prstGeom>
          <a:solidFill>
            <a:srgbClr val="2A3B33"/>
          </a:solidFill>
          <a:ln/>
        </p:spPr>
        <p:txBody>
          <a:bodyPr/>
          <a:lstStyle/>
          <a:p>
            <a:endParaRPr lang="en-US"/>
          </a:p>
        </p:txBody>
      </p:sp>
      <p:sp>
        <p:nvSpPr>
          <p:cNvPr id="74" name="Text 72"/>
          <p:cNvSpPr/>
          <p:nvPr/>
        </p:nvSpPr>
        <p:spPr>
          <a:xfrm>
            <a:off x="7403425" y="7549396"/>
            <a:ext cx="1481137" cy="310872"/>
          </a:xfrm>
          <a:prstGeom prst="rect">
            <a:avLst/>
          </a:prstGeom>
          <a:noFill/>
          <a:ln/>
        </p:spPr>
        <p:txBody>
          <a:bodyPr wrap="square" lIns="25400" tIns="25400" rIns="25400" bIns="25400" rtlCol="0" anchor="ctr">
            <a:normAutofit fontScale="92500" lnSpcReduction="10000"/>
          </a:bodyPr>
          <a:lstStyle/>
          <a:p>
            <a:pPr marL="0" indent="0" algn="r">
              <a:lnSpc>
                <a:spcPct val="132000"/>
              </a:lnSpc>
              <a:buNone/>
            </a:pPr>
            <a:r>
              <a:rPr lang="en-US" sz="1650" b="1" kern="0" spc="-19" dirty="0">
                <a:solidFill>
                  <a:srgbClr val="5C6B62"/>
                </a:solidFill>
                <a:latin typeface="Arial" pitchFamily="34" charset="0"/>
                <a:ea typeface="Arial" pitchFamily="34" charset="-122"/>
                <a:cs typeface="Arial" pitchFamily="34" charset="-120"/>
              </a:rPr>
              <a:t>−€751</a:t>
            </a:r>
            <a:endParaRPr lang="en-US" sz="1650" dirty="0"/>
          </a:p>
        </p:txBody>
      </p:sp>
      <p:sp>
        <p:nvSpPr>
          <p:cNvPr id="75" name="Shape 73"/>
          <p:cNvSpPr/>
          <p:nvPr/>
        </p:nvSpPr>
        <p:spPr>
          <a:xfrm>
            <a:off x="9075063" y="7389376"/>
            <a:ext cx="1687711" cy="585192"/>
          </a:xfrm>
          <a:prstGeom prst="rect">
            <a:avLst/>
          </a:prstGeom>
          <a:solidFill>
            <a:srgbClr val="14342B">
              <a:alpha val="3000"/>
            </a:srgbClr>
          </a:solidFill>
          <a:ln/>
        </p:spPr>
        <p:txBody>
          <a:bodyPr/>
          <a:lstStyle/>
          <a:p>
            <a:endParaRPr lang="en-US"/>
          </a:p>
        </p:txBody>
      </p:sp>
      <p:sp>
        <p:nvSpPr>
          <p:cNvPr id="76" name="Shape 74"/>
          <p:cNvSpPr/>
          <p:nvPr/>
        </p:nvSpPr>
        <p:spPr>
          <a:xfrm>
            <a:off x="9075063" y="7389376"/>
            <a:ext cx="1687711" cy="9525"/>
          </a:xfrm>
          <a:prstGeom prst="rect">
            <a:avLst/>
          </a:prstGeom>
          <a:solidFill>
            <a:srgbClr val="2A3B33"/>
          </a:solidFill>
          <a:ln/>
        </p:spPr>
        <p:txBody>
          <a:bodyPr/>
          <a:lstStyle/>
          <a:p>
            <a:endParaRPr lang="en-US"/>
          </a:p>
        </p:txBody>
      </p:sp>
      <p:sp>
        <p:nvSpPr>
          <p:cNvPr id="77" name="Text 75"/>
          <p:cNvSpPr/>
          <p:nvPr/>
        </p:nvSpPr>
        <p:spPr>
          <a:xfrm>
            <a:off x="9189363" y="7549396"/>
            <a:ext cx="1382911" cy="310872"/>
          </a:xfrm>
          <a:prstGeom prst="rect">
            <a:avLst/>
          </a:prstGeom>
          <a:noFill/>
          <a:ln/>
        </p:spPr>
        <p:txBody>
          <a:bodyPr wrap="square" lIns="25400" tIns="25400" rIns="25400" bIns="25400" rtlCol="0" anchor="ctr">
            <a:normAutofit fontScale="92500" lnSpcReduction="10000"/>
          </a:bodyPr>
          <a:lstStyle/>
          <a:p>
            <a:pPr marL="0" indent="0" algn="r">
              <a:lnSpc>
                <a:spcPct val="132000"/>
              </a:lnSpc>
              <a:buNone/>
            </a:pPr>
            <a:r>
              <a:rPr lang="en-US" sz="1650" b="1" kern="0" spc="-19" dirty="0">
                <a:solidFill>
                  <a:srgbClr val="A96E33"/>
                </a:solidFill>
                <a:latin typeface="Arial" pitchFamily="34" charset="0"/>
                <a:ea typeface="Arial" pitchFamily="34" charset="-122"/>
                <a:cs typeface="Arial" pitchFamily="34" charset="-120"/>
              </a:rPr>
              <a:t>€1,160</a:t>
            </a:r>
            <a:endParaRPr lang="en-US" sz="1650" dirty="0"/>
          </a:p>
        </p:txBody>
      </p:sp>
      <p:sp>
        <p:nvSpPr>
          <p:cNvPr id="78" name="Shape 76"/>
          <p:cNvSpPr/>
          <p:nvPr/>
        </p:nvSpPr>
        <p:spPr>
          <a:xfrm>
            <a:off x="838200" y="8552141"/>
            <a:ext cx="4758333" cy="9525"/>
          </a:xfrm>
          <a:prstGeom prst="rect">
            <a:avLst/>
          </a:prstGeom>
          <a:solidFill>
            <a:srgbClr val="C9C2B0"/>
          </a:solidFill>
          <a:ln/>
        </p:spPr>
        <p:txBody>
          <a:bodyPr/>
          <a:lstStyle/>
          <a:p>
            <a:endParaRPr lang="en-US"/>
          </a:p>
        </p:txBody>
      </p:sp>
      <p:sp>
        <p:nvSpPr>
          <p:cNvPr id="79" name="Text 77"/>
          <p:cNvSpPr/>
          <p:nvPr/>
        </p:nvSpPr>
        <p:spPr>
          <a:xfrm>
            <a:off x="1028700" y="8126968"/>
            <a:ext cx="4520083" cy="310872"/>
          </a:xfrm>
          <a:prstGeom prst="rect">
            <a:avLst/>
          </a:prstGeom>
          <a:noFill/>
          <a:ln/>
        </p:spPr>
        <p:txBody>
          <a:bodyPr wrap="square" lIns="25400" tIns="25400" rIns="25400" bIns="25400" rtlCol="0" anchor="ctr">
            <a:normAutofit fontScale="92500" lnSpcReduction="10000"/>
          </a:bodyPr>
          <a:lstStyle/>
          <a:p>
            <a:pPr marL="0" indent="0" algn="l">
              <a:lnSpc>
                <a:spcPct val="132000"/>
              </a:lnSpc>
              <a:buNone/>
            </a:pPr>
            <a:r>
              <a:rPr lang="en-US" sz="1650" kern="0" spc="-19" dirty="0">
                <a:solidFill>
                  <a:srgbClr val="2A3B33"/>
                </a:solidFill>
                <a:latin typeface="Arial" pitchFamily="34" charset="0"/>
                <a:ea typeface="Arial" pitchFamily="34" charset="-122"/>
                <a:cs typeface="Arial" pitchFamily="34" charset="-120"/>
              </a:rPr>
              <a:t>Gross margin</a:t>
            </a:r>
            <a:endParaRPr lang="en-US" sz="1650" dirty="0"/>
          </a:p>
        </p:txBody>
      </p:sp>
      <p:sp>
        <p:nvSpPr>
          <p:cNvPr id="80" name="Shape 78"/>
          <p:cNvSpPr/>
          <p:nvPr/>
        </p:nvSpPr>
        <p:spPr>
          <a:xfrm>
            <a:off x="5596533" y="8552141"/>
            <a:ext cx="1692592" cy="9525"/>
          </a:xfrm>
          <a:prstGeom prst="rect">
            <a:avLst/>
          </a:prstGeom>
          <a:solidFill>
            <a:srgbClr val="C9C2B0"/>
          </a:solidFill>
          <a:ln/>
        </p:spPr>
        <p:txBody>
          <a:bodyPr/>
          <a:lstStyle/>
          <a:p>
            <a:endParaRPr lang="en-US"/>
          </a:p>
        </p:txBody>
      </p:sp>
      <p:sp>
        <p:nvSpPr>
          <p:cNvPr id="81" name="Text 79"/>
          <p:cNvSpPr/>
          <p:nvPr/>
        </p:nvSpPr>
        <p:spPr>
          <a:xfrm>
            <a:off x="5710833" y="8126968"/>
            <a:ext cx="1387792" cy="310872"/>
          </a:xfrm>
          <a:prstGeom prst="rect">
            <a:avLst/>
          </a:prstGeom>
          <a:noFill/>
          <a:ln/>
        </p:spPr>
        <p:txBody>
          <a:bodyPr wrap="square" lIns="25400" tIns="25400" rIns="25400" bIns="25400" rtlCol="0" anchor="ctr">
            <a:normAutofit fontScale="92500" lnSpcReduction="10000"/>
          </a:bodyPr>
          <a:lstStyle/>
          <a:p>
            <a:pPr marL="0" indent="0" algn="r">
              <a:lnSpc>
                <a:spcPct val="132000"/>
              </a:lnSpc>
              <a:buNone/>
            </a:pPr>
            <a:r>
              <a:rPr lang="en-US" sz="1650" kern="0" spc="-19" dirty="0">
                <a:solidFill>
                  <a:srgbClr val="2A3B33"/>
                </a:solidFill>
                <a:latin typeface="Arial" pitchFamily="34" charset="0"/>
                <a:ea typeface="Arial" pitchFamily="34" charset="-122"/>
                <a:cs typeface="Arial" pitchFamily="34" charset="-120"/>
              </a:rPr>
              <a:t>72%</a:t>
            </a:r>
            <a:endParaRPr lang="en-US" sz="1650" dirty="0"/>
          </a:p>
        </p:txBody>
      </p:sp>
      <p:sp>
        <p:nvSpPr>
          <p:cNvPr id="82" name="Shape 80"/>
          <p:cNvSpPr/>
          <p:nvPr/>
        </p:nvSpPr>
        <p:spPr>
          <a:xfrm>
            <a:off x="7289125" y="8552141"/>
            <a:ext cx="1785938" cy="9525"/>
          </a:xfrm>
          <a:prstGeom prst="rect">
            <a:avLst/>
          </a:prstGeom>
          <a:solidFill>
            <a:srgbClr val="C9C2B0"/>
          </a:solidFill>
          <a:ln/>
        </p:spPr>
        <p:txBody>
          <a:bodyPr/>
          <a:lstStyle/>
          <a:p>
            <a:endParaRPr lang="en-US"/>
          </a:p>
        </p:txBody>
      </p:sp>
      <p:sp>
        <p:nvSpPr>
          <p:cNvPr id="83" name="Text 81"/>
          <p:cNvSpPr/>
          <p:nvPr/>
        </p:nvSpPr>
        <p:spPr>
          <a:xfrm>
            <a:off x="7403425" y="8126968"/>
            <a:ext cx="1481137" cy="310872"/>
          </a:xfrm>
          <a:prstGeom prst="rect">
            <a:avLst/>
          </a:prstGeom>
          <a:noFill/>
          <a:ln/>
        </p:spPr>
        <p:txBody>
          <a:bodyPr wrap="square" lIns="25400" tIns="25400" rIns="25400" bIns="25400" rtlCol="0" anchor="ctr">
            <a:normAutofit fontScale="92500" lnSpcReduction="10000"/>
          </a:bodyPr>
          <a:lstStyle/>
          <a:p>
            <a:pPr marL="0" indent="0" algn="r">
              <a:lnSpc>
                <a:spcPct val="132000"/>
              </a:lnSpc>
              <a:buNone/>
            </a:pPr>
            <a:r>
              <a:rPr lang="en-US" sz="1650" kern="0" spc="-19" dirty="0">
                <a:solidFill>
                  <a:srgbClr val="2A3B33"/>
                </a:solidFill>
                <a:latin typeface="Arial" pitchFamily="34" charset="0"/>
                <a:ea typeface="Arial" pitchFamily="34" charset="-122"/>
                <a:cs typeface="Arial" pitchFamily="34" charset="-120"/>
              </a:rPr>
              <a:t>72%</a:t>
            </a:r>
            <a:endParaRPr lang="en-US" sz="1650" dirty="0"/>
          </a:p>
        </p:txBody>
      </p:sp>
      <p:sp>
        <p:nvSpPr>
          <p:cNvPr id="84" name="Shape 82"/>
          <p:cNvSpPr/>
          <p:nvPr/>
        </p:nvSpPr>
        <p:spPr>
          <a:xfrm>
            <a:off x="9075063" y="8552141"/>
            <a:ext cx="1687711" cy="9525"/>
          </a:xfrm>
          <a:prstGeom prst="rect">
            <a:avLst/>
          </a:prstGeom>
          <a:solidFill>
            <a:srgbClr val="C9C2B0"/>
          </a:solidFill>
          <a:ln/>
        </p:spPr>
        <p:txBody>
          <a:bodyPr/>
          <a:lstStyle/>
          <a:p>
            <a:endParaRPr lang="en-US"/>
          </a:p>
        </p:txBody>
      </p:sp>
      <p:sp>
        <p:nvSpPr>
          <p:cNvPr id="85" name="Text 83"/>
          <p:cNvSpPr/>
          <p:nvPr/>
        </p:nvSpPr>
        <p:spPr>
          <a:xfrm>
            <a:off x="9189363" y="8126968"/>
            <a:ext cx="1382911" cy="310872"/>
          </a:xfrm>
          <a:prstGeom prst="rect">
            <a:avLst/>
          </a:prstGeom>
          <a:noFill/>
          <a:ln/>
        </p:spPr>
        <p:txBody>
          <a:bodyPr wrap="square" lIns="25400" tIns="25400" rIns="25400" bIns="25400" rtlCol="0" anchor="ctr">
            <a:normAutofit fontScale="92500" lnSpcReduction="10000"/>
          </a:bodyPr>
          <a:lstStyle/>
          <a:p>
            <a:pPr marL="0" indent="0" algn="r">
              <a:lnSpc>
                <a:spcPct val="132000"/>
              </a:lnSpc>
              <a:buNone/>
            </a:pPr>
            <a:r>
              <a:rPr lang="en-US" sz="1650" kern="0" spc="-19" dirty="0">
                <a:solidFill>
                  <a:srgbClr val="2A3B33"/>
                </a:solidFill>
                <a:latin typeface="Arial" pitchFamily="34" charset="0"/>
                <a:ea typeface="Arial" pitchFamily="34" charset="-122"/>
                <a:cs typeface="Arial" pitchFamily="34" charset="-120"/>
              </a:rPr>
              <a:t>72%</a:t>
            </a:r>
            <a:endParaRPr lang="en-US" sz="1650" dirty="0"/>
          </a:p>
        </p:txBody>
      </p:sp>
      <p:sp>
        <p:nvSpPr>
          <p:cNvPr id="86" name="Text 84"/>
          <p:cNvSpPr/>
          <p:nvPr/>
        </p:nvSpPr>
        <p:spPr>
          <a:xfrm>
            <a:off x="838200" y="8696920"/>
            <a:ext cx="10222312" cy="518160"/>
          </a:xfrm>
          <a:prstGeom prst="rect">
            <a:avLst/>
          </a:prstGeom>
          <a:noFill/>
          <a:ln/>
        </p:spPr>
        <p:txBody>
          <a:bodyPr wrap="square" lIns="25400" tIns="25400" rIns="25400" bIns="25400" rtlCol="0" anchor="t">
            <a:normAutofit fontScale="92500" lnSpcReduction="10000"/>
          </a:bodyPr>
          <a:lstStyle/>
          <a:p>
            <a:pPr marL="0" indent="0" algn="l">
              <a:lnSpc>
                <a:spcPct val="140000"/>
              </a:lnSpc>
              <a:buNone/>
            </a:pPr>
            <a:r>
              <a:rPr lang="en-US" sz="1350" kern="0" spc="-19" dirty="0">
                <a:solidFill>
                  <a:srgbClr val="5C6B62"/>
                </a:solidFill>
                <a:latin typeface="Arial" pitchFamily="34" charset="0"/>
                <a:ea typeface="Arial" pitchFamily="34" charset="-122"/>
                <a:cs typeface="Arial" pitchFamily="34" charset="-120"/>
              </a:rPr>
              <a:t>Gross margin holds at the per-tonne 72% by construction. Capex (€150k / €500k / €1.5m) sits above EBITDA and is ~60% SPRIND-grant-covered. Pilot years are deliberately grant-funded — not loss-making by accident.</a:t>
            </a:r>
            <a:endParaRPr lang="en-US" sz="1350" dirty="0"/>
          </a:p>
        </p:txBody>
      </p:sp>
      <p:sp>
        <p:nvSpPr>
          <p:cNvPr id="87" name="Shape 85"/>
          <p:cNvSpPr/>
          <p:nvPr/>
        </p:nvSpPr>
        <p:spPr>
          <a:xfrm>
            <a:off x="11200924" y="4296728"/>
            <a:ext cx="6248876" cy="1430655"/>
          </a:xfrm>
          <a:prstGeom prst="roundRect">
            <a:avLst>
              <a:gd name="adj" fmla="val 2663"/>
            </a:avLst>
          </a:prstGeom>
          <a:solidFill>
            <a:srgbClr val="14342B"/>
          </a:solidFill>
          <a:ln w="7620">
            <a:solidFill>
              <a:srgbClr val="14342B"/>
            </a:solidFill>
            <a:prstDash val="solid"/>
          </a:ln>
        </p:spPr>
        <p:txBody>
          <a:bodyPr/>
          <a:lstStyle/>
          <a:p>
            <a:endParaRPr lang="en-US"/>
          </a:p>
        </p:txBody>
      </p:sp>
      <p:sp>
        <p:nvSpPr>
          <p:cNvPr id="88" name="Text 86"/>
          <p:cNvSpPr/>
          <p:nvPr/>
        </p:nvSpPr>
        <p:spPr>
          <a:xfrm>
            <a:off x="11437144" y="4494847"/>
            <a:ext cx="5949729" cy="259080"/>
          </a:xfrm>
          <a:prstGeom prst="rect">
            <a:avLst/>
          </a:prstGeom>
          <a:noFill/>
          <a:ln/>
        </p:spPr>
        <p:txBody>
          <a:bodyPr wrap="square" lIns="25400" tIns="25400" rIns="25400" bIns="25400" rtlCol="0" anchor="t">
            <a:normAutofit fontScale="92500" lnSpcReduction="10000"/>
          </a:bodyPr>
          <a:lstStyle/>
          <a:p>
            <a:pPr marL="0" indent="0" algn="l">
              <a:lnSpc>
                <a:spcPct val="145000"/>
              </a:lnSpc>
              <a:buNone/>
            </a:pPr>
            <a:r>
              <a:rPr lang="en-US" sz="1200" b="1" kern="0" spc="120" dirty="0">
                <a:solidFill>
                  <a:srgbClr val="9DB6A6"/>
                </a:solidFill>
                <a:latin typeface="Arial" pitchFamily="34" charset="0"/>
                <a:ea typeface="Arial" pitchFamily="34" charset="-122"/>
                <a:cs typeface="Arial" pitchFamily="34" charset="-120"/>
              </a:rPr>
              <a:t>YEAR 3 EBITDA</a:t>
            </a:r>
            <a:endParaRPr lang="en-US" sz="1200" dirty="0"/>
          </a:p>
        </p:txBody>
      </p:sp>
      <p:sp>
        <p:nvSpPr>
          <p:cNvPr id="89" name="Text 87"/>
          <p:cNvSpPr/>
          <p:nvPr/>
        </p:nvSpPr>
        <p:spPr>
          <a:xfrm>
            <a:off x="11437144" y="4792028"/>
            <a:ext cx="5949729" cy="476250"/>
          </a:xfrm>
          <a:prstGeom prst="rect">
            <a:avLst/>
          </a:prstGeom>
          <a:noFill/>
          <a:ln/>
        </p:spPr>
        <p:txBody>
          <a:bodyPr wrap="square" lIns="25400" tIns="25400" rIns="25400" bIns="25400" rtlCol="0" anchor="t">
            <a:normAutofit fontScale="92500" lnSpcReduction="20000"/>
          </a:bodyPr>
          <a:lstStyle/>
          <a:p>
            <a:pPr marL="0" indent="0" algn="l">
              <a:lnSpc>
                <a:spcPct val="100000"/>
              </a:lnSpc>
              <a:buNone/>
            </a:pPr>
            <a:r>
              <a:rPr lang="en-US" sz="3450" b="1" kern="0" spc="-103" dirty="0">
                <a:solidFill>
                  <a:srgbClr val="C68A4A"/>
                </a:solidFill>
                <a:latin typeface="Arial" pitchFamily="34" charset="0"/>
                <a:ea typeface="Arial" pitchFamily="34" charset="-122"/>
                <a:cs typeface="Arial" pitchFamily="34" charset="-120"/>
              </a:rPr>
              <a:t>€1.2m</a:t>
            </a:r>
            <a:endParaRPr lang="en-US" sz="3450" dirty="0"/>
          </a:p>
        </p:txBody>
      </p:sp>
      <p:sp>
        <p:nvSpPr>
          <p:cNvPr id="90" name="Text 88"/>
          <p:cNvSpPr/>
          <p:nvPr/>
        </p:nvSpPr>
        <p:spPr>
          <a:xfrm>
            <a:off x="11437144" y="5306378"/>
            <a:ext cx="5949729" cy="260985"/>
          </a:xfrm>
          <a:prstGeom prst="rect">
            <a:avLst/>
          </a:prstGeom>
          <a:noFill/>
          <a:ln/>
        </p:spPr>
        <p:txBody>
          <a:bodyPr wrap="square" lIns="25400" tIns="25400" rIns="25400" bIns="25400" rtlCol="0" anchor="t">
            <a:normAutofit fontScale="92500" lnSpcReduction="10000"/>
          </a:bodyPr>
          <a:lstStyle/>
          <a:p>
            <a:pPr marL="0" indent="0" algn="l">
              <a:lnSpc>
                <a:spcPct val="130000"/>
              </a:lnSpc>
              <a:buNone/>
            </a:pPr>
            <a:r>
              <a:rPr lang="en-US" sz="1350" kern="0" spc="-19" dirty="0">
                <a:solidFill>
                  <a:srgbClr val="C4D2C7"/>
                </a:solidFill>
                <a:latin typeface="Arial" pitchFamily="34" charset="0"/>
                <a:ea typeface="Arial" pitchFamily="34" charset="-122"/>
                <a:cs typeface="Arial" pitchFamily="34" charset="-120"/>
              </a:rPr>
              <a:t>first self-funding year, at 250 t demo scale</a:t>
            </a:r>
            <a:endParaRPr lang="en-US" sz="1350" dirty="0"/>
          </a:p>
        </p:txBody>
      </p:sp>
      <p:sp>
        <p:nvSpPr>
          <p:cNvPr id="91" name="Shape 89"/>
          <p:cNvSpPr/>
          <p:nvPr/>
        </p:nvSpPr>
        <p:spPr>
          <a:xfrm>
            <a:off x="11200924" y="5898832"/>
            <a:ext cx="6248876" cy="1430655"/>
          </a:xfrm>
          <a:prstGeom prst="roundRect">
            <a:avLst>
              <a:gd name="adj" fmla="val 2663"/>
            </a:avLst>
          </a:prstGeom>
          <a:solidFill>
            <a:srgbClr val="FFFFFF"/>
          </a:solidFill>
          <a:ln w="7620">
            <a:solidFill>
              <a:srgbClr val="DED7C6"/>
            </a:solidFill>
            <a:prstDash val="solid"/>
          </a:ln>
        </p:spPr>
        <p:txBody>
          <a:bodyPr/>
          <a:lstStyle/>
          <a:p>
            <a:endParaRPr lang="en-US"/>
          </a:p>
        </p:txBody>
      </p:sp>
      <p:sp>
        <p:nvSpPr>
          <p:cNvPr id="92" name="Text 90"/>
          <p:cNvSpPr/>
          <p:nvPr/>
        </p:nvSpPr>
        <p:spPr>
          <a:xfrm>
            <a:off x="11437144" y="6096953"/>
            <a:ext cx="5949729" cy="259080"/>
          </a:xfrm>
          <a:prstGeom prst="rect">
            <a:avLst/>
          </a:prstGeom>
          <a:noFill/>
          <a:ln/>
        </p:spPr>
        <p:txBody>
          <a:bodyPr wrap="square" lIns="25400" tIns="25400" rIns="25400" bIns="25400" rtlCol="0" anchor="t">
            <a:normAutofit fontScale="92500" lnSpcReduction="10000"/>
          </a:bodyPr>
          <a:lstStyle/>
          <a:p>
            <a:pPr marL="0" indent="0" algn="l">
              <a:lnSpc>
                <a:spcPct val="145000"/>
              </a:lnSpc>
              <a:buNone/>
            </a:pPr>
            <a:r>
              <a:rPr lang="en-US" sz="1200" b="1" kern="0" spc="120" dirty="0">
                <a:solidFill>
                  <a:srgbClr val="5C6B62"/>
                </a:solidFill>
                <a:latin typeface="Arial" pitchFamily="34" charset="0"/>
                <a:ea typeface="Arial" pitchFamily="34" charset="-122"/>
                <a:cs typeface="Arial" pitchFamily="34" charset="-120"/>
              </a:rPr>
              <a:t>YEAR 3 REVENUE</a:t>
            </a:r>
            <a:endParaRPr lang="en-US" sz="1200" dirty="0"/>
          </a:p>
        </p:txBody>
      </p:sp>
      <p:sp>
        <p:nvSpPr>
          <p:cNvPr id="93" name="Text 91"/>
          <p:cNvSpPr/>
          <p:nvPr/>
        </p:nvSpPr>
        <p:spPr>
          <a:xfrm>
            <a:off x="11437144" y="6394132"/>
            <a:ext cx="5949729" cy="476250"/>
          </a:xfrm>
          <a:prstGeom prst="rect">
            <a:avLst/>
          </a:prstGeom>
          <a:noFill/>
          <a:ln/>
        </p:spPr>
        <p:txBody>
          <a:bodyPr wrap="square" lIns="25400" tIns="25400" rIns="25400" bIns="25400" rtlCol="0" anchor="t">
            <a:normAutofit fontScale="92500" lnSpcReduction="20000"/>
          </a:bodyPr>
          <a:lstStyle/>
          <a:p>
            <a:pPr marL="0" indent="0" algn="l">
              <a:lnSpc>
                <a:spcPct val="100000"/>
              </a:lnSpc>
              <a:buNone/>
            </a:pPr>
            <a:r>
              <a:rPr lang="en-US" sz="3450" b="1" kern="0" spc="-103" dirty="0">
                <a:solidFill>
                  <a:srgbClr val="C68A4A"/>
                </a:solidFill>
                <a:latin typeface="Arial" pitchFamily="34" charset="0"/>
                <a:ea typeface="Arial" pitchFamily="34" charset="-122"/>
                <a:cs typeface="Arial" pitchFamily="34" charset="-120"/>
              </a:rPr>
              <a:t>€4.5m</a:t>
            </a:r>
            <a:endParaRPr lang="en-US" sz="3450" dirty="0"/>
          </a:p>
        </p:txBody>
      </p:sp>
      <p:sp>
        <p:nvSpPr>
          <p:cNvPr id="94" name="Text 92"/>
          <p:cNvSpPr/>
          <p:nvPr/>
        </p:nvSpPr>
        <p:spPr>
          <a:xfrm>
            <a:off x="11437144" y="6908482"/>
            <a:ext cx="5949729" cy="260985"/>
          </a:xfrm>
          <a:prstGeom prst="rect">
            <a:avLst/>
          </a:prstGeom>
          <a:noFill/>
          <a:ln/>
        </p:spPr>
        <p:txBody>
          <a:bodyPr wrap="square" lIns="25400" tIns="25400" rIns="25400" bIns="25400" rtlCol="0" anchor="t">
            <a:normAutofit fontScale="92500" lnSpcReduction="10000"/>
          </a:bodyPr>
          <a:lstStyle/>
          <a:p>
            <a:pPr marL="0" indent="0" algn="l">
              <a:lnSpc>
                <a:spcPct val="130000"/>
              </a:lnSpc>
              <a:buNone/>
            </a:pPr>
            <a:r>
              <a:rPr lang="en-US" sz="1350" kern="0" spc="-19" dirty="0">
                <a:solidFill>
                  <a:srgbClr val="5C6B62"/>
                </a:solidFill>
                <a:latin typeface="Arial" pitchFamily="34" charset="0"/>
                <a:ea typeface="Arial" pitchFamily="34" charset="-122"/>
                <a:cs typeface="Arial" pitchFamily="34" charset="-120"/>
              </a:rPr>
              <a:t>at €24,004/t × 187.5 t effective</a:t>
            </a:r>
            <a:endParaRPr lang="en-US" sz="1350" dirty="0"/>
          </a:p>
        </p:txBody>
      </p:sp>
      <p:sp>
        <p:nvSpPr>
          <p:cNvPr id="95" name="Shape 93"/>
          <p:cNvSpPr/>
          <p:nvPr/>
        </p:nvSpPr>
        <p:spPr>
          <a:xfrm>
            <a:off x="11200924" y="7500938"/>
            <a:ext cx="6248876" cy="1430655"/>
          </a:xfrm>
          <a:prstGeom prst="roundRect">
            <a:avLst>
              <a:gd name="adj" fmla="val 2663"/>
            </a:avLst>
          </a:prstGeom>
          <a:solidFill>
            <a:srgbClr val="FFFFFF"/>
          </a:solidFill>
          <a:ln w="7620">
            <a:solidFill>
              <a:srgbClr val="DED7C6"/>
            </a:solidFill>
            <a:prstDash val="solid"/>
          </a:ln>
        </p:spPr>
        <p:txBody>
          <a:bodyPr/>
          <a:lstStyle/>
          <a:p>
            <a:endParaRPr lang="en-US"/>
          </a:p>
        </p:txBody>
      </p:sp>
      <p:sp>
        <p:nvSpPr>
          <p:cNvPr id="96" name="Text 94"/>
          <p:cNvSpPr/>
          <p:nvPr/>
        </p:nvSpPr>
        <p:spPr>
          <a:xfrm>
            <a:off x="11437144" y="7699057"/>
            <a:ext cx="5949729" cy="259080"/>
          </a:xfrm>
          <a:prstGeom prst="rect">
            <a:avLst/>
          </a:prstGeom>
          <a:noFill/>
          <a:ln/>
        </p:spPr>
        <p:txBody>
          <a:bodyPr wrap="square" lIns="25400" tIns="25400" rIns="25400" bIns="25400" rtlCol="0" anchor="t">
            <a:normAutofit fontScale="92500" lnSpcReduction="10000"/>
          </a:bodyPr>
          <a:lstStyle/>
          <a:p>
            <a:pPr marL="0" indent="0" algn="l">
              <a:lnSpc>
                <a:spcPct val="145000"/>
              </a:lnSpc>
              <a:buNone/>
            </a:pPr>
            <a:r>
              <a:rPr lang="en-US" sz="1200" b="1" kern="0" spc="120" dirty="0">
                <a:solidFill>
                  <a:srgbClr val="5C6B62"/>
                </a:solidFill>
                <a:latin typeface="Arial" pitchFamily="34" charset="0"/>
                <a:ea typeface="Arial" pitchFamily="34" charset="-122"/>
                <a:cs typeface="Arial" pitchFamily="34" charset="-120"/>
              </a:rPr>
              <a:t>EBITDA BREAKEVEN</a:t>
            </a:r>
            <a:endParaRPr lang="en-US" sz="1200" dirty="0"/>
          </a:p>
        </p:txBody>
      </p:sp>
      <p:sp>
        <p:nvSpPr>
          <p:cNvPr id="97" name="Text 95"/>
          <p:cNvSpPr/>
          <p:nvPr/>
        </p:nvSpPr>
        <p:spPr>
          <a:xfrm>
            <a:off x="11437144" y="7996237"/>
            <a:ext cx="5949729" cy="476250"/>
          </a:xfrm>
          <a:prstGeom prst="rect">
            <a:avLst/>
          </a:prstGeom>
          <a:noFill/>
          <a:ln/>
        </p:spPr>
        <p:txBody>
          <a:bodyPr wrap="square" lIns="25400" tIns="25400" rIns="25400" bIns="25400" rtlCol="0" anchor="t">
            <a:normAutofit fontScale="92500" lnSpcReduction="20000"/>
          </a:bodyPr>
          <a:lstStyle/>
          <a:p>
            <a:pPr marL="0" indent="0" algn="l">
              <a:lnSpc>
                <a:spcPct val="100000"/>
              </a:lnSpc>
              <a:buNone/>
            </a:pPr>
            <a:r>
              <a:rPr lang="en-US" sz="3450" b="1" kern="0" spc="-103" dirty="0">
                <a:solidFill>
                  <a:srgbClr val="C68A4A"/>
                </a:solidFill>
                <a:latin typeface="Arial" pitchFamily="34" charset="0"/>
                <a:ea typeface="Arial" pitchFamily="34" charset="-122"/>
                <a:cs typeface="Arial" pitchFamily="34" charset="-120"/>
              </a:rPr>
              <a:t>≈120</a:t>
            </a:r>
            <a:r>
              <a:rPr lang="en-US" sz="1800" b="1" kern="0" spc="-103" dirty="0">
                <a:solidFill>
                  <a:srgbClr val="C68A4A"/>
                </a:solidFill>
                <a:latin typeface="Arial" pitchFamily="34" charset="0"/>
                <a:ea typeface="Arial" pitchFamily="34" charset="-122"/>
                <a:cs typeface="Arial" pitchFamily="34" charset="-120"/>
              </a:rPr>
              <a:t>t/yr</a:t>
            </a:r>
            <a:endParaRPr lang="en-US" sz="3450" dirty="0"/>
          </a:p>
        </p:txBody>
      </p:sp>
      <p:sp>
        <p:nvSpPr>
          <p:cNvPr id="98" name="Text 96"/>
          <p:cNvSpPr/>
          <p:nvPr/>
        </p:nvSpPr>
        <p:spPr>
          <a:xfrm>
            <a:off x="11437144" y="8510588"/>
            <a:ext cx="5949729" cy="260985"/>
          </a:xfrm>
          <a:prstGeom prst="rect">
            <a:avLst/>
          </a:prstGeom>
          <a:noFill/>
          <a:ln/>
        </p:spPr>
        <p:txBody>
          <a:bodyPr wrap="square" lIns="25400" tIns="25400" rIns="25400" bIns="25400" rtlCol="0" anchor="t">
            <a:normAutofit fontScale="92500" lnSpcReduction="10000"/>
          </a:bodyPr>
          <a:lstStyle/>
          <a:p>
            <a:pPr marL="0" indent="0" algn="l">
              <a:lnSpc>
                <a:spcPct val="130000"/>
              </a:lnSpc>
              <a:buNone/>
            </a:pPr>
            <a:r>
              <a:rPr lang="en-US" sz="1350" kern="0" spc="-19" dirty="0">
                <a:solidFill>
                  <a:srgbClr val="5C6B62"/>
                </a:solidFill>
                <a:latin typeface="Arial" pitchFamily="34" charset="0"/>
                <a:ea typeface="Arial" pitchFamily="34" charset="-122"/>
                <a:cs typeface="Arial" pitchFamily="34" charset="-120"/>
              </a:rPr>
              <a:t>crossed inside the Year 3 ramp</a:t>
            </a:r>
            <a:endParaRPr lang="en-US" sz="1350" dirty="0"/>
          </a:p>
        </p:txBody>
      </p:sp>
      <p:sp>
        <p:nvSpPr>
          <p:cNvPr id="99" name="Text 97"/>
          <p:cNvSpPr/>
          <p:nvPr/>
        </p:nvSpPr>
        <p:spPr>
          <a:xfrm>
            <a:off x="838200" y="9671209"/>
            <a:ext cx="4269516" cy="272891"/>
          </a:xfrm>
          <a:prstGeom prst="rect">
            <a:avLst/>
          </a:prstGeom>
          <a:noFill/>
          <a:ln/>
        </p:spPr>
        <p:txBody>
          <a:bodyPr wrap="square" lIns="25400" tIns="25400" rIns="25400" bIns="25400" rtlCol="0" anchor="t">
            <a:normAutofit fontScale="92500" lnSpcReduction="20000"/>
          </a:bodyPr>
          <a:lstStyle/>
          <a:p>
            <a:pPr marL="0" indent="0" algn="l">
              <a:lnSpc>
                <a:spcPct val="145000"/>
              </a:lnSpc>
              <a:buNone/>
            </a:pPr>
            <a:r>
              <a:rPr lang="en-US" sz="1275" kern="0" spc="51" dirty="0">
                <a:solidFill>
                  <a:srgbClr val="5C6B62"/>
                </a:solidFill>
                <a:latin typeface="Arial" pitchFamily="34" charset="0"/>
                <a:ea typeface="Arial" pitchFamily="34" charset="-122"/>
                <a:cs typeface="Arial" pitchFamily="34" charset="-120"/>
              </a:rPr>
              <a:t>BIOWEG × BIOPEPLEACH · Strategic Business Plan</a:t>
            </a:r>
            <a:endParaRPr lang="en-US" sz="1275" dirty="0"/>
          </a:p>
        </p:txBody>
      </p:sp>
      <p:sp>
        <p:nvSpPr>
          <p:cNvPr id="100" name="Text 98"/>
          <p:cNvSpPr/>
          <p:nvPr/>
        </p:nvSpPr>
        <p:spPr>
          <a:xfrm>
            <a:off x="16909256" y="9671209"/>
            <a:ext cx="616744" cy="272891"/>
          </a:xfrm>
          <a:prstGeom prst="rect">
            <a:avLst/>
          </a:prstGeom>
          <a:noFill/>
          <a:ln/>
        </p:spPr>
        <p:txBody>
          <a:bodyPr wrap="square" lIns="25400" tIns="25400" rIns="25400" bIns="25400" rtlCol="0" anchor="t">
            <a:normAutofit fontScale="92500" lnSpcReduction="20000"/>
          </a:bodyPr>
          <a:lstStyle/>
          <a:p>
            <a:pPr marL="0" indent="0" algn="l">
              <a:lnSpc>
                <a:spcPct val="145000"/>
              </a:lnSpc>
              <a:buNone/>
            </a:pPr>
            <a:r>
              <a:rPr lang="en-US" sz="1275" kern="0" spc="51" dirty="0">
                <a:solidFill>
                  <a:srgbClr val="5C6B62"/>
                </a:solidFill>
                <a:latin typeface="Arial" pitchFamily="34" charset="0"/>
                <a:ea typeface="Arial" pitchFamily="34" charset="-122"/>
                <a:cs typeface="Arial" pitchFamily="34" charset="-120"/>
              </a:rPr>
              <a:t>15 / 19</a:t>
            </a:r>
            <a:endParaRPr lang="en-US" sz="1275"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18288000" cy="10287000"/>
          </a:xfrm>
          <a:prstGeom prst="rect">
            <a:avLst/>
          </a:prstGeom>
          <a:solidFill>
            <a:srgbClr val="143329"/>
          </a:solidFill>
          <a:ln/>
        </p:spPr>
        <p:txBody>
          <a:bodyPr/>
          <a:lstStyle/>
          <a:p>
            <a:endParaRPr lang="en-US" dirty="0"/>
          </a:p>
        </p:txBody>
      </p:sp>
      <p:sp>
        <p:nvSpPr>
          <p:cNvPr id="3" name="Shape 1"/>
          <p:cNvSpPr/>
          <p:nvPr/>
        </p:nvSpPr>
        <p:spPr>
          <a:xfrm>
            <a:off x="876300" y="1028700"/>
            <a:ext cx="16535400" cy="15240"/>
          </a:xfrm>
          <a:prstGeom prst="rect">
            <a:avLst/>
          </a:prstGeom>
          <a:solidFill>
            <a:srgbClr val="FFFFFF">
              <a:alpha val="22000"/>
            </a:srgbClr>
          </a:solidFill>
          <a:ln/>
        </p:spPr>
        <p:txBody>
          <a:bodyPr/>
          <a:lstStyle/>
          <a:p>
            <a:endParaRPr lang="en-US"/>
          </a:p>
        </p:txBody>
      </p:sp>
      <p:sp>
        <p:nvSpPr>
          <p:cNvPr id="4" name="Text 2"/>
          <p:cNvSpPr/>
          <p:nvPr/>
        </p:nvSpPr>
        <p:spPr>
          <a:xfrm>
            <a:off x="876300" y="571500"/>
            <a:ext cx="376833" cy="342900"/>
          </a:xfrm>
          <a:prstGeom prst="rect">
            <a:avLst/>
          </a:prstGeom>
          <a:noFill/>
          <a:ln/>
        </p:spPr>
        <p:txBody>
          <a:bodyPr wrap="square" lIns="25400" tIns="25400" rIns="25400" bIns="25400" rtlCol="0" anchor="t">
            <a:normAutofit lnSpcReduction="10000"/>
          </a:bodyPr>
          <a:lstStyle/>
          <a:p>
            <a:pPr marL="0" indent="0" algn="l">
              <a:buNone/>
            </a:pPr>
            <a:r>
              <a:rPr lang="en-US" sz="1950" b="1" kern="0" spc="195" dirty="0">
                <a:solidFill>
                  <a:srgbClr val="BF7D36"/>
                </a:solidFill>
                <a:latin typeface="Calibri" pitchFamily="34" charset="0"/>
                <a:ea typeface="Calibri" pitchFamily="34" charset="-122"/>
                <a:cs typeface="Calibri" pitchFamily="34" charset="-120"/>
              </a:rPr>
              <a:t>01</a:t>
            </a:r>
            <a:endParaRPr lang="en-US" sz="1950" dirty="0"/>
          </a:p>
        </p:txBody>
      </p:sp>
      <p:sp>
        <p:nvSpPr>
          <p:cNvPr id="5" name="Text 3"/>
          <p:cNvSpPr/>
          <p:nvPr/>
        </p:nvSpPr>
        <p:spPr>
          <a:xfrm>
            <a:off x="1310283" y="571500"/>
            <a:ext cx="3542704" cy="285750"/>
          </a:xfrm>
          <a:prstGeom prst="rect">
            <a:avLst/>
          </a:prstGeom>
          <a:noFill/>
          <a:ln/>
        </p:spPr>
        <p:txBody>
          <a:bodyPr wrap="square" lIns="0" tIns="0" rIns="0" bIns="0" rtlCol="0" anchor="t">
            <a:noAutofit/>
          </a:bodyPr>
          <a:lstStyle/>
          <a:p>
            <a:pPr marL="0" indent="0" algn="l">
              <a:buNone/>
            </a:pPr>
            <a:r>
              <a:rPr lang="en-US" sz="2000" b="1" kern="0" spc="195" dirty="0">
                <a:solidFill>
                  <a:srgbClr val="EEF3EE"/>
                </a:solidFill>
                <a:latin typeface="Calibri" pitchFamily="34" charset="0"/>
                <a:ea typeface="Calibri" pitchFamily="34" charset="-122"/>
                <a:cs typeface="Calibri" pitchFamily="34" charset="-120"/>
              </a:rPr>
              <a:t>/ EXECUTIVE SUMMARY</a:t>
            </a:r>
            <a:endParaRPr lang="en-US" sz="2000" dirty="0"/>
          </a:p>
        </p:txBody>
      </p:sp>
      <p:sp>
        <p:nvSpPr>
          <p:cNvPr id="6" name="Shape 4"/>
          <p:cNvSpPr/>
          <p:nvPr/>
        </p:nvSpPr>
        <p:spPr>
          <a:xfrm>
            <a:off x="13472637" y="681038"/>
            <a:ext cx="85725" cy="85725"/>
          </a:xfrm>
          <a:prstGeom prst="ellipse">
            <a:avLst/>
          </a:prstGeom>
          <a:solidFill>
            <a:srgbClr val="BF7D36"/>
          </a:solidFill>
          <a:ln/>
        </p:spPr>
        <p:txBody>
          <a:bodyPr/>
          <a:lstStyle/>
          <a:p>
            <a:endParaRPr lang="en-US"/>
          </a:p>
        </p:txBody>
      </p:sp>
      <p:sp>
        <p:nvSpPr>
          <p:cNvPr id="7" name="Text 5"/>
          <p:cNvSpPr/>
          <p:nvPr/>
        </p:nvSpPr>
        <p:spPr>
          <a:xfrm>
            <a:off x="13672662" y="582930"/>
            <a:ext cx="3851209" cy="320040"/>
          </a:xfrm>
          <a:prstGeom prst="rect">
            <a:avLst/>
          </a:prstGeom>
          <a:noFill/>
          <a:ln/>
        </p:spPr>
        <p:txBody>
          <a:bodyPr wrap="square" lIns="0" tIns="0" rIns="0" bIns="0" rtlCol="0" anchor="t">
            <a:normAutofit/>
          </a:bodyPr>
          <a:lstStyle/>
          <a:p>
            <a:pPr marL="0" indent="0" algn="l">
              <a:buNone/>
            </a:pPr>
            <a:r>
              <a:rPr lang="en-US" sz="1800" kern="0" spc="252" dirty="0">
                <a:solidFill>
                  <a:srgbClr val="A9BDAE"/>
                </a:solidFill>
                <a:latin typeface="Calibri" pitchFamily="34" charset="0"/>
                <a:ea typeface="Calibri" pitchFamily="34" charset="-122"/>
                <a:cs typeface="Calibri" pitchFamily="34" charset="-120"/>
              </a:rPr>
              <a:t>THE WHOLE BET, ON ONE PAGE</a:t>
            </a:r>
            <a:endParaRPr lang="en-US" sz="1800" dirty="0"/>
          </a:p>
        </p:txBody>
      </p:sp>
      <p:sp>
        <p:nvSpPr>
          <p:cNvPr id="8" name="Text 6"/>
          <p:cNvSpPr/>
          <p:nvPr/>
        </p:nvSpPr>
        <p:spPr>
          <a:xfrm>
            <a:off x="876300" y="1291590"/>
            <a:ext cx="15304770" cy="976789"/>
          </a:xfrm>
          <a:prstGeom prst="rect">
            <a:avLst/>
          </a:prstGeom>
          <a:noFill/>
          <a:ln/>
        </p:spPr>
        <p:txBody>
          <a:bodyPr wrap="square" lIns="25400" tIns="25400" rIns="25400" bIns="25400" rtlCol="0" anchor="t">
            <a:normAutofit fontScale="92500" lnSpcReduction="20000"/>
          </a:bodyPr>
          <a:lstStyle/>
          <a:p>
            <a:pPr marL="0" indent="0" algn="l">
              <a:lnSpc>
                <a:spcPct val="112000"/>
              </a:lnSpc>
              <a:buNone/>
            </a:pPr>
            <a:r>
              <a:rPr lang="en-US" sz="3300" b="1" kern="0" spc="-33" dirty="0">
                <a:solidFill>
                  <a:srgbClr val="EEF3EE"/>
                </a:solidFill>
                <a:latin typeface="Calibri" pitchFamily="34" charset="0"/>
                <a:ea typeface="Calibri" pitchFamily="34" charset="-122"/>
                <a:cs typeface="Calibri" pitchFamily="34" charset="-120"/>
              </a:rPr>
              <a:t>BIOPEPLEACH can become BIOWEG's high-value process layer in Europe's circular rare-earth chain - if the next 18 months prove it on real waste.</a:t>
            </a:r>
            <a:endParaRPr lang="en-US" sz="3300" dirty="0"/>
          </a:p>
        </p:txBody>
      </p:sp>
      <p:sp>
        <p:nvSpPr>
          <p:cNvPr id="9" name="Shape 7"/>
          <p:cNvSpPr/>
          <p:nvPr/>
        </p:nvSpPr>
        <p:spPr>
          <a:xfrm>
            <a:off x="876300" y="2344579"/>
            <a:ext cx="22860" cy="643890"/>
          </a:xfrm>
          <a:prstGeom prst="rect">
            <a:avLst/>
          </a:prstGeom>
          <a:solidFill>
            <a:srgbClr val="D9B78A"/>
          </a:solidFill>
          <a:ln/>
        </p:spPr>
        <p:txBody>
          <a:bodyPr/>
          <a:lstStyle/>
          <a:p>
            <a:endParaRPr lang="en-US"/>
          </a:p>
        </p:txBody>
      </p:sp>
      <p:sp>
        <p:nvSpPr>
          <p:cNvPr id="10" name="Text 8"/>
          <p:cNvSpPr/>
          <p:nvPr/>
        </p:nvSpPr>
        <p:spPr>
          <a:xfrm>
            <a:off x="1089660" y="2344579"/>
            <a:ext cx="11951970" cy="681990"/>
          </a:xfrm>
          <a:prstGeom prst="rect">
            <a:avLst/>
          </a:prstGeom>
          <a:noFill/>
          <a:ln/>
        </p:spPr>
        <p:txBody>
          <a:bodyPr wrap="square" lIns="25400" tIns="25400" rIns="25400" bIns="25400" rtlCol="0" anchor="t">
            <a:normAutofit fontScale="92500" lnSpcReduction="20000"/>
          </a:bodyPr>
          <a:lstStyle/>
          <a:p>
            <a:pPr marL="0" indent="0" algn="l">
              <a:lnSpc>
                <a:spcPct val="130000"/>
              </a:lnSpc>
              <a:buNone/>
            </a:pPr>
            <a:r>
              <a:rPr lang="en-US" sz="1950" dirty="0">
                <a:solidFill>
                  <a:srgbClr val="EEF3EE"/>
                </a:solidFill>
                <a:latin typeface="Calibri" pitchFamily="34" charset="0"/>
                <a:ea typeface="Calibri" pitchFamily="34" charset="-122"/>
                <a:cs typeface="Calibri" pitchFamily="34" charset="-120"/>
              </a:rPr>
              <a:t>This is the entire bet on one page. Everything after this slide is me defending each piece of it - so if you only read one, read this one.</a:t>
            </a:r>
            <a:endParaRPr lang="en-US" sz="1950" dirty="0"/>
          </a:p>
        </p:txBody>
      </p:sp>
      <p:sp>
        <p:nvSpPr>
          <p:cNvPr id="11" name="Shape 9"/>
          <p:cNvSpPr/>
          <p:nvPr/>
        </p:nvSpPr>
        <p:spPr>
          <a:xfrm>
            <a:off x="876300" y="3198019"/>
            <a:ext cx="3976687" cy="2551509"/>
          </a:xfrm>
          <a:prstGeom prst="roundRect">
            <a:avLst>
              <a:gd name="adj" fmla="val 5226"/>
            </a:avLst>
          </a:prstGeom>
          <a:solidFill>
            <a:srgbClr val="FFFFFF">
              <a:alpha val="5000"/>
            </a:srgbClr>
          </a:solidFill>
          <a:ln w="7620">
            <a:solidFill>
              <a:srgbClr val="FFFFFF">
                <a:alpha val="16000"/>
              </a:srgbClr>
            </a:solidFill>
            <a:prstDash val="solid"/>
          </a:ln>
        </p:spPr>
        <p:txBody>
          <a:bodyPr/>
          <a:lstStyle/>
          <a:p>
            <a:endParaRPr lang="en-US"/>
          </a:p>
        </p:txBody>
      </p:sp>
      <p:sp>
        <p:nvSpPr>
          <p:cNvPr id="12" name="Text 10"/>
          <p:cNvSpPr/>
          <p:nvPr/>
        </p:nvSpPr>
        <p:spPr>
          <a:xfrm>
            <a:off x="1131570" y="3434239"/>
            <a:ext cx="3570132" cy="320040"/>
          </a:xfrm>
          <a:prstGeom prst="rect">
            <a:avLst/>
          </a:prstGeom>
          <a:noFill/>
          <a:ln/>
        </p:spPr>
        <p:txBody>
          <a:bodyPr wrap="square" lIns="25400" tIns="25400" rIns="25400" bIns="25400" rtlCol="0" anchor="t">
            <a:normAutofit lnSpcReduction="10000"/>
          </a:bodyPr>
          <a:lstStyle/>
          <a:p>
            <a:pPr marL="0" indent="0" algn="l">
              <a:buNone/>
            </a:pPr>
            <a:r>
              <a:rPr lang="en-US" sz="1800" b="1" kern="0" spc="144" dirty="0">
                <a:solidFill>
                  <a:srgbClr val="D9B78A"/>
                </a:solidFill>
                <a:latin typeface="Calibri" pitchFamily="34" charset="0"/>
                <a:ea typeface="Calibri" pitchFamily="34" charset="-122"/>
                <a:cs typeface="Calibri" pitchFamily="34" charset="-120"/>
              </a:rPr>
              <a:t>THE OPPORTUNITY</a:t>
            </a:r>
            <a:endParaRPr lang="en-US" sz="1800" dirty="0"/>
          </a:p>
        </p:txBody>
      </p:sp>
      <p:sp>
        <p:nvSpPr>
          <p:cNvPr id="13" name="Text 11"/>
          <p:cNvSpPr/>
          <p:nvPr/>
        </p:nvSpPr>
        <p:spPr>
          <a:xfrm>
            <a:off x="1131570" y="3820954"/>
            <a:ext cx="3570132" cy="400764"/>
          </a:xfrm>
          <a:prstGeom prst="rect">
            <a:avLst/>
          </a:prstGeom>
          <a:noFill/>
          <a:ln/>
        </p:spPr>
        <p:txBody>
          <a:bodyPr wrap="square" lIns="25400" tIns="25400" rIns="25400" bIns="25400" rtlCol="0" anchor="t">
            <a:normAutofit fontScale="92500" lnSpcReduction="20000"/>
          </a:bodyPr>
          <a:lstStyle/>
          <a:p>
            <a:pPr marL="0" indent="0" algn="l">
              <a:lnSpc>
                <a:spcPct val="112000"/>
              </a:lnSpc>
              <a:buNone/>
            </a:pPr>
            <a:r>
              <a:rPr lang="en-US" sz="2550" b="1" dirty="0">
                <a:solidFill>
                  <a:srgbClr val="EEF3EE"/>
                </a:solidFill>
                <a:latin typeface="Calibri" pitchFamily="34" charset="0"/>
                <a:ea typeface="Calibri" pitchFamily="34" charset="-122"/>
                <a:cs typeface="Calibri" pitchFamily="34" charset="-120"/>
              </a:rPr>
              <a:t>A protected supply gap</a:t>
            </a:r>
            <a:endParaRPr lang="en-US" sz="2550" dirty="0"/>
          </a:p>
        </p:txBody>
      </p:sp>
      <p:sp>
        <p:nvSpPr>
          <p:cNvPr id="14" name="Text 12"/>
          <p:cNvSpPr/>
          <p:nvPr/>
        </p:nvSpPr>
        <p:spPr>
          <a:xfrm>
            <a:off x="1131570" y="4288393"/>
            <a:ext cx="3570132" cy="1263015"/>
          </a:xfrm>
          <a:prstGeom prst="rect">
            <a:avLst/>
          </a:prstGeom>
          <a:noFill/>
          <a:ln/>
        </p:spPr>
        <p:txBody>
          <a:bodyPr wrap="square" lIns="25400" tIns="25400" rIns="25400" bIns="25400" rtlCol="0" anchor="t">
            <a:normAutofit fontScale="92500" lnSpcReduction="20000"/>
          </a:bodyPr>
          <a:lstStyle/>
          <a:p>
            <a:pPr marL="0" indent="0" algn="l">
              <a:lnSpc>
                <a:spcPct val="134000"/>
              </a:lnSpc>
              <a:buNone/>
            </a:pPr>
            <a:r>
              <a:rPr lang="en-US" sz="1800" dirty="0">
                <a:solidFill>
                  <a:srgbClr val="A9BDAE"/>
                </a:solidFill>
                <a:latin typeface="Calibri" pitchFamily="34" charset="0"/>
                <a:ea typeface="Calibri" pitchFamily="34" charset="-122"/>
                <a:cs typeface="Calibri" pitchFamily="34" charset="-120"/>
              </a:rPr>
              <a:t>REEs are critical to EVs, wind and defence, yet barely recycled - and the EU now mandates 25% recycled supply by 2030.</a:t>
            </a:r>
            <a:endParaRPr lang="en-US" sz="1800" dirty="0"/>
          </a:p>
        </p:txBody>
      </p:sp>
      <p:sp>
        <p:nvSpPr>
          <p:cNvPr id="15" name="Shape 13"/>
          <p:cNvSpPr/>
          <p:nvPr/>
        </p:nvSpPr>
        <p:spPr>
          <a:xfrm>
            <a:off x="5062538" y="3198019"/>
            <a:ext cx="3976687" cy="2551509"/>
          </a:xfrm>
          <a:prstGeom prst="roundRect">
            <a:avLst>
              <a:gd name="adj" fmla="val 5226"/>
            </a:avLst>
          </a:prstGeom>
          <a:solidFill>
            <a:srgbClr val="FFFFFF">
              <a:alpha val="5000"/>
            </a:srgbClr>
          </a:solidFill>
          <a:ln w="7620">
            <a:solidFill>
              <a:srgbClr val="FFFFFF">
                <a:alpha val="16000"/>
              </a:srgbClr>
            </a:solidFill>
            <a:prstDash val="solid"/>
          </a:ln>
        </p:spPr>
        <p:txBody>
          <a:bodyPr/>
          <a:lstStyle/>
          <a:p>
            <a:endParaRPr lang="en-US"/>
          </a:p>
        </p:txBody>
      </p:sp>
      <p:sp>
        <p:nvSpPr>
          <p:cNvPr id="16" name="Text 14"/>
          <p:cNvSpPr/>
          <p:nvPr/>
        </p:nvSpPr>
        <p:spPr>
          <a:xfrm>
            <a:off x="5317807" y="3434239"/>
            <a:ext cx="3570132" cy="320040"/>
          </a:xfrm>
          <a:prstGeom prst="rect">
            <a:avLst/>
          </a:prstGeom>
          <a:noFill/>
          <a:ln/>
        </p:spPr>
        <p:txBody>
          <a:bodyPr wrap="square" lIns="25400" tIns="25400" rIns="25400" bIns="25400" rtlCol="0" anchor="t">
            <a:normAutofit lnSpcReduction="10000"/>
          </a:bodyPr>
          <a:lstStyle/>
          <a:p>
            <a:pPr marL="0" indent="0" algn="l">
              <a:buNone/>
            </a:pPr>
            <a:r>
              <a:rPr lang="en-US" sz="1800" b="1" kern="0" spc="144" dirty="0">
                <a:solidFill>
                  <a:srgbClr val="D9B78A"/>
                </a:solidFill>
                <a:latin typeface="Calibri" pitchFamily="34" charset="0"/>
                <a:ea typeface="Calibri" pitchFamily="34" charset="-122"/>
                <a:cs typeface="Calibri" pitchFamily="34" charset="-120"/>
              </a:rPr>
              <a:t>WHAT WE BUILD</a:t>
            </a:r>
            <a:endParaRPr lang="en-US" sz="1800" dirty="0"/>
          </a:p>
        </p:txBody>
      </p:sp>
      <p:sp>
        <p:nvSpPr>
          <p:cNvPr id="17" name="Text 15"/>
          <p:cNvSpPr/>
          <p:nvPr/>
        </p:nvSpPr>
        <p:spPr>
          <a:xfrm>
            <a:off x="5317807" y="3820954"/>
            <a:ext cx="3570132" cy="400764"/>
          </a:xfrm>
          <a:prstGeom prst="rect">
            <a:avLst/>
          </a:prstGeom>
          <a:noFill/>
          <a:ln/>
        </p:spPr>
        <p:txBody>
          <a:bodyPr wrap="square" lIns="25400" tIns="25400" rIns="25400" bIns="25400" rtlCol="0" anchor="t">
            <a:normAutofit fontScale="92500" lnSpcReduction="20000"/>
          </a:bodyPr>
          <a:lstStyle/>
          <a:p>
            <a:pPr marL="0" indent="0" algn="l">
              <a:lnSpc>
                <a:spcPct val="112000"/>
              </a:lnSpc>
              <a:buNone/>
            </a:pPr>
            <a:r>
              <a:rPr lang="en-US" sz="2550" b="1" dirty="0">
                <a:solidFill>
                  <a:srgbClr val="EEF3EE"/>
                </a:solidFill>
                <a:latin typeface="Calibri" pitchFamily="34" charset="0"/>
                <a:ea typeface="Calibri" pitchFamily="34" charset="-122"/>
                <a:cs typeface="Calibri" pitchFamily="34" charset="-120"/>
              </a:rPr>
              <a:t>A water-based platform</a:t>
            </a:r>
            <a:endParaRPr lang="en-US" sz="2550" dirty="0"/>
          </a:p>
        </p:txBody>
      </p:sp>
      <p:sp>
        <p:nvSpPr>
          <p:cNvPr id="18" name="Text 16"/>
          <p:cNvSpPr/>
          <p:nvPr/>
        </p:nvSpPr>
        <p:spPr>
          <a:xfrm>
            <a:off x="5317807" y="4288393"/>
            <a:ext cx="3570132" cy="1263015"/>
          </a:xfrm>
          <a:prstGeom prst="rect">
            <a:avLst/>
          </a:prstGeom>
          <a:noFill/>
          <a:ln/>
        </p:spPr>
        <p:txBody>
          <a:bodyPr wrap="square" lIns="25400" tIns="25400" rIns="25400" bIns="25400" rtlCol="0" anchor="t">
            <a:normAutofit fontScale="92500" lnSpcReduction="20000"/>
          </a:bodyPr>
          <a:lstStyle/>
          <a:p>
            <a:pPr marL="0" indent="0" algn="l">
              <a:lnSpc>
                <a:spcPct val="134000"/>
              </a:lnSpc>
              <a:buNone/>
            </a:pPr>
            <a:r>
              <a:rPr lang="en-US" sz="1800" dirty="0">
                <a:solidFill>
                  <a:srgbClr val="A9BDAE"/>
                </a:solidFill>
                <a:latin typeface="Calibri" pitchFamily="34" charset="0"/>
                <a:ea typeface="Calibri" pitchFamily="34" charset="-122"/>
                <a:cs typeface="Calibri" pitchFamily="34" charset="-120"/>
              </a:rPr>
              <a:t>Fermentation bioacids leach the metal; TU Berlin peptides separate it selectively - one low-impact recovery process.</a:t>
            </a:r>
            <a:endParaRPr lang="en-US" sz="1800" dirty="0"/>
          </a:p>
        </p:txBody>
      </p:sp>
      <p:sp>
        <p:nvSpPr>
          <p:cNvPr id="19" name="Shape 17"/>
          <p:cNvSpPr/>
          <p:nvPr/>
        </p:nvSpPr>
        <p:spPr>
          <a:xfrm>
            <a:off x="9248775" y="3198019"/>
            <a:ext cx="3976687" cy="2551509"/>
          </a:xfrm>
          <a:prstGeom prst="roundRect">
            <a:avLst>
              <a:gd name="adj" fmla="val 5226"/>
            </a:avLst>
          </a:prstGeom>
          <a:solidFill>
            <a:srgbClr val="FFFFFF">
              <a:alpha val="5000"/>
            </a:srgbClr>
          </a:solidFill>
          <a:ln w="7620">
            <a:solidFill>
              <a:srgbClr val="FFFFFF">
                <a:alpha val="16000"/>
              </a:srgbClr>
            </a:solidFill>
            <a:prstDash val="solid"/>
          </a:ln>
        </p:spPr>
        <p:txBody>
          <a:bodyPr/>
          <a:lstStyle/>
          <a:p>
            <a:endParaRPr lang="en-US"/>
          </a:p>
        </p:txBody>
      </p:sp>
      <p:sp>
        <p:nvSpPr>
          <p:cNvPr id="20" name="Text 18"/>
          <p:cNvSpPr/>
          <p:nvPr/>
        </p:nvSpPr>
        <p:spPr>
          <a:xfrm>
            <a:off x="9504045" y="3434239"/>
            <a:ext cx="3570132" cy="320040"/>
          </a:xfrm>
          <a:prstGeom prst="rect">
            <a:avLst/>
          </a:prstGeom>
          <a:noFill/>
          <a:ln/>
        </p:spPr>
        <p:txBody>
          <a:bodyPr wrap="square" lIns="25400" tIns="25400" rIns="25400" bIns="25400" rtlCol="0" anchor="t">
            <a:normAutofit lnSpcReduction="10000"/>
          </a:bodyPr>
          <a:lstStyle/>
          <a:p>
            <a:pPr marL="0" indent="0" algn="l">
              <a:buNone/>
            </a:pPr>
            <a:r>
              <a:rPr lang="en-US" sz="1800" b="1" kern="0" spc="144" dirty="0">
                <a:solidFill>
                  <a:srgbClr val="D9B78A"/>
                </a:solidFill>
                <a:latin typeface="Calibri" pitchFamily="34" charset="0"/>
                <a:ea typeface="Calibri" pitchFamily="34" charset="-122"/>
                <a:cs typeface="Calibri" pitchFamily="34" charset="-120"/>
              </a:rPr>
              <a:t>WHERE WE WIN</a:t>
            </a:r>
            <a:endParaRPr lang="en-US" sz="1800" dirty="0"/>
          </a:p>
        </p:txBody>
      </p:sp>
      <p:sp>
        <p:nvSpPr>
          <p:cNvPr id="21" name="Text 19"/>
          <p:cNvSpPr/>
          <p:nvPr/>
        </p:nvSpPr>
        <p:spPr>
          <a:xfrm>
            <a:off x="9504045" y="3820954"/>
            <a:ext cx="3570132" cy="400764"/>
          </a:xfrm>
          <a:prstGeom prst="rect">
            <a:avLst/>
          </a:prstGeom>
          <a:noFill/>
          <a:ln/>
        </p:spPr>
        <p:txBody>
          <a:bodyPr wrap="square" lIns="25400" tIns="25400" rIns="25400" bIns="25400" rtlCol="0" anchor="t">
            <a:normAutofit fontScale="92500" lnSpcReduction="20000"/>
          </a:bodyPr>
          <a:lstStyle/>
          <a:p>
            <a:pPr marL="0" indent="0" algn="l">
              <a:lnSpc>
                <a:spcPct val="112000"/>
              </a:lnSpc>
              <a:buNone/>
            </a:pPr>
            <a:r>
              <a:rPr lang="en-US" sz="2550" b="1" dirty="0">
                <a:solidFill>
                  <a:srgbClr val="EEF3EE"/>
                </a:solidFill>
                <a:latin typeface="Calibri" pitchFamily="34" charset="0"/>
                <a:ea typeface="Calibri" pitchFamily="34" charset="-122"/>
                <a:cs typeface="Calibri" pitchFamily="34" charset="-120"/>
              </a:rPr>
              <a:t>The midstream layer</a:t>
            </a:r>
            <a:endParaRPr lang="en-US" sz="2550" dirty="0"/>
          </a:p>
        </p:txBody>
      </p:sp>
      <p:sp>
        <p:nvSpPr>
          <p:cNvPr id="22" name="Text 20"/>
          <p:cNvSpPr/>
          <p:nvPr/>
        </p:nvSpPr>
        <p:spPr>
          <a:xfrm>
            <a:off x="9504045" y="4288393"/>
            <a:ext cx="3570132" cy="1263015"/>
          </a:xfrm>
          <a:prstGeom prst="rect">
            <a:avLst/>
          </a:prstGeom>
          <a:noFill/>
          <a:ln/>
        </p:spPr>
        <p:txBody>
          <a:bodyPr wrap="square" lIns="25400" tIns="25400" rIns="25400" bIns="25400" rtlCol="0" anchor="t">
            <a:normAutofit fontScale="92500" lnSpcReduction="20000"/>
          </a:bodyPr>
          <a:lstStyle/>
          <a:p>
            <a:pPr marL="0" indent="0" algn="l">
              <a:lnSpc>
                <a:spcPct val="134000"/>
              </a:lnSpc>
              <a:buNone/>
            </a:pPr>
            <a:r>
              <a:rPr lang="en-US" sz="1800" dirty="0">
                <a:solidFill>
                  <a:srgbClr val="A9BDAE"/>
                </a:solidFill>
                <a:latin typeface="Calibri" pitchFamily="34" charset="0"/>
                <a:ea typeface="Calibri" pitchFamily="34" charset="-122"/>
                <a:cs typeface="Calibri" pitchFamily="34" charset="-120"/>
              </a:rPr>
              <a:t>Own leaching &amp; separation; partner upstream for feedstock and downstream for refining. Capital-light by design.</a:t>
            </a:r>
            <a:endParaRPr lang="en-US" sz="1800" dirty="0"/>
          </a:p>
        </p:txBody>
      </p:sp>
      <p:sp>
        <p:nvSpPr>
          <p:cNvPr id="23" name="Shape 21"/>
          <p:cNvSpPr/>
          <p:nvPr/>
        </p:nvSpPr>
        <p:spPr>
          <a:xfrm>
            <a:off x="13435013" y="3198019"/>
            <a:ext cx="3976687" cy="2551509"/>
          </a:xfrm>
          <a:prstGeom prst="roundRect">
            <a:avLst>
              <a:gd name="adj" fmla="val 5226"/>
            </a:avLst>
          </a:prstGeom>
          <a:solidFill>
            <a:srgbClr val="FFFFFF">
              <a:alpha val="5000"/>
            </a:srgbClr>
          </a:solidFill>
          <a:ln w="7620">
            <a:solidFill>
              <a:srgbClr val="FFFFFF">
                <a:alpha val="16000"/>
              </a:srgbClr>
            </a:solidFill>
            <a:prstDash val="solid"/>
          </a:ln>
        </p:spPr>
        <p:txBody>
          <a:bodyPr/>
          <a:lstStyle/>
          <a:p>
            <a:endParaRPr lang="en-US"/>
          </a:p>
        </p:txBody>
      </p:sp>
      <p:sp>
        <p:nvSpPr>
          <p:cNvPr id="24" name="Text 22"/>
          <p:cNvSpPr/>
          <p:nvPr/>
        </p:nvSpPr>
        <p:spPr>
          <a:xfrm>
            <a:off x="13690283" y="3434239"/>
            <a:ext cx="3570132" cy="320040"/>
          </a:xfrm>
          <a:prstGeom prst="rect">
            <a:avLst/>
          </a:prstGeom>
          <a:noFill/>
          <a:ln/>
        </p:spPr>
        <p:txBody>
          <a:bodyPr wrap="square" lIns="25400" tIns="25400" rIns="25400" bIns="25400" rtlCol="0" anchor="t">
            <a:normAutofit lnSpcReduction="10000"/>
          </a:bodyPr>
          <a:lstStyle/>
          <a:p>
            <a:pPr marL="0" indent="0" algn="l">
              <a:buNone/>
            </a:pPr>
            <a:r>
              <a:rPr lang="en-US" sz="1800" b="1" kern="0" spc="144" dirty="0">
                <a:solidFill>
                  <a:srgbClr val="D9B78A"/>
                </a:solidFill>
                <a:latin typeface="Calibri" pitchFamily="34" charset="0"/>
                <a:ea typeface="Calibri" pitchFamily="34" charset="-122"/>
                <a:cs typeface="Calibri" pitchFamily="34" charset="-120"/>
              </a:rPr>
              <a:t>THE WEDGE</a:t>
            </a:r>
            <a:endParaRPr lang="en-US" sz="1800" dirty="0"/>
          </a:p>
        </p:txBody>
      </p:sp>
      <p:sp>
        <p:nvSpPr>
          <p:cNvPr id="25" name="Text 23"/>
          <p:cNvSpPr/>
          <p:nvPr/>
        </p:nvSpPr>
        <p:spPr>
          <a:xfrm>
            <a:off x="13690283" y="3820954"/>
            <a:ext cx="3570132" cy="400764"/>
          </a:xfrm>
          <a:prstGeom prst="rect">
            <a:avLst/>
          </a:prstGeom>
          <a:noFill/>
          <a:ln/>
        </p:spPr>
        <p:txBody>
          <a:bodyPr wrap="square" lIns="25400" tIns="25400" rIns="25400" bIns="25400" rtlCol="0" anchor="t">
            <a:normAutofit fontScale="92500" lnSpcReduction="20000"/>
          </a:bodyPr>
          <a:lstStyle/>
          <a:p>
            <a:pPr marL="0" indent="0" algn="l">
              <a:lnSpc>
                <a:spcPct val="112000"/>
              </a:lnSpc>
              <a:buNone/>
            </a:pPr>
            <a:r>
              <a:rPr lang="en-US" sz="2550" b="1" dirty="0">
                <a:solidFill>
                  <a:srgbClr val="EEF3EE"/>
                </a:solidFill>
                <a:latin typeface="Calibri" pitchFamily="34" charset="0"/>
                <a:ea typeface="Calibri" pitchFamily="34" charset="-122"/>
                <a:cs typeface="Calibri" pitchFamily="34" charset="-120"/>
              </a:rPr>
              <a:t>HDD magnets first</a:t>
            </a:r>
            <a:endParaRPr lang="en-US" sz="2550" dirty="0"/>
          </a:p>
        </p:txBody>
      </p:sp>
      <p:sp>
        <p:nvSpPr>
          <p:cNvPr id="26" name="Text 24"/>
          <p:cNvSpPr/>
          <p:nvPr/>
        </p:nvSpPr>
        <p:spPr>
          <a:xfrm>
            <a:off x="13690283" y="4288393"/>
            <a:ext cx="3570132" cy="1263015"/>
          </a:xfrm>
          <a:prstGeom prst="rect">
            <a:avLst/>
          </a:prstGeom>
          <a:noFill/>
          <a:ln/>
        </p:spPr>
        <p:txBody>
          <a:bodyPr wrap="square" lIns="25400" tIns="25400" rIns="25400" bIns="25400" rtlCol="0" anchor="t">
            <a:normAutofit/>
          </a:bodyPr>
          <a:lstStyle/>
          <a:p>
            <a:pPr marL="0" indent="0" algn="l">
              <a:lnSpc>
                <a:spcPct val="134000"/>
              </a:lnSpc>
              <a:buNone/>
            </a:pPr>
            <a:r>
              <a:rPr lang="en-US" sz="1800" dirty="0">
                <a:solidFill>
                  <a:srgbClr val="A9BDAE"/>
                </a:solidFill>
                <a:latin typeface="Calibri" pitchFamily="34" charset="0"/>
                <a:ea typeface="Calibri" pitchFamily="34" charset="-122"/>
                <a:cs typeface="Calibri" pitchFamily="34" charset="-120"/>
              </a:rPr>
              <a:t>NdFeB magnet fractions carry ~€35k of metal per ton - the cleanest stream to prove chemistry and economics.</a:t>
            </a:r>
            <a:endParaRPr lang="en-US" sz="1800" dirty="0"/>
          </a:p>
        </p:txBody>
      </p:sp>
      <p:sp>
        <p:nvSpPr>
          <p:cNvPr id="27" name="Text 25"/>
          <p:cNvSpPr/>
          <p:nvPr/>
        </p:nvSpPr>
        <p:spPr>
          <a:xfrm>
            <a:off x="876300" y="5978128"/>
            <a:ext cx="5533263" cy="1032510"/>
          </a:xfrm>
          <a:prstGeom prst="rect">
            <a:avLst/>
          </a:prstGeom>
          <a:noFill/>
          <a:ln/>
        </p:spPr>
        <p:txBody>
          <a:bodyPr wrap="square" lIns="25400" tIns="25400" rIns="25400" bIns="25400" rtlCol="0" anchor="t">
            <a:normAutofit fontScale="92500" lnSpcReduction="10000"/>
          </a:bodyPr>
          <a:lstStyle/>
          <a:p>
            <a:pPr>
              <a:lnSpc>
                <a:spcPct val="90000"/>
              </a:lnSpc>
            </a:pPr>
            <a:r>
              <a:rPr lang="en-US" sz="8000" b="1" kern="0" spc="-261" dirty="0">
                <a:solidFill>
                  <a:srgbClr val="BF7D36"/>
                </a:solidFill>
                <a:latin typeface="Calibri" pitchFamily="34" charset="0"/>
                <a:ea typeface="Calibri" pitchFamily="34" charset="-122"/>
                <a:cs typeface="Calibri" pitchFamily="34" charset="-120"/>
              </a:rPr>
              <a:t>€35k/t</a:t>
            </a:r>
          </a:p>
        </p:txBody>
      </p:sp>
      <p:sp>
        <p:nvSpPr>
          <p:cNvPr id="28" name="Text 26"/>
          <p:cNvSpPr/>
          <p:nvPr/>
        </p:nvSpPr>
        <p:spPr>
          <a:xfrm>
            <a:off x="876300" y="6972538"/>
            <a:ext cx="5533263" cy="335280"/>
          </a:xfrm>
          <a:prstGeom prst="rect">
            <a:avLst/>
          </a:prstGeom>
          <a:noFill/>
          <a:ln/>
        </p:spPr>
        <p:txBody>
          <a:bodyPr wrap="square" lIns="25400" tIns="25400" rIns="25400" bIns="25400" rtlCol="0" anchor="t">
            <a:normAutofit fontScale="92500" lnSpcReduction="20000"/>
          </a:bodyPr>
          <a:lstStyle/>
          <a:p>
            <a:pPr marL="0" indent="0" algn="l">
              <a:lnSpc>
                <a:spcPct val="130000"/>
              </a:lnSpc>
              <a:buNone/>
            </a:pPr>
            <a:r>
              <a:rPr lang="en-US" sz="1800" dirty="0">
                <a:solidFill>
                  <a:srgbClr val="A9BDAE"/>
                </a:solidFill>
                <a:latin typeface="Calibri" pitchFamily="34" charset="0"/>
                <a:ea typeface="Calibri" pitchFamily="34" charset="-122"/>
                <a:cs typeface="Calibri" pitchFamily="34" charset="-120"/>
              </a:rPr>
              <a:t>In-situ metal value per tonne of HDD magnet feed</a:t>
            </a:r>
            <a:endParaRPr lang="en-US" sz="1800" dirty="0"/>
          </a:p>
        </p:txBody>
      </p:sp>
      <p:sp>
        <p:nvSpPr>
          <p:cNvPr id="29" name="Text 27"/>
          <p:cNvSpPr/>
          <p:nvPr/>
        </p:nvSpPr>
        <p:spPr>
          <a:xfrm>
            <a:off x="6457950" y="5978128"/>
            <a:ext cx="5533263" cy="1032510"/>
          </a:xfrm>
          <a:prstGeom prst="rect">
            <a:avLst/>
          </a:prstGeom>
          <a:noFill/>
          <a:ln/>
        </p:spPr>
        <p:txBody>
          <a:bodyPr wrap="square" lIns="25400" tIns="25400" rIns="25400" bIns="25400" rtlCol="0" anchor="t">
            <a:normAutofit fontScale="92500" lnSpcReduction="20000"/>
          </a:bodyPr>
          <a:lstStyle/>
          <a:p>
            <a:pPr>
              <a:lnSpc>
                <a:spcPct val="90000"/>
              </a:lnSpc>
            </a:pPr>
            <a:r>
              <a:rPr lang="en-US" sz="8600" b="1" kern="0" spc="-261" dirty="0">
                <a:solidFill>
                  <a:srgbClr val="BF7D36"/>
                </a:solidFill>
                <a:latin typeface="Calibri" pitchFamily="34" charset="0"/>
                <a:ea typeface="Calibri" pitchFamily="34" charset="-122"/>
                <a:cs typeface="Calibri" pitchFamily="34" charset="-120"/>
              </a:rPr>
              <a:t>72</a:t>
            </a:r>
            <a:r>
              <a:rPr lang="en-US" sz="8000" b="1" kern="0" spc="-261" dirty="0">
                <a:solidFill>
                  <a:srgbClr val="BF7D36"/>
                </a:solidFill>
                <a:latin typeface="Calibri" pitchFamily="34" charset="0"/>
                <a:ea typeface="Calibri" pitchFamily="34" charset="-122"/>
                <a:cs typeface="Calibri" pitchFamily="34" charset="-120"/>
              </a:rPr>
              <a:t>%</a:t>
            </a:r>
          </a:p>
        </p:txBody>
      </p:sp>
      <p:sp>
        <p:nvSpPr>
          <p:cNvPr id="30" name="Text 28"/>
          <p:cNvSpPr/>
          <p:nvPr/>
        </p:nvSpPr>
        <p:spPr>
          <a:xfrm>
            <a:off x="6457950" y="6972538"/>
            <a:ext cx="5533263" cy="335280"/>
          </a:xfrm>
          <a:prstGeom prst="rect">
            <a:avLst/>
          </a:prstGeom>
          <a:noFill/>
          <a:ln/>
        </p:spPr>
        <p:txBody>
          <a:bodyPr wrap="square" lIns="25400" tIns="25400" rIns="25400" bIns="25400" rtlCol="0" anchor="t">
            <a:normAutofit fontScale="92500" lnSpcReduction="20000"/>
          </a:bodyPr>
          <a:lstStyle/>
          <a:p>
            <a:pPr marL="0" indent="0" algn="l">
              <a:lnSpc>
                <a:spcPct val="130000"/>
              </a:lnSpc>
              <a:buNone/>
            </a:pPr>
            <a:r>
              <a:rPr lang="en-US" sz="1800" dirty="0">
                <a:solidFill>
                  <a:srgbClr val="A9BDAE"/>
                </a:solidFill>
                <a:latin typeface="Calibri" pitchFamily="34" charset="0"/>
                <a:ea typeface="Calibri" pitchFamily="34" charset="-122"/>
                <a:cs typeface="Calibri" pitchFamily="34" charset="-120"/>
              </a:rPr>
              <a:t>Base-case gross margin at current metal prices</a:t>
            </a:r>
            <a:endParaRPr lang="en-US" sz="1800" dirty="0"/>
          </a:p>
        </p:txBody>
      </p:sp>
      <p:sp>
        <p:nvSpPr>
          <p:cNvPr id="31" name="Text 29"/>
          <p:cNvSpPr/>
          <p:nvPr/>
        </p:nvSpPr>
        <p:spPr>
          <a:xfrm>
            <a:off x="12039600" y="5978128"/>
            <a:ext cx="5533263" cy="1032510"/>
          </a:xfrm>
          <a:prstGeom prst="rect">
            <a:avLst/>
          </a:prstGeom>
          <a:noFill/>
          <a:ln/>
        </p:spPr>
        <p:txBody>
          <a:bodyPr wrap="square" lIns="25400" tIns="25400" rIns="25400" bIns="25400" rtlCol="0" anchor="t">
            <a:normAutofit lnSpcReduction="10000"/>
          </a:bodyPr>
          <a:lstStyle/>
          <a:p>
            <a:pPr>
              <a:lnSpc>
                <a:spcPct val="80000"/>
              </a:lnSpc>
            </a:pPr>
            <a:r>
              <a:rPr lang="en-US" sz="8000" b="1" kern="0" spc="-261" dirty="0">
                <a:solidFill>
                  <a:srgbClr val="BF7D36"/>
                </a:solidFill>
                <a:latin typeface="Calibri" pitchFamily="34" charset="0"/>
                <a:ea typeface="Calibri" pitchFamily="34" charset="-122"/>
                <a:cs typeface="Calibri" pitchFamily="34" charset="-120"/>
              </a:rPr>
              <a:t>5</a:t>
            </a:r>
          </a:p>
        </p:txBody>
      </p:sp>
      <p:sp>
        <p:nvSpPr>
          <p:cNvPr id="32" name="Text 30"/>
          <p:cNvSpPr/>
          <p:nvPr/>
        </p:nvSpPr>
        <p:spPr>
          <a:xfrm>
            <a:off x="12039600" y="6972538"/>
            <a:ext cx="5533263" cy="335280"/>
          </a:xfrm>
          <a:prstGeom prst="rect">
            <a:avLst/>
          </a:prstGeom>
          <a:noFill/>
          <a:ln/>
        </p:spPr>
        <p:txBody>
          <a:bodyPr wrap="square" lIns="25400" tIns="25400" rIns="25400" bIns="25400" rtlCol="0" anchor="t">
            <a:normAutofit fontScale="92500" lnSpcReduction="20000"/>
          </a:bodyPr>
          <a:lstStyle/>
          <a:p>
            <a:pPr marL="0" indent="0" algn="l">
              <a:lnSpc>
                <a:spcPct val="130000"/>
              </a:lnSpc>
              <a:buNone/>
            </a:pPr>
            <a:r>
              <a:rPr lang="en-US" sz="1800" dirty="0">
                <a:solidFill>
                  <a:srgbClr val="A9BDAE"/>
                </a:solidFill>
                <a:latin typeface="Calibri" pitchFamily="34" charset="0"/>
                <a:ea typeface="Calibri" pitchFamily="34" charset="-122"/>
                <a:cs typeface="Calibri" pitchFamily="34" charset="-120"/>
              </a:rPr>
              <a:t>Decision gates govern advancement over 18 months</a:t>
            </a:r>
            <a:endParaRPr lang="en-US" sz="1800" dirty="0"/>
          </a:p>
        </p:txBody>
      </p:sp>
      <p:sp>
        <p:nvSpPr>
          <p:cNvPr id="33" name="Shape 31"/>
          <p:cNvSpPr/>
          <p:nvPr/>
        </p:nvSpPr>
        <p:spPr>
          <a:xfrm>
            <a:off x="876300" y="7498318"/>
            <a:ext cx="16535400" cy="1177290"/>
          </a:xfrm>
          <a:prstGeom prst="roundRect">
            <a:avLst>
              <a:gd name="adj" fmla="val 11327"/>
            </a:avLst>
          </a:prstGeom>
          <a:solidFill>
            <a:srgbClr val="BF7D36"/>
          </a:solidFill>
          <a:ln/>
        </p:spPr>
        <p:txBody>
          <a:bodyPr/>
          <a:lstStyle/>
          <a:p>
            <a:endParaRPr lang="en-US"/>
          </a:p>
        </p:txBody>
      </p:sp>
      <p:sp>
        <p:nvSpPr>
          <p:cNvPr id="34" name="Text 32"/>
          <p:cNvSpPr/>
          <p:nvPr/>
        </p:nvSpPr>
        <p:spPr>
          <a:xfrm>
            <a:off x="1257300" y="7726918"/>
            <a:ext cx="5247525" cy="320040"/>
          </a:xfrm>
          <a:prstGeom prst="rect">
            <a:avLst/>
          </a:prstGeom>
          <a:noFill/>
          <a:ln/>
        </p:spPr>
        <p:txBody>
          <a:bodyPr wrap="square" lIns="25400" tIns="25400" rIns="25400" bIns="25400" rtlCol="0" anchor="t">
            <a:normAutofit lnSpcReduction="10000"/>
          </a:bodyPr>
          <a:lstStyle/>
          <a:p>
            <a:pPr marL="0" indent="0" algn="l">
              <a:buNone/>
            </a:pPr>
            <a:r>
              <a:rPr lang="en-US" sz="1800" kern="0" spc="216" dirty="0">
                <a:solidFill>
                  <a:srgbClr val="1C3026">
                    <a:alpha val="70000"/>
                  </a:srgbClr>
                </a:solidFill>
                <a:latin typeface="Calibri" pitchFamily="34" charset="0"/>
                <a:ea typeface="Calibri" pitchFamily="34" charset="-122"/>
                <a:cs typeface="Calibri" pitchFamily="34" charset="-120"/>
              </a:rPr>
              <a:t>THE ASK</a:t>
            </a:r>
            <a:endParaRPr lang="en-US" sz="1800" dirty="0"/>
          </a:p>
        </p:txBody>
      </p:sp>
      <p:sp>
        <p:nvSpPr>
          <p:cNvPr id="35" name="Text 33"/>
          <p:cNvSpPr/>
          <p:nvPr/>
        </p:nvSpPr>
        <p:spPr>
          <a:xfrm>
            <a:off x="1257300" y="8066008"/>
            <a:ext cx="5247525" cy="419100"/>
          </a:xfrm>
          <a:prstGeom prst="rect">
            <a:avLst/>
          </a:prstGeom>
          <a:noFill/>
          <a:ln/>
        </p:spPr>
        <p:txBody>
          <a:bodyPr wrap="square" lIns="25400" tIns="25400" rIns="25400" bIns="25400" rtlCol="0" anchor="t">
            <a:normAutofit fontScale="92500" lnSpcReduction="20000"/>
          </a:bodyPr>
          <a:lstStyle/>
          <a:p>
            <a:pPr marL="0" indent="0" algn="l">
              <a:lnSpc>
                <a:spcPct val="100000"/>
              </a:lnSpc>
              <a:buNone/>
            </a:pPr>
            <a:r>
              <a:rPr lang="en-US" sz="3000" b="1" dirty="0">
                <a:solidFill>
                  <a:srgbClr val="1C3026"/>
                </a:solidFill>
                <a:latin typeface="Calibri" pitchFamily="34" charset="0"/>
                <a:ea typeface="Calibri" pitchFamily="34" charset="-122"/>
                <a:cs typeface="Calibri" pitchFamily="34" charset="-120"/>
              </a:rPr>
              <a:t>Approve a focused 90-day sprint</a:t>
            </a:r>
            <a:endParaRPr lang="en-US" sz="3000" dirty="0"/>
          </a:p>
        </p:txBody>
      </p:sp>
      <p:sp>
        <p:nvSpPr>
          <p:cNvPr id="36" name="Shape 34"/>
          <p:cNvSpPr/>
          <p:nvPr/>
        </p:nvSpPr>
        <p:spPr>
          <a:xfrm>
            <a:off x="6694884" y="7726918"/>
            <a:ext cx="19050" cy="720090"/>
          </a:xfrm>
          <a:prstGeom prst="rect">
            <a:avLst/>
          </a:prstGeom>
          <a:solidFill>
            <a:srgbClr val="1C3026">
              <a:alpha val="28000"/>
            </a:srgbClr>
          </a:solidFill>
          <a:ln/>
        </p:spPr>
        <p:txBody>
          <a:bodyPr/>
          <a:lstStyle/>
          <a:p>
            <a:endParaRPr lang="en-US"/>
          </a:p>
        </p:txBody>
      </p:sp>
      <p:sp>
        <p:nvSpPr>
          <p:cNvPr id="37" name="Text 35"/>
          <p:cNvSpPr/>
          <p:nvPr/>
        </p:nvSpPr>
        <p:spPr>
          <a:xfrm>
            <a:off x="7056834" y="7735014"/>
            <a:ext cx="9025890" cy="741998"/>
          </a:xfrm>
          <a:prstGeom prst="rect">
            <a:avLst/>
          </a:prstGeom>
          <a:noFill/>
          <a:ln/>
        </p:spPr>
        <p:txBody>
          <a:bodyPr wrap="square" lIns="25400" tIns="25400" rIns="25400" bIns="25400" rtlCol="0" anchor="t">
            <a:normAutofit fontScale="92500" lnSpcReduction="10000"/>
          </a:bodyPr>
          <a:lstStyle/>
          <a:p>
            <a:pPr marL="0" indent="0" algn="l">
              <a:lnSpc>
                <a:spcPct val="132000"/>
              </a:lnSpc>
              <a:buNone/>
            </a:pPr>
            <a:r>
              <a:rPr lang="en-US" sz="2100" dirty="0">
                <a:solidFill>
                  <a:srgbClr val="1C3026"/>
                </a:solidFill>
                <a:latin typeface="Calibri" pitchFamily="34" charset="0"/>
                <a:ea typeface="Calibri" pitchFamily="34" charset="-122"/>
                <a:cs typeface="Calibri" pitchFamily="34" charset="-120"/>
              </a:rPr>
              <a:t>Secure feedstock, prove the chemistry on real material, and validate the product with one refiner.</a:t>
            </a:r>
            <a:endParaRPr lang="en-US" sz="2100" dirty="0"/>
          </a:p>
        </p:txBody>
      </p:sp>
      <p:sp>
        <p:nvSpPr>
          <p:cNvPr id="38" name="Shape 36"/>
          <p:cNvSpPr/>
          <p:nvPr/>
        </p:nvSpPr>
        <p:spPr>
          <a:xfrm>
            <a:off x="876300" y="9559290"/>
            <a:ext cx="16535400" cy="9525"/>
          </a:xfrm>
          <a:prstGeom prst="rect">
            <a:avLst/>
          </a:prstGeom>
          <a:solidFill>
            <a:srgbClr val="FFFFFF">
              <a:alpha val="14000"/>
            </a:srgbClr>
          </a:solidFill>
          <a:ln/>
        </p:spPr>
        <p:txBody>
          <a:bodyPr/>
          <a:lstStyle/>
          <a:p>
            <a:endParaRPr lang="en-US"/>
          </a:p>
        </p:txBody>
      </p:sp>
      <p:sp>
        <p:nvSpPr>
          <p:cNvPr id="39" name="Text 37"/>
          <p:cNvSpPr/>
          <p:nvPr/>
        </p:nvSpPr>
        <p:spPr>
          <a:xfrm>
            <a:off x="876300" y="9681210"/>
            <a:ext cx="5479427" cy="320040"/>
          </a:xfrm>
          <a:prstGeom prst="rect">
            <a:avLst/>
          </a:prstGeom>
          <a:noFill/>
          <a:ln/>
        </p:spPr>
        <p:txBody>
          <a:bodyPr wrap="square" lIns="25400" tIns="25400" rIns="25400" bIns="25400" rtlCol="0" anchor="t">
            <a:normAutofit lnSpcReduction="10000"/>
          </a:bodyPr>
          <a:lstStyle/>
          <a:p>
            <a:pPr marL="0" indent="0" algn="l">
              <a:buNone/>
            </a:pPr>
            <a:r>
              <a:rPr lang="en-US" sz="1800" kern="0" spc="108" dirty="0">
                <a:solidFill>
                  <a:srgbClr val="A9BDAE"/>
                </a:solidFill>
                <a:latin typeface="Calibri" pitchFamily="34" charset="0"/>
                <a:ea typeface="Calibri" pitchFamily="34" charset="-122"/>
                <a:cs typeface="Calibri" pitchFamily="34" charset="-120"/>
              </a:rPr>
              <a:t>BIOWEG × BIOPEPLEACH · Strategic Business Plan</a:t>
            </a:r>
            <a:endParaRPr lang="en-US" sz="1800" dirty="0"/>
          </a:p>
        </p:txBody>
      </p:sp>
      <p:sp>
        <p:nvSpPr>
          <p:cNvPr id="40" name="Text 38"/>
          <p:cNvSpPr/>
          <p:nvPr/>
        </p:nvSpPr>
        <p:spPr>
          <a:xfrm>
            <a:off x="16660535" y="9681210"/>
            <a:ext cx="827365" cy="320040"/>
          </a:xfrm>
          <a:prstGeom prst="rect">
            <a:avLst/>
          </a:prstGeom>
          <a:noFill/>
          <a:ln/>
        </p:spPr>
        <p:txBody>
          <a:bodyPr wrap="square" lIns="25400" tIns="25400" rIns="25400" bIns="25400" rtlCol="0" anchor="t">
            <a:normAutofit lnSpcReduction="10000"/>
          </a:bodyPr>
          <a:lstStyle/>
          <a:p>
            <a:pPr marL="0" indent="0" algn="l">
              <a:buNone/>
            </a:pPr>
            <a:r>
              <a:rPr lang="en-US" sz="1800" b="1" kern="0" spc="108" dirty="0">
                <a:solidFill>
                  <a:srgbClr val="BF7D36"/>
                </a:solidFill>
                <a:latin typeface="Calibri" pitchFamily="34" charset="0"/>
                <a:ea typeface="Calibri" pitchFamily="34" charset="-122"/>
                <a:cs typeface="Calibri" pitchFamily="34" charset="-120"/>
              </a:rPr>
              <a:t>03 </a:t>
            </a:r>
            <a:r>
              <a:rPr lang="en-US" sz="1800" kern="0" spc="108" dirty="0">
                <a:solidFill>
                  <a:srgbClr val="A9BDAE"/>
                </a:solidFill>
                <a:latin typeface="Calibri" pitchFamily="34" charset="0"/>
                <a:ea typeface="Calibri" pitchFamily="34" charset="-122"/>
                <a:cs typeface="Calibri" pitchFamily="34" charset="-120"/>
              </a:rPr>
              <a:t>/ 12</a:t>
            </a:r>
            <a:endParaRPr lang="en-US" sz="18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876300" y="1028700"/>
            <a:ext cx="16535400" cy="15240"/>
          </a:xfrm>
          <a:prstGeom prst="rect">
            <a:avLst/>
          </a:prstGeom>
          <a:solidFill>
            <a:srgbClr val="DBE0DB"/>
          </a:solidFill>
          <a:ln/>
        </p:spPr>
        <p:txBody>
          <a:bodyPr/>
          <a:lstStyle/>
          <a:p>
            <a:endParaRPr lang="en-US"/>
          </a:p>
        </p:txBody>
      </p:sp>
      <p:sp>
        <p:nvSpPr>
          <p:cNvPr id="3" name="Text 1"/>
          <p:cNvSpPr/>
          <p:nvPr/>
        </p:nvSpPr>
        <p:spPr>
          <a:xfrm>
            <a:off x="876300" y="571500"/>
            <a:ext cx="376833" cy="342900"/>
          </a:xfrm>
          <a:prstGeom prst="rect">
            <a:avLst/>
          </a:prstGeom>
          <a:noFill/>
          <a:ln/>
        </p:spPr>
        <p:txBody>
          <a:bodyPr wrap="square" lIns="25400" tIns="25400" rIns="25400" bIns="25400" rtlCol="0" anchor="t">
            <a:normAutofit lnSpcReduction="10000"/>
          </a:bodyPr>
          <a:lstStyle/>
          <a:p>
            <a:pPr marL="0" indent="0" algn="l">
              <a:buNone/>
            </a:pPr>
            <a:r>
              <a:rPr lang="en-US" sz="1950" b="1" kern="0" spc="195" dirty="0">
                <a:solidFill>
                  <a:srgbClr val="BF7D36"/>
                </a:solidFill>
                <a:latin typeface="Calibri" pitchFamily="34" charset="0"/>
                <a:ea typeface="Calibri" pitchFamily="34" charset="-122"/>
                <a:cs typeface="Calibri" pitchFamily="34" charset="-120"/>
              </a:rPr>
              <a:t>02</a:t>
            </a:r>
            <a:endParaRPr lang="en-US" sz="1950" dirty="0"/>
          </a:p>
        </p:txBody>
      </p:sp>
      <p:sp>
        <p:nvSpPr>
          <p:cNvPr id="4" name="Text 2"/>
          <p:cNvSpPr/>
          <p:nvPr/>
        </p:nvSpPr>
        <p:spPr>
          <a:xfrm>
            <a:off x="1310283" y="571500"/>
            <a:ext cx="1578888" cy="342900"/>
          </a:xfrm>
          <a:prstGeom prst="rect">
            <a:avLst/>
          </a:prstGeom>
          <a:noFill/>
          <a:ln/>
        </p:spPr>
        <p:txBody>
          <a:bodyPr wrap="square" lIns="0" tIns="0" rIns="0" bIns="0" rtlCol="0" anchor="t">
            <a:normAutofit/>
          </a:bodyPr>
          <a:lstStyle/>
          <a:p>
            <a:pPr marL="0" indent="0" algn="l">
              <a:buNone/>
            </a:pPr>
            <a:r>
              <a:rPr lang="en-US" sz="1950" b="1" kern="0" spc="195" dirty="0">
                <a:solidFill>
                  <a:srgbClr val="23543F"/>
                </a:solidFill>
                <a:latin typeface="Calibri" pitchFamily="34" charset="0"/>
                <a:ea typeface="Calibri" pitchFamily="34" charset="-122"/>
                <a:cs typeface="Calibri" pitchFamily="34" charset="-120"/>
              </a:rPr>
              <a:t>/ WHY NOW</a:t>
            </a:r>
            <a:endParaRPr lang="en-US" sz="1950" dirty="0"/>
          </a:p>
        </p:txBody>
      </p:sp>
      <p:sp>
        <p:nvSpPr>
          <p:cNvPr id="5" name="Shape 3"/>
          <p:cNvSpPr/>
          <p:nvPr/>
        </p:nvSpPr>
        <p:spPr>
          <a:xfrm>
            <a:off x="13942457" y="681038"/>
            <a:ext cx="85725" cy="85725"/>
          </a:xfrm>
          <a:prstGeom prst="ellipse">
            <a:avLst/>
          </a:prstGeom>
          <a:solidFill>
            <a:srgbClr val="BF7D36"/>
          </a:solidFill>
          <a:ln/>
        </p:spPr>
        <p:txBody>
          <a:bodyPr/>
          <a:lstStyle/>
          <a:p>
            <a:endParaRPr lang="en-US"/>
          </a:p>
        </p:txBody>
      </p:sp>
      <p:sp>
        <p:nvSpPr>
          <p:cNvPr id="6" name="Text 4"/>
          <p:cNvSpPr/>
          <p:nvPr/>
        </p:nvSpPr>
        <p:spPr>
          <a:xfrm>
            <a:off x="14142482" y="582930"/>
            <a:ext cx="3367294" cy="320040"/>
          </a:xfrm>
          <a:prstGeom prst="rect">
            <a:avLst/>
          </a:prstGeom>
          <a:noFill/>
          <a:ln/>
        </p:spPr>
        <p:txBody>
          <a:bodyPr wrap="square" lIns="0" tIns="0" rIns="0" bIns="0" rtlCol="0" anchor="t">
            <a:normAutofit/>
          </a:bodyPr>
          <a:lstStyle/>
          <a:p>
            <a:pPr marL="0" indent="0" algn="l">
              <a:buNone/>
            </a:pPr>
            <a:r>
              <a:rPr lang="en-US" sz="1800" kern="0" spc="252" dirty="0">
                <a:solidFill>
                  <a:srgbClr val="23543F"/>
                </a:solidFill>
                <a:latin typeface="Calibri" pitchFamily="34" charset="0"/>
                <a:ea typeface="Calibri" pitchFamily="34" charset="-122"/>
                <a:cs typeface="Calibri" pitchFamily="34" charset="-120"/>
              </a:rPr>
              <a:t>PART I · THE OPPORTUNITY</a:t>
            </a:r>
            <a:endParaRPr lang="en-US" sz="1800" dirty="0"/>
          </a:p>
        </p:txBody>
      </p:sp>
      <p:sp>
        <p:nvSpPr>
          <p:cNvPr id="7" name="Text 5"/>
          <p:cNvSpPr/>
          <p:nvPr/>
        </p:nvSpPr>
        <p:spPr>
          <a:xfrm>
            <a:off x="876300" y="1291590"/>
            <a:ext cx="15893415" cy="976789"/>
          </a:xfrm>
          <a:prstGeom prst="rect">
            <a:avLst/>
          </a:prstGeom>
          <a:noFill/>
          <a:ln/>
        </p:spPr>
        <p:txBody>
          <a:bodyPr wrap="square" lIns="25400" tIns="25400" rIns="25400" bIns="25400" rtlCol="0" anchor="t">
            <a:normAutofit fontScale="92500" lnSpcReduction="20000"/>
          </a:bodyPr>
          <a:lstStyle/>
          <a:p>
            <a:pPr marL="0" indent="0" algn="l">
              <a:lnSpc>
                <a:spcPct val="112000"/>
              </a:lnSpc>
              <a:buNone/>
            </a:pPr>
            <a:r>
              <a:rPr lang="en-US" sz="3300" b="1" kern="0" spc="-33" dirty="0">
                <a:solidFill>
                  <a:srgbClr val="15211B"/>
                </a:solidFill>
                <a:latin typeface="Calibri" pitchFamily="34" charset="0"/>
                <a:ea typeface="Calibri" pitchFamily="34" charset="-122"/>
                <a:cs typeface="Calibri" pitchFamily="34" charset="-120"/>
              </a:rPr>
              <a:t>Rare earths are a strategic bottleneck - and the EU's </a:t>
            </a:r>
            <a:r>
              <a:rPr lang="en-US" sz="3300" b="1" kern="0" spc="-33" dirty="0">
                <a:solidFill>
                  <a:srgbClr val="BF7D36"/>
                </a:solidFill>
                <a:latin typeface="Calibri" pitchFamily="34" charset="0"/>
                <a:ea typeface="Calibri" pitchFamily="34" charset="-122"/>
                <a:cs typeface="Calibri" pitchFamily="34" charset="-120"/>
              </a:rPr>
              <a:t>25%-by-2030 </a:t>
            </a:r>
            <a:r>
              <a:rPr lang="en-US" sz="3300" b="1" kern="0" spc="-33" dirty="0">
                <a:solidFill>
                  <a:srgbClr val="15211B"/>
                </a:solidFill>
                <a:latin typeface="Calibri" pitchFamily="34" charset="0"/>
                <a:ea typeface="Calibri" pitchFamily="34" charset="-122"/>
                <a:cs typeface="Calibri" pitchFamily="34" charset="-120"/>
              </a:rPr>
              <a:t>recycling mandate is creating direct policy pull for recovered supply.</a:t>
            </a:r>
            <a:endParaRPr lang="en-US" sz="3300" dirty="0"/>
          </a:p>
        </p:txBody>
      </p:sp>
      <p:sp>
        <p:nvSpPr>
          <p:cNvPr id="8" name="Shape 6"/>
          <p:cNvSpPr/>
          <p:nvPr/>
        </p:nvSpPr>
        <p:spPr>
          <a:xfrm>
            <a:off x="876300" y="2344579"/>
            <a:ext cx="22860" cy="643890"/>
          </a:xfrm>
          <a:prstGeom prst="rect">
            <a:avLst/>
          </a:prstGeom>
          <a:solidFill>
            <a:srgbClr val="BF7D36"/>
          </a:solidFill>
          <a:ln/>
        </p:spPr>
        <p:txBody>
          <a:bodyPr/>
          <a:lstStyle/>
          <a:p>
            <a:endParaRPr lang="en-US"/>
          </a:p>
        </p:txBody>
      </p:sp>
      <p:sp>
        <p:nvSpPr>
          <p:cNvPr id="9" name="Text 7"/>
          <p:cNvSpPr/>
          <p:nvPr/>
        </p:nvSpPr>
        <p:spPr>
          <a:xfrm>
            <a:off x="1089660" y="2344579"/>
            <a:ext cx="11951970" cy="681990"/>
          </a:xfrm>
          <a:prstGeom prst="rect">
            <a:avLst/>
          </a:prstGeom>
          <a:noFill/>
          <a:ln/>
        </p:spPr>
        <p:txBody>
          <a:bodyPr wrap="square" lIns="25400" tIns="25400" rIns="25400" bIns="25400" rtlCol="0" anchor="t">
            <a:normAutofit fontScale="92500" lnSpcReduction="20000"/>
          </a:bodyPr>
          <a:lstStyle/>
          <a:p>
            <a:pPr marL="0" indent="0" algn="l">
              <a:lnSpc>
                <a:spcPct val="130000"/>
              </a:lnSpc>
              <a:buNone/>
            </a:pPr>
            <a:r>
              <a:rPr lang="en-US" sz="1950" dirty="0">
                <a:solidFill>
                  <a:srgbClr val="586259"/>
                </a:solidFill>
                <a:latin typeface="Calibri" pitchFamily="34" charset="0"/>
                <a:ea typeface="Calibri" pitchFamily="34" charset="-122"/>
                <a:cs typeface="Calibri" pitchFamily="34" charset="-120"/>
              </a:rPr>
              <a:t>Start with the fair question: why should a green-chemistry company touch rare earths at all? Because demand, supply risk and regulation are pointing the same direction at once.</a:t>
            </a:r>
            <a:endParaRPr lang="en-US" sz="1950" dirty="0"/>
          </a:p>
        </p:txBody>
      </p:sp>
      <p:sp>
        <p:nvSpPr>
          <p:cNvPr id="10" name="Shape 8"/>
          <p:cNvSpPr/>
          <p:nvPr/>
        </p:nvSpPr>
        <p:spPr>
          <a:xfrm>
            <a:off x="876300" y="3121819"/>
            <a:ext cx="5346621" cy="3001328"/>
          </a:xfrm>
          <a:prstGeom prst="roundRect">
            <a:avLst>
              <a:gd name="adj" fmla="val 4443"/>
            </a:avLst>
          </a:prstGeom>
          <a:solidFill>
            <a:srgbClr val="C0894A">
              <a:alpha val="7000"/>
            </a:srgbClr>
          </a:solidFill>
          <a:ln w="7620">
            <a:solidFill>
              <a:srgbClr val="C0894A">
                <a:alpha val="50000"/>
              </a:srgbClr>
            </a:solidFill>
            <a:prstDash val="solid"/>
          </a:ln>
          <a:effectLst>
            <a:outerShdw blurRad="19050" dist="9525" dir="5400000" algn="bl" rotWithShape="0">
              <a:srgbClr val="14281E">
                <a:alpha val="4000"/>
              </a:srgbClr>
            </a:outerShdw>
          </a:effectLst>
        </p:spPr>
        <p:txBody>
          <a:bodyPr/>
          <a:lstStyle/>
          <a:p>
            <a:endParaRPr lang="en-US"/>
          </a:p>
        </p:txBody>
      </p:sp>
      <p:sp>
        <p:nvSpPr>
          <p:cNvPr id="11" name="Text 9"/>
          <p:cNvSpPr/>
          <p:nvPr/>
        </p:nvSpPr>
        <p:spPr>
          <a:xfrm>
            <a:off x="1150620" y="3377089"/>
            <a:ext cx="4941920" cy="792480"/>
          </a:xfrm>
          <a:prstGeom prst="rect">
            <a:avLst/>
          </a:prstGeom>
          <a:noFill/>
          <a:ln/>
        </p:spPr>
        <p:txBody>
          <a:bodyPr wrap="square" lIns="25400" tIns="25400" rIns="25400" bIns="25400" rtlCol="0" anchor="t">
            <a:normAutofit fontScale="92500" lnSpcReduction="20000"/>
          </a:bodyPr>
          <a:lstStyle/>
          <a:p>
            <a:pPr marL="0" indent="0" algn="l">
              <a:lnSpc>
                <a:spcPct val="90000"/>
              </a:lnSpc>
              <a:buNone/>
            </a:pPr>
            <a:r>
              <a:rPr lang="en-US" sz="6600" b="1" kern="0" spc="-198" dirty="0">
                <a:solidFill>
                  <a:srgbClr val="23543F"/>
                </a:solidFill>
                <a:latin typeface="Calibri" pitchFamily="34" charset="0"/>
                <a:ea typeface="Calibri" pitchFamily="34" charset="-122"/>
                <a:cs typeface="Calibri" pitchFamily="34" charset="-120"/>
              </a:rPr>
              <a:t>25</a:t>
            </a:r>
            <a:r>
              <a:rPr lang="en-US" sz="3300" b="1" kern="0" spc="-198" dirty="0">
                <a:solidFill>
                  <a:srgbClr val="23543F"/>
                </a:solidFill>
                <a:latin typeface="Calibri" pitchFamily="34" charset="0"/>
                <a:ea typeface="Calibri" pitchFamily="34" charset="-122"/>
                <a:cs typeface="Calibri" pitchFamily="34" charset="-120"/>
              </a:rPr>
              <a:t>%</a:t>
            </a:r>
            <a:endParaRPr lang="en-US" sz="6600" dirty="0"/>
          </a:p>
        </p:txBody>
      </p:sp>
      <p:sp>
        <p:nvSpPr>
          <p:cNvPr id="12" name="Text 10"/>
          <p:cNvSpPr/>
          <p:nvPr/>
        </p:nvSpPr>
        <p:spPr>
          <a:xfrm>
            <a:off x="1150620" y="4245769"/>
            <a:ext cx="4941920" cy="320040"/>
          </a:xfrm>
          <a:prstGeom prst="rect">
            <a:avLst/>
          </a:prstGeom>
          <a:noFill/>
          <a:ln/>
        </p:spPr>
        <p:txBody>
          <a:bodyPr wrap="square" lIns="25400" tIns="25400" rIns="25400" bIns="25400" rtlCol="0" anchor="t">
            <a:normAutofit lnSpcReduction="10000"/>
          </a:bodyPr>
          <a:lstStyle/>
          <a:p>
            <a:pPr marL="0" indent="0" algn="l">
              <a:buNone/>
            </a:pPr>
            <a:r>
              <a:rPr lang="en-US" sz="1800" kern="0" spc="90" dirty="0">
                <a:solidFill>
                  <a:srgbClr val="8C5E22"/>
                </a:solidFill>
                <a:latin typeface="Calibri" pitchFamily="34" charset="0"/>
                <a:ea typeface="Calibri" pitchFamily="34" charset="-122"/>
                <a:cs typeface="Calibri" pitchFamily="34" charset="-120"/>
              </a:rPr>
              <a:t>RECYCLED SUPPLY · BY 2030</a:t>
            </a:r>
            <a:endParaRPr lang="en-US" sz="1800" dirty="0"/>
          </a:p>
        </p:txBody>
      </p:sp>
      <p:sp>
        <p:nvSpPr>
          <p:cNvPr id="13" name="Text 11"/>
          <p:cNvSpPr/>
          <p:nvPr/>
        </p:nvSpPr>
        <p:spPr>
          <a:xfrm>
            <a:off x="1150620" y="4661059"/>
            <a:ext cx="4941920" cy="1244918"/>
          </a:xfrm>
          <a:prstGeom prst="rect">
            <a:avLst/>
          </a:prstGeom>
          <a:noFill/>
          <a:ln/>
        </p:spPr>
        <p:txBody>
          <a:bodyPr wrap="square" lIns="25400" tIns="25400" rIns="25400" bIns="25400" rtlCol="0" anchor="t">
            <a:normAutofit fontScale="92500"/>
          </a:bodyPr>
          <a:lstStyle/>
          <a:p>
            <a:pPr marL="0" indent="0" algn="l">
              <a:lnSpc>
                <a:spcPct val="132000"/>
              </a:lnSpc>
              <a:buNone/>
            </a:pPr>
            <a:r>
              <a:rPr lang="en-US" sz="1800" b="1" dirty="0">
                <a:solidFill>
                  <a:srgbClr val="586259"/>
                </a:solidFill>
                <a:latin typeface="Calibri" pitchFamily="34" charset="0"/>
                <a:ea typeface="Calibri" pitchFamily="34" charset="-122"/>
                <a:cs typeface="Calibri" pitchFamily="34" charset="-120"/>
              </a:rPr>
              <a:t>The EU mandate. </a:t>
            </a:r>
            <a:r>
              <a:rPr lang="en-US" sz="1800" dirty="0">
                <a:solidFill>
                  <a:srgbClr val="586259"/>
                </a:solidFill>
                <a:latin typeface="Calibri" pitchFamily="34" charset="0"/>
                <a:ea typeface="Calibri" pitchFamily="34" charset="-122"/>
                <a:cs typeface="Calibri" pitchFamily="34" charset="-120"/>
              </a:rPr>
              <a:t>Share of strategic raw materials that must come from recycling under the Critical Raw Materials Act </a:t>
            </a:r>
            <a:r>
              <a:rPr lang="en-US" dirty="0">
                <a:solidFill>
                  <a:srgbClr val="586259"/>
                </a:solidFill>
                <a:latin typeface="Calibri" pitchFamily="34" charset="0"/>
                <a:ea typeface="Calibri" pitchFamily="34" charset="-122"/>
                <a:cs typeface="Calibri" pitchFamily="34" charset="-120"/>
              </a:rPr>
              <a:t>-</a:t>
            </a:r>
            <a:r>
              <a:rPr lang="en-US" sz="1800" dirty="0">
                <a:solidFill>
                  <a:srgbClr val="586259"/>
                </a:solidFill>
                <a:latin typeface="Calibri" pitchFamily="34" charset="0"/>
                <a:ea typeface="Calibri" pitchFamily="34" charset="-122"/>
                <a:cs typeface="Calibri" pitchFamily="34" charset="-120"/>
              </a:rPr>
              <a:t> no single third country above 65%.</a:t>
            </a:r>
            <a:endParaRPr lang="en-US" sz="1800" dirty="0"/>
          </a:p>
        </p:txBody>
      </p:sp>
      <p:sp>
        <p:nvSpPr>
          <p:cNvPr id="14" name="Shape 12"/>
          <p:cNvSpPr/>
          <p:nvPr/>
        </p:nvSpPr>
        <p:spPr>
          <a:xfrm>
            <a:off x="6470571" y="3121819"/>
            <a:ext cx="5346740" cy="3001328"/>
          </a:xfrm>
          <a:prstGeom prst="roundRect">
            <a:avLst>
              <a:gd name="adj" fmla="val 4443"/>
            </a:avLst>
          </a:prstGeom>
          <a:solidFill>
            <a:srgbClr val="FFFFFF"/>
          </a:solidFill>
          <a:ln w="7620">
            <a:solidFill>
              <a:srgbClr val="DBE0DB"/>
            </a:solidFill>
            <a:prstDash val="solid"/>
          </a:ln>
          <a:effectLst>
            <a:outerShdw blurRad="19050" dist="9525" dir="5400000" algn="bl" rotWithShape="0">
              <a:srgbClr val="14281E">
                <a:alpha val="4000"/>
              </a:srgbClr>
            </a:outerShdw>
          </a:effectLst>
        </p:spPr>
        <p:txBody>
          <a:bodyPr/>
          <a:lstStyle/>
          <a:p>
            <a:endParaRPr lang="en-US"/>
          </a:p>
        </p:txBody>
      </p:sp>
      <p:sp>
        <p:nvSpPr>
          <p:cNvPr id="15" name="Text 13"/>
          <p:cNvSpPr/>
          <p:nvPr/>
        </p:nvSpPr>
        <p:spPr>
          <a:xfrm>
            <a:off x="6744891" y="3377089"/>
            <a:ext cx="4942043" cy="792480"/>
          </a:xfrm>
          <a:prstGeom prst="rect">
            <a:avLst/>
          </a:prstGeom>
          <a:noFill/>
          <a:ln/>
        </p:spPr>
        <p:txBody>
          <a:bodyPr wrap="square" lIns="25400" tIns="25400" rIns="25400" bIns="25400" rtlCol="0" anchor="t">
            <a:normAutofit fontScale="92500" lnSpcReduction="20000"/>
          </a:bodyPr>
          <a:lstStyle/>
          <a:p>
            <a:pPr marL="0" indent="0" algn="l">
              <a:lnSpc>
                <a:spcPct val="90000"/>
              </a:lnSpc>
              <a:buNone/>
            </a:pPr>
            <a:r>
              <a:rPr lang="en-US" sz="6600" b="1" kern="0" spc="-198" dirty="0">
                <a:solidFill>
                  <a:srgbClr val="23543F"/>
                </a:solidFill>
                <a:latin typeface="Calibri" pitchFamily="34" charset="0"/>
                <a:ea typeface="Calibri" pitchFamily="34" charset="-122"/>
                <a:cs typeface="Calibri" pitchFamily="34" charset="-120"/>
              </a:rPr>
              <a:t>≥85</a:t>
            </a:r>
            <a:r>
              <a:rPr lang="en-US" sz="3300" b="1" kern="0" spc="-198" dirty="0">
                <a:solidFill>
                  <a:srgbClr val="23543F"/>
                </a:solidFill>
                <a:latin typeface="Calibri" pitchFamily="34" charset="0"/>
                <a:ea typeface="Calibri" pitchFamily="34" charset="-122"/>
                <a:cs typeface="Calibri" pitchFamily="34" charset="-120"/>
              </a:rPr>
              <a:t>%</a:t>
            </a:r>
            <a:endParaRPr lang="en-US" sz="6600" dirty="0"/>
          </a:p>
        </p:txBody>
      </p:sp>
      <p:sp>
        <p:nvSpPr>
          <p:cNvPr id="16" name="Text 14"/>
          <p:cNvSpPr/>
          <p:nvPr/>
        </p:nvSpPr>
        <p:spPr>
          <a:xfrm>
            <a:off x="6744891" y="4245769"/>
            <a:ext cx="4942043" cy="320040"/>
          </a:xfrm>
          <a:prstGeom prst="rect">
            <a:avLst/>
          </a:prstGeom>
          <a:noFill/>
          <a:ln/>
        </p:spPr>
        <p:txBody>
          <a:bodyPr wrap="square" lIns="25400" tIns="25400" rIns="25400" bIns="25400" rtlCol="0" anchor="t">
            <a:normAutofit lnSpcReduction="10000"/>
          </a:bodyPr>
          <a:lstStyle/>
          <a:p>
            <a:pPr marL="0" indent="0" algn="l">
              <a:buNone/>
            </a:pPr>
            <a:r>
              <a:rPr lang="en-US" sz="1800" kern="0" spc="90" dirty="0">
                <a:solidFill>
                  <a:srgbClr val="6C8A78"/>
                </a:solidFill>
                <a:latin typeface="Calibri" pitchFamily="34" charset="0"/>
                <a:ea typeface="Calibri" pitchFamily="34" charset="-122"/>
                <a:cs typeface="Calibri" pitchFamily="34" charset="-120"/>
              </a:rPr>
              <a:t>CHINA DOMINATES PRODUCTION</a:t>
            </a:r>
            <a:endParaRPr lang="en-US" sz="1800" dirty="0"/>
          </a:p>
        </p:txBody>
      </p:sp>
      <p:sp>
        <p:nvSpPr>
          <p:cNvPr id="17" name="Text 15"/>
          <p:cNvSpPr/>
          <p:nvPr/>
        </p:nvSpPr>
        <p:spPr>
          <a:xfrm>
            <a:off x="6744891" y="4661059"/>
            <a:ext cx="4942043" cy="943213"/>
          </a:xfrm>
          <a:prstGeom prst="rect">
            <a:avLst/>
          </a:prstGeom>
          <a:noFill/>
          <a:ln/>
        </p:spPr>
        <p:txBody>
          <a:bodyPr wrap="square" lIns="25400" tIns="25400" rIns="25400" bIns="25400" rtlCol="0" anchor="t">
            <a:normAutofit fontScale="92500" lnSpcReduction="20000"/>
          </a:bodyPr>
          <a:lstStyle/>
          <a:p>
            <a:pPr marL="0" indent="0" algn="l">
              <a:lnSpc>
                <a:spcPct val="132000"/>
              </a:lnSpc>
              <a:buNone/>
            </a:pPr>
            <a:r>
              <a:rPr lang="en-US" sz="1800" b="1" dirty="0">
                <a:solidFill>
                  <a:srgbClr val="586259"/>
                </a:solidFill>
                <a:latin typeface="Calibri" pitchFamily="34" charset="0"/>
                <a:ea typeface="Calibri" pitchFamily="34" charset="-122"/>
                <a:cs typeface="Calibri" pitchFamily="34" charset="-120"/>
              </a:rPr>
              <a:t>The dependency. </a:t>
            </a:r>
            <a:r>
              <a:rPr lang="en-US" sz="1800" dirty="0">
                <a:solidFill>
                  <a:srgbClr val="586259"/>
                </a:solidFill>
                <a:latin typeface="Calibri" pitchFamily="34" charset="0"/>
                <a:ea typeface="Calibri" pitchFamily="34" charset="-122"/>
                <a:cs typeface="Calibri" pitchFamily="34" charset="-120"/>
              </a:rPr>
              <a:t>China's share of global rare-earth supply, leaving Europe structurally short of domestic capacity.</a:t>
            </a:r>
            <a:endParaRPr lang="en-US" sz="1800" dirty="0"/>
          </a:p>
        </p:txBody>
      </p:sp>
      <p:sp>
        <p:nvSpPr>
          <p:cNvPr id="18" name="Shape 16"/>
          <p:cNvSpPr/>
          <p:nvPr/>
        </p:nvSpPr>
        <p:spPr>
          <a:xfrm>
            <a:off x="12064960" y="3121819"/>
            <a:ext cx="5346740" cy="3001328"/>
          </a:xfrm>
          <a:prstGeom prst="roundRect">
            <a:avLst>
              <a:gd name="adj" fmla="val 4443"/>
            </a:avLst>
          </a:prstGeom>
          <a:solidFill>
            <a:srgbClr val="FFFFFF"/>
          </a:solidFill>
          <a:ln w="7620">
            <a:solidFill>
              <a:srgbClr val="DBE0DB"/>
            </a:solidFill>
            <a:prstDash val="solid"/>
          </a:ln>
          <a:effectLst>
            <a:outerShdw blurRad="19050" dist="9525" dir="5400000" algn="bl" rotWithShape="0">
              <a:srgbClr val="14281E">
                <a:alpha val="4000"/>
              </a:srgbClr>
            </a:outerShdw>
          </a:effectLst>
        </p:spPr>
        <p:txBody>
          <a:bodyPr/>
          <a:lstStyle/>
          <a:p>
            <a:endParaRPr lang="en-US"/>
          </a:p>
        </p:txBody>
      </p:sp>
      <p:sp>
        <p:nvSpPr>
          <p:cNvPr id="19" name="Text 17"/>
          <p:cNvSpPr/>
          <p:nvPr/>
        </p:nvSpPr>
        <p:spPr>
          <a:xfrm>
            <a:off x="12339281" y="3377089"/>
            <a:ext cx="4942043" cy="792480"/>
          </a:xfrm>
          <a:prstGeom prst="rect">
            <a:avLst/>
          </a:prstGeom>
          <a:noFill/>
          <a:ln/>
        </p:spPr>
        <p:txBody>
          <a:bodyPr wrap="square" lIns="25400" tIns="25400" rIns="25400" bIns="25400" rtlCol="0" anchor="t">
            <a:normAutofit fontScale="92500" lnSpcReduction="20000"/>
          </a:bodyPr>
          <a:lstStyle/>
          <a:p>
            <a:pPr marL="0" indent="0" algn="l">
              <a:lnSpc>
                <a:spcPct val="90000"/>
              </a:lnSpc>
              <a:buNone/>
            </a:pPr>
            <a:r>
              <a:rPr lang="en-US" sz="6600" b="1" kern="0" spc="-198" dirty="0">
                <a:solidFill>
                  <a:srgbClr val="23543F"/>
                </a:solidFill>
                <a:latin typeface="Calibri" pitchFamily="34" charset="0"/>
                <a:ea typeface="Calibri" pitchFamily="34" charset="-122"/>
                <a:cs typeface="Calibri" pitchFamily="34" charset="-120"/>
              </a:rPr>
              <a:t>&lt;1</a:t>
            </a:r>
            <a:r>
              <a:rPr lang="en-US" sz="3300" b="1" kern="0" spc="-198" dirty="0">
                <a:solidFill>
                  <a:srgbClr val="23543F"/>
                </a:solidFill>
                <a:latin typeface="Calibri" pitchFamily="34" charset="0"/>
                <a:ea typeface="Calibri" pitchFamily="34" charset="-122"/>
                <a:cs typeface="Calibri" pitchFamily="34" charset="-120"/>
              </a:rPr>
              <a:t>%</a:t>
            </a:r>
            <a:endParaRPr lang="en-US" sz="6600" dirty="0"/>
          </a:p>
        </p:txBody>
      </p:sp>
      <p:sp>
        <p:nvSpPr>
          <p:cNvPr id="20" name="Text 18"/>
          <p:cNvSpPr/>
          <p:nvPr/>
        </p:nvSpPr>
        <p:spPr>
          <a:xfrm>
            <a:off x="12339281" y="4245769"/>
            <a:ext cx="4942043" cy="320040"/>
          </a:xfrm>
          <a:prstGeom prst="rect">
            <a:avLst/>
          </a:prstGeom>
          <a:noFill/>
          <a:ln/>
        </p:spPr>
        <p:txBody>
          <a:bodyPr wrap="square" lIns="25400" tIns="25400" rIns="25400" bIns="25400" rtlCol="0" anchor="t">
            <a:normAutofit lnSpcReduction="10000"/>
          </a:bodyPr>
          <a:lstStyle/>
          <a:p>
            <a:pPr marL="0" indent="0" algn="l">
              <a:buNone/>
            </a:pPr>
            <a:r>
              <a:rPr lang="en-US" sz="1800" kern="0" spc="90" dirty="0">
                <a:solidFill>
                  <a:srgbClr val="6C8A78"/>
                </a:solidFill>
                <a:latin typeface="Calibri" pitchFamily="34" charset="0"/>
                <a:ea typeface="Calibri" pitchFamily="34" charset="-122"/>
                <a:cs typeface="Calibri" pitchFamily="34" charset="-120"/>
              </a:rPr>
              <a:t>RECOVERY RATES NEAR ZERO</a:t>
            </a:r>
            <a:endParaRPr lang="en-US" sz="1800" dirty="0"/>
          </a:p>
        </p:txBody>
      </p:sp>
      <p:sp>
        <p:nvSpPr>
          <p:cNvPr id="21" name="Text 19"/>
          <p:cNvSpPr/>
          <p:nvPr/>
        </p:nvSpPr>
        <p:spPr>
          <a:xfrm>
            <a:off x="12339281" y="4661059"/>
            <a:ext cx="4942043" cy="943213"/>
          </a:xfrm>
          <a:prstGeom prst="rect">
            <a:avLst/>
          </a:prstGeom>
          <a:noFill/>
          <a:ln/>
        </p:spPr>
        <p:txBody>
          <a:bodyPr wrap="square" lIns="25400" tIns="25400" rIns="25400" bIns="25400" rtlCol="0" anchor="t">
            <a:normAutofit fontScale="92500" lnSpcReduction="20000"/>
          </a:bodyPr>
          <a:lstStyle/>
          <a:p>
            <a:pPr marL="0" indent="0" algn="l">
              <a:lnSpc>
                <a:spcPct val="132000"/>
              </a:lnSpc>
              <a:buNone/>
            </a:pPr>
            <a:r>
              <a:rPr lang="en-US" sz="1800" b="1" dirty="0">
                <a:solidFill>
                  <a:srgbClr val="586259"/>
                </a:solidFill>
                <a:latin typeface="Calibri" pitchFamily="34" charset="0"/>
                <a:ea typeface="Calibri" pitchFamily="34" charset="-122"/>
                <a:cs typeface="Calibri" pitchFamily="34" charset="-120"/>
              </a:rPr>
              <a:t>The gap. </a:t>
            </a:r>
            <a:r>
              <a:rPr lang="en-US" sz="1800" dirty="0">
                <a:solidFill>
                  <a:srgbClr val="586259"/>
                </a:solidFill>
                <a:latin typeface="Calibri" pitchFamily="34" charset="0"/>
                <a:ea typeface="Calibri" pitchFamily="34" charset="-122"/>
                <a:cs typeface="Calibri" pitchFamily="34" charset="-120"/>
              </a:rPr>
              <a:t>Europe's current REE recycling rate</a:t>
            </a:r>
            <a:r>
              <a:rPr lang="en-US" dirty="0">
                <a:solidFill>
                  <a:srgbClr val="586259"/>
                </a:solidFill>
                <a:latin typeface="Calibri" pitchFamily="34" charset="0"/>
                <a:ea typeface="Calibri" pitchFamily="34" charset="-122"/>
                <a:cs typeface="Calibri" pitchFamily="34" charset="-120"/>
              </a:rPr>
              <a:t> </a:t>
            </a:r>
            <a:r>
              <a:rPr lang="en-US" sz="1800" dirty="0">
                <a:solidFill>
                  <a:srgbClr val="586259"/>
                </a:solidFill>
                <a:latin typeface="Calibri" pitchFamily="34" charset="0"/>
                <a:ea typeface="Calibri" pitchFamily="34" charset="-122"/>
                <a:cs typeface="Calibri" pitchFamily="34" charset="-120"/>
              </a:rPr>
              <a:t>- existing routes are too energy-intensive, aggressive or non-selective to unlock circular supply.</a:t>
            </a:r>
            <a:endParaRPr lang="en-US" sz="1800" dirty="0"/>
          </a:p>
        </p:txBody>
      </p:sp>
      <p:sp>
        <p:nvSpPr>
          <p:cNvPr id="22" name="Shape 20"/>
          <p:cNvSpPr/>
          <p:nvPr/>
        </p:nvSpPr>
        <p:spPr>
          <a:xfrm>
            <a:off x="876300" y="6351747"/>
            <a:ext cx="8143875" cy="2263140"/>
          </a:xfrm>
          <a:prstGeom prst="roundRect">
            <a:avLst>
              <a:gd name="adj" fmla="val 5892"/>
            </a:avLst>
          </a:prstGeom>
          <a:solidFill>
            <a:srgbClr val="FFFFFF"/>
          </a:solidFill>
          <a:ln w="7620">
            <a:solidFill>
              <a:srgbClr val="DBE0DB"/>
            </a:solidFill>
            <a:prstDash val="solid"/>
          </a:ln>
          <a:effectLst>
            <a:outerShdw blurRad="19050" dist="9525" dir="5400000" algn="bl" rotWithShape="0">
              <a:srgbClr val="14281E">
                <a:alpha val="4000"/>
              </a:srgbClr>
            </a:outerShdw>
          </a:effectLst>
        </p:spPr>
        <p:txBody>
          <a:bodyPr/>
          <a:lstStyle/>
          <a:p>
            <a:endParaRPr lang="en-US"/>
          </a:p>
        </p:txBody>
      </p:sp>
      <p:pic>
        <p:nvPicPr>
          <p:cNvPr id="23" name="Image 0" descr="preencoded.png"/>
          <p:cNvPicPr>
            <a:picLocks noChangeAspect="1"/>
          </p:cNvPicPr>
          <p:nvPr/>
        </p:nvPicPr>
        <p:blipFill>
          <a:blip r:embed="rId3"/>
          <a:stretch>
            <a:fillRect/>
          </a:stretch>
        </p:blipFill>
        <p:spPr>
          <a:xfrm>
            <a:off x="1131570" y="6587966"/>
            <a:ext cx="1790700" cy="1790700"/>
          </a:xfrm>
          <a:prstGeom prst="rect">
            <a:avLst/>
          </a:prstGeom>
        </p:spPr>
      </p:pic>
      <p:sp>
        <p:nvSpPr>
          <p:cNvPr id="24" name="Text 21"/>
          <p:cNvSpPr/>
          <p:nvPr/>
        </p:nvSpPr>
        <p:spPr>
          <a:xfrm>
            <a:off x="1493282" y="7104222"/>
            <a:ext cx="1143357" cy="514350"/>
          </a:xfrm>
          <a:prstGeom prst="rect">
            <a:avLst/>
          </a:prstGeom>
          <a:noFill/>
          <a:ln/>
        </p:spPr>
        <p:txBody>
          <a:bodyPr wrap="square" lIns="25400" tIns="25400" rIns="25400" bIns="25400" rtlCol="0" anchor="t">
            <a:normAutofit fontScale="92500" lnSpcReduction="20000"/>
          </a:bodyPr>
          <a:lstStyle/>
          <a:p>
            <a:pPr marL="0" indent="0" algn="l">
              <a:lnSpc>
                <a:spcPct val="100000"/>
              </a:lnSpc>
              <a:buNone/>
            </a:pPr>
            <a:r>
              <a:rPr lang="en-US" sz="3750" b="1" dirty="0">
                <a:solidFill>
                  <a:srgbClr val="23543F"/>
                </a:solidFill>
                <a:latin typeface="Calibri" pitchFamily="34" charset="0"/>
                <a:ea typeface="Calibri" pitchFamily="34" charset="-122"/>
                <a:cs typeface="Calibri" pitchFamily="34" charset="-120"/>
              </a:rPr>
              <a:t>~90%</a:t>
            </a:r>
            <a:endParaRPr lang="en-US" sz="3750" dirty="0"/>
          </a:p>
        </p:txBody>
      </p:sp>
      <p:sp>
        <p:nvSpPr>
          <p:cNvPr id="25" name="Text 22"/>
          <p:cNvSpPr/>
          <p:nvPr/>
        </p:nvSpPr>
        <p:spPr>
          <a:xfrm>
            <a:off x="1764863" y="7580472"/>
            <a:ext cx="600313" cy="320040"/>
          </a:xfrm>
          <a:prstGeom prst="rect">
            <a:avLst/>
          </a:prstGeom>
          <a:noFill/>
          <a:ln/>
        </p:spPr>
        <p:txBody>
          <a:bodyPr wrap="square" lIns="25400" tIns="25400" rIns="25400" bIns="25400" rtlCol="0" anchor="t">
            <a:normAutofit lnSpcReduction="10000"/>
          </a:bodyPr>
          <a:lstStyle/>
          <a:p>
            <a:pPr marL="0" indent="0" algn="l">
              <a:buNone/>
            </a:pPr>
            <a:r>
              <a:rPr lang="en-US" sz="1800" dirty="0">
                <a:solidFill>
                  <a:srgbClr val="586259"/>
                </a:solidFill>
                <a:latin typeface="Calibri" pitchFamily="34" charset="0"/>
                <a:ea typeface="Calibri" pitchFamily="34" charset="-122"/>
                <a:cs typeface="Calibri" pitchFamily="34" charset="-120"/>
              </a:rPr>
              <a:t>China</a:t>
            </a:r>
            <a:endParaRPr lang="en-US" sz="1800" dirty="0"/>
          </a:p>
        </p:txBody>
      </p:sp>
      <p:sp>
        <p:nvSpPr>
          <p:cNvPr id="26" name="Text 23"/>
          <p:cNvSpPr/>
          <p:nvPr/>
        </p:nvSpPr>
        <p:spPr>
          <a:xfrm>
            <a:off x="3208020" y="6605588"/>
            <a:ext cx="5723592" cy="320040"/>
          </a:xfrm>
          <a:prstGeom prst="rect">
            <a:avLst/>
          </a:prstGeom>
          <a:noFill/>
          <a:ln/>
        </p:spPr>
        <p:txBody>
          <a:bodyPr wrap="square" lIns="25400" tIns="25400" rIns="25400" bIns="25400" rtlCol="0" anchor="t">
            <a:normAutofit lnSpcReduction="10000"/>
          </a:bodyPr>
          <a:lstStyle/>
          <a:p>
            <a:pPr marL="0" indent="0" algn="l">
              <a:buNone/>
            </a:pPr>
            <a:r>
              <a:rPr lang="en-US" sz="1800" b="1" kern="0" spc="144" dirty="0">
                <a:solidFill>
                  <a:srgbClr val="23543F"/>
                </a:solidFill>
                <a:latin typeface="Calibri" pitchFamily="34" charset="0"/>
                <a:ea typeface="Calibri" pitchFamily="34" charset="-122"/>
                <a:cs typeface="Calibri" pitchFamily="34" charset="-120"/>
              </a:rPr>
              <a:t>GLOBAL RARE-EARTH REFINING CAPACITY</a:t>
            </a:r>
            <a:endParaRPr lang="en-US" sz="1800" dirty="0"/>
          </a:p>
        </p:txBody>
      </p:sp>
      <p:sp>
        <p:nvSpPr>
          <p:cNvPr id="27" name="Shape 24"/>
          <p:cNvSpPr/>
          <p:nvPr/>
        </p:nvSpPr>
        <p:spPr>
          <a:xfrm>
            <a:off x="3208020" y="7033975"/>
            <a:ext cx="171450" cy="171450"/>
          </a:xfrm>
          <a:prstGeom prst="roundRect">
            <a:avLst>
              <a:gd name="adj" fmla="val 22222"/>
            </a:avLst>
          </a:prstGeom>
          <a:solidFill>
            <a:srgbClr val="23543F"/>
          </a:solidFill>
          <a:ln/>
        </p:spPr>
        <p:txBody>
          <a:bodyPr/>
          <a:lstStyle/>
          <a:p>
            <a:endParaRPr lang="en-US"/>
          </a:p>
        </p:txBody>
      </p:sp>
      <p:sp>
        <p:nvSpPr>
          <p:cNvPr id="28" name="Text 25"/>
          <p:cNvSpPr/>
          <p:nvPr/>
        </p:nvSpPr>
        <p:spPr>
          <a:xfrm>
            <a:off x="3493770" y="6982778"/>
            <a:ext cx="3597970" cy="311944"/>
          </a:xfrm>
          <a:prstGeom prst="rect">
            <a:avLst/>
          </a:prstGeom>
          <a:noFill/>
          <a:ln/>
        </p:spPr>
        <p:txBody>
          <a:bodyPr wrap="square" lIns="25400" tIns="25400" rIns="25400" bIns="25400" rtlCol="0" anchor="t">
            <a:normAutofit fontScale="92500" lnSpcReduction="10000"/>
          </a:bodyPr>
          <a:lstStyle/>
          <a:p>
            <a:pPr marL="0" indent="0" algn="l">
              <a:lnSpc>
                <a:spcPct val="115000"/>
              </a:lnSpc>
              <a:buNone/>
            </a:pPr>
            <a:r>
              <a:rPr lang="en-US" sz="1875" b="1" dirty="0">
                <a:solidFill>
                  <a:srgbClr val="586259"/>
                </a:solidFill>
                <a:latin typeface="Calibri" pitchFamily="34" charset="0"/>
                <a:ea typeface="Calibri" pitchFamily="34" charset="-122"/>
                <a:cs typeface="Calibri" pitchFamily="34" charset="-120"/>
              </a:rPr>
              <a:t>~90% </a:t>
            </a:r>
            <a:r>
              <a:rPr lang="en-US" sz="1875" dirty="0">
                <a:solidFill>
                  <a:srgbClr val="586259"/>
                </a:solidFill>
                <a:latin typeface="Calibri" pitchFamily="34" charset="0"/>
                <a:ea typeface="Calibri" pitchFamily="34" charset="-122"/>
                <a:cs typeface="Calibri" pitchFamily="34" charset="-120"/>
              </a:rPr>
              <a:t>China - processing &amp; refining</a:t>
            </a:r>
            <a:endParaRPr lang="en-US" sz="1875" dirty="0"/>
          </a:p>
        </p:txBody>
      </p:sp>
      <p:sp>
        <p:nvSpPr>
          <p:cNvPr id="29" name="Shape 26"/>
          <p:cNvSpPr/>
          <p:nvPr/>
        </p:nvSpPr>
        <p:spPr>
          <a:xfrm>
            <a:off x="3208020" y="7441168"/>
            <a:ext cx="171450" cy="171450"/>
          </a:xfrm>
          <a:prstGeom prst="roundRect">
            <a:avLst>
              <a:gd name="adj" fmla="val 22222"/>
            </a:avLst>
          </a:prstGeom>
          <a:solidFill>
            <a:srgbClr val="6C8A78"/>
          </a:solidFill>
          <a:ln/>
        </p:spPr>
        <p:txBody>
          <a:bodyPr/>
          <a:lstStyle/>
          <a:p>
            <a:endParaRPr lang="en-US"/>
          </a:p>
        </p:txBody>
      </p:sp>
      <p:sp>
        <p:nvSpPr>
          <p:cNvPr id="30" name="Text 27"/>
          <p:cNvSpPr/>
          <p:nvPr/>
        </p:nvSpPr>
        <p:spPr>
          <a:xfrm>
            <a:off x="3493770" y="7389972"/>
            <a:ext cx="2966771" cy="311944"/>
          </a:xfrm>
          <a:prstGeom prst="rect">
            <a:avLst/>
          </a:prstGeom>
          <a:noFill/>
          <a:ln/>
        </p:spPr>
        <p:txBody>
          <a:bodyPr wrap="square" lIns="25400" tIns="25400" rIns="25400" bIns="25400" rtlCol="0" anchor="t">
            <a:normAutofit fontScale="92500" lnSpcReduction="10000"/>
          </a:bodyPr>
          <a:lstStyle/>
          <a:p>
            <a:pPr marL="0" indent="0" algn="l">
              <a:lnSpc>
                <a:spcPct val="115000"/>
              </a:lnSpc>
              <a:buNone/>
            </a:pPr>
            <a:r>
              <a:rPr lang="en-US" sz="1875" b="1" dirty="0">
                <a:solidFill>
                  <a:srgbClr val="586259"/>
                </a:solidFill>
                <a:latin typeface="Calibri" pitchFamily="34" charset="0"/>
                <a:ea typeface="Calibri" pitchFamily="34" charset="-122"/>
                <a:cs typeface="Calibri" pitchFamily="34" charset="-120"/>
              </a:rPr>
              <a:t>~10% </a:t>
            </a:r>
            <a:r>
              <a:rPr lang="en-US" sz="1875" dirty="0">
                <a:solidFill>
                  <a:srgbClr val="586259"/>
                </a:solidFill>
                <a:latin typeface="Calibri" pitchFamily="34" charset="0"/>
                <a:ea typeface="Calibri" pitchFamily="34" charset="-122"/>
                <a:cs typeface="Calibri" pitchFamily="34" charset="-120"/>
              </a:rPr>
              <a:t>Rest of world combined</a:t>
            </a:r>
            <a:endParaRPr lang="en-US" sz="1875" dirty="0"/>
          </a:p>
        </p:txBody>
      </p:sp>
      <p:sp>
        <p:nvSpPr>
          <p:cNvPr id="31" name="Text 28"/>
          <p:cNvSpPr/>
          <p:nvPr/>
        </p:nvSpPr>
        <p:spPr>
          <a:xfrm>
            <a:off x="3208020" y="7835265"/>
            <a:ext cx="5723592" cy="563880"/>
          </a:xfrm>
          <a:prstGeom prst="rect">
            <a:avLst/>
          </a:prstGeom>
          <a:noFill/>
          <a:ln/>
        </p:spPr>
        <p:txBody>
          <a:bodyPr wrap="square" lIns="25400" tIns="25400" rIns="25400" bIns="25400" rtlCol="0" anchor="t">
            <a:normAutofit fontScale="92500" lnSpcReduction="20000"/>
          </a:bodyPr>
          <a:lstStyle/>
          <a:p>
            <a:pPr marL="0" indent="0" algn="l">
              <a:lnSpc>
                <a:spcPct val="115000"/>
              </a:lnSpc>
              <a:buNone/>
            </a:pPr>
            <a:r>
              <a:rPr lang="en-US" sz="1800" dirty="0">
                <a:solidFill>
                  <a:srgbClr val="586259"/>
                </a:solidFill>
                <a:latin typeface="Calibri" pitchFamily="34" charset="0"/>
                <a:ea typeface="Calibri" pitchFamily="34" charset="-122"/>
                <a:cs typeface="Calibri" pitchFamily="34" charset="-120"/>
              </a:rPr>
              <a:t>China also holds </a:t>
            </a:r>
            <a:r>
              <a:rPr lang="en-US" sz="1800" b="1" dirty="0">
                <a:solidFill>
                  <a:srgbClr val="15211B"/>
                </a:solidFill>
                <a:latin typeface="Calibri" pitchFamily="34" charset="0"/>
                <a:ea typeface="Calibri" pitchFamily="34" charset="-122"/>
                <a:cs typeface="Calibri" pitchFamily="34" charset="-120"/>
              </a:rPr>
              <a:t>~69% </a:t>
            </a:r>
            <a:r>
              <a:rPr lang="en-US" sz="1800" dirty="0">
                <a:solidFill>
                  <a:srgbClr val="586259"/>
                </a:solidFill>
                <a:latin typeface="Calibri" pitchFamily="34" charset="0"/>
                <a:ea typeface="Calibri" pitchFamily="34" charset="-122"/>
                <a:cs typeface="Calibri" pitchFamily="34" charset="-120"/>
              </a:rPr>
              <a:t>of global mining - the chokehold is in refining.</a:t>
            </a:r>
            <a:endParaRPr lang="en-US" sz="1800" dirty="0"/>
          </a:p>
        </p:txBody>
      </p:sp>
      <p:sp>
        <p:nvSpPr>
          <p:cNvPr id="32" name="Shape 29"/>
          <p:cNvSpPr/>
          <p:nvPr/>
        </p:nvSpPr>
        <p:spPr>
          <a:xfrm>
            <a:off x="9267825" y="6351747"/>
            <a:ext cx="8143875" cy="2263140"/>
          </a:xfrm>
          <a:prstGeom prst="roundRect">
            <a:avLst>
              <a:gd name="adj" fmla="val 5892"/>
            </a:avLst>
          </a:prstGeom>
          <a:solidFill>
            <a:srgbClr val="1B4133"/>
          </a:solidFill>
          <a:ln/>
          <a:effectLst>
            <a:outerShdw blurRad="19050" dist="9525" dir="5400000" algn="bl" rotWithShape="0">
              <a:srgbClr val="14281E">
                <a:alpha val="4000"/>
              </a:srgbClr>
            </a:outerShdw>
          </a:effectLst>
        </p:spPr>
        <p:txBody>
          <a:bodyPr/>
          <a:lstStyle/>
          <a:p>
            <a:endParaRPr lang="en-US"/>
          </a:p>
        </p:txBody>
      </p:sp>
      <p:sp>
        <p:nvSpPr>
          <p:cNvPr id="33" name="Text 30"/>
          <p:cNvSpPr/>
          <p:nvPr/>
        </p:nvSpPr>
        <p:spPr>
          <a:xfrm>
            <a:off x="9515475" y="6580347"/>
            <a:ext cx="7878032" cy="320040"/>
          </a:xfrm>
          <a:prstGeom prst="rect">
            <a:avLst/>
          </a:prstGeom>
          <a:noFill/>
          <a:ln/>
        </p:spPr>
        <p:txBody>
          <a:bodyPr wrap="square" lIns="25400" tIns="25400" rIns="25400" bIns="25400" rtlCol="0" anchor="t">
            <a:normAutofit lnSpcReduction="10000"/>
          </a:bodyPr>
          <a:lstStyle/>
          <a:p>
            <a:pPr marL="0" indent="0" algn="l">
              <a:buNone/>
            </a:pPr>
            <a:r>
              <a:rPr lang="en-US" sz="1800" b="1" kern="0" spc="144" dirty="0">
                <a:solidFill>
                  <a:srgbClr val="D9B78A"/>
                </a:solidFill>
                <a:latin typeface="Calibri" pitchFamily="34" charset="0"/>
                <a:ea typeface="Calibri" pitchFamily="34" charset="-122"/>
                <a:cs typeface="Calibri" pitchFamily="34" charset="-120"/>
              </a:rPr>
              <a:t>THE WINDOW</a:t>
            </a:r>
            <a:endParaRPr lang="en-US" sz="1800" dirty="0"/>
          </a:p>
        </p:txBody>
      </p:sp>
      <p:sp>
        <p:nvSpPr>
          <p:cNvPr id="34" name="Text 31"/>
          <p:cNvSpPr/>
          <p:nvPr/>
        </p:nvSpPr>
        <p:spPr>
          <a:xfrm>
            <a:off x="9515475" y="6967061"/>
            <a:ext cx="7878032" cy="400764"/>
          </a:xfrm>
          <a:prstGeom prst="rect">
            <a:avLst/>
          </a:prstGeom>
          <a:noFill/>
          <a:ln/>
        </p:spPr>
        <p:txBody>
          <a:bodyPr wrap="square" lIns="25400" tIns="25400" rIns="25400" bIns="25400" rtlCol="0" anchor="t">
            <a:normAutofit fontScale="92500" lnSpcReduction="20000"/>
          </a:bodyPr>
          <a:lstStyle/>
          <a:p>
            <a:pPr marL="0" indent="0" algn="l">
              <a:lnSpc>
                <a:spcPct val="112000"/>
              </a:lnSpc>
              <a:buNone/>
            </a:pPr>
            <a:r>
              <a:rPr lang="en-US" sz="2550" b="1" dirty="0">
                <a:solidFill>
                  <a:srgbClr val="EEF3EE"/>
                </a:solidFill>
                <a:latin typeface="Calibri" pitchFamily="34" charset="0"/>
                <a:ea typeface="Calibri" pitchFamily="34" charset="-122"/>
                <a:cs typeface="Calibri" pitchFamily="34" charset="-120"/>
              </a:rPr>
              <a:t>First-mover advantage is open now</a:t>
            </a:r>
            <a:endParaRPr lang="en-US" sz="2550" dirty="0"/>
          </a:p>
        </p:txBody>
      </p:sp>
      <p:sp>
        <p:nvSpPr>
          <p:cNvPr id="35" name="Text 32"/>
          <p:cNvSpPr/>
          <p:nvPr/>
        </p:nvSpPr>
        <p:spPr>
          <a:xfrm>
            <a:off x="9515475" y="7434501"/>
            <a:ext cx="7878032" cy="956786"/>
          </a:xfrm>
          <a:prstGeom prst="rect">
            <a:avLst/>
          </a:prstGeom>
          <a:noFill/>
          <a:ln/>
        </p:spPr>
        <p:txBody>
          <a:bodyPr wrap="square" lIns="25400" tIns="25400" rIns="25400" bIns="25400" rtlCol="0" anchor="t">
            <a:normAutofit fontScale="92500" lnSpcReduction="20000"/>
          </a:bodyPr>
          <a:lstStyle/>
          <a:p>
            <a:pPr marL="0" indent="0" algn="l">
              <a:lnSpc>
                <a:spcPct val="134000"/>
              </a:lnSpc>
              <a:buNone/>
            </a:pPr>
            <a:r>
              <a:rPr lang="en-US" sz="1800" dirty="0">
                <a:solidFill>
                  <a:srgbClr val="A9BDAE"/>
                </a:solidFill>
                <a:latin typeface="Calibri" pitchFamily="34" charset="0"/>
                <a:ea typeface="Calibri" pitchFamily="34" charset="-122"/>
                <a:cs typeface="Calibri" pitchFamily="34" charset="-120"/>
              </a:rPr>
              <a:t>Demand is structural - Nd, Pr and Dy are indispensable to the magnets in EVs, wind and defence. A low-impact recycler meets that demand and the policy pull at the same moment, before incumbents retool.</a:t>
            </a:r>
            <a:endParaRPr lang="en-US" sz="1800" dirty="0"/>
          </a:p>
        </p:txBody>
      </p:sp>
      <p:sp>
        <p:nvSpPr>
          <p:cNvPr id="36" name="Shape 33"/>
          <p:cNvSpPr/>
          <p:nvPr/>
        </p:nvSpPr>
        <p:spPr>
          <a:xfrm>
            <a:off x="876300" y="9559290"/>
            <a:ext cx="16535400" cy="9525"/>
          </a:xfrm>
          <a:prstGeom prst="rect">
            <a:avLst/>
          </a:prstGeom>
          <a:solidFill>
            <a:srgbClr val="DBE0DB">
              <a:alpha val="62000"/>
            </a:srgbClr>
          </a:solidFill>
          <a:ln/>
        </p:spPr>
        <p:txBody>
          <a:bodyPr/>
          <a:lstStyle/>
          <a:p>
            <a:endParaRPr lang="en-US"/>
          </a:p>
        </p:txBody>
      </p:sp>
      <p:sp>
        <p:nvSpPr>
          <p:cNvPr id="37" name="Text 34"/>
          <p:cNvSpPr/>
          <p:nvPr/>
        </p:nvSpPr>
        <p:spPr>
          <a:xfrm>
            <a:off x="876300" y="9681210"/>
            <a:ext cx="5479427" cy="320040"/>
          </a:xfrm>
          <a:prstGeom prst="rect">
            <a:avLst/>
          </a:prstGeom>
          <a:noFill/>
          <a:ln/>
        </p:spPr>
        <p:txBody>
          <a:bodyPr wrap="square" lIns="25400" tIns="25400" rIns="25400" bIns="25400" rtlCol="0" anchor="t">
            <a:normAutofit lnSpcReduction="10000"/>
          </a:bodyPr>
          <a:lstStyle/>
          <a:p>
            <a:pPr marL="0" indent="0" algn="l">
              <a:buNone/>
            </a:pPr>
            <a:r>
              <a:rPr lang="en-US" sz="1800" kern="0" spc="108" dirty="0">
                <a:solidFill>
                  <a:srgbClr val="586259"/>
                </a:solidFill>
                <a:latin typeface="Calibri" pitchFamily="34" charset="0"/>
                <a:ea typeface="Calibri" pitchFamily="34" charset="-122"/>
                <a:cs typeface="Calibri" pitchFamily="34" charset="-120"/>
              </a:rPr>
              <a:t>BIOWEG × BIOPEPLEACH · Strategic Business Plan</a:t>
            </a:r>
            <a:endParaRPr lang="en-US" sz="1800" dirty="0"/>
          </a:p>
        </p:txBody>
      </p:sp>
      <p:sp>
        <p:nvSpPr>
          <p:cNvPr id="38" name="Text 35"/>
          <p:cNvSpPr/>
          <p:nvPr/>
        </p:nvSpPr>
        <p:spPr>
          <a:xfrm>
            <a:off x="16660535" y="9681210"/>
            <a:ext cx="827365" cy="320040"/>
          </a:xfrm>
          <a:prstGeom prst="rect">
            <a:avLst/>
          </a:prstGeom>
          <a:noFill/>
          <a:ln/>
        </p:spPr>
        <p:txBody>
          <a:bodyPr wrap="square" lIns="25400" tIns="25400" rIns="25400" bIns="25400" rtlCol="0" anchor="t">
            <a:normAutofit lnSpcReduction="10000"/>
          </a:bodyPr>
          <a:lstStyle/>
          <a:p>
            <a:pPr marL="0" indent="0" algn="l">
              <a:buNone/>
            </a:pPr>
            <a:r>
              <a:rPr lang="en-US" sz="1800" b="1" kern="0" spc="108" dirty="0">
                <a:solidFill>
                  <a:srgbClr val="BF7D36"/>
                </a:solidFill>
                <a:latin typeface="Calibri" pitchFamily="34" charset="0"/>
                <a:ea typeface="Calibri" pitchFamily="34" charset="-122"/>
                <a:cs typeface="Calibri" pitchFamily="34" charset="-120"/>
              </a:rPr>
              <a:t>04 </a:t>
            </a:r>
            <a:r>
              <a:rPr lang="en-US" sz="1800" kern="0" spc="108" dirty="0">
                <a:solidFill>
                  <a:srgbClr val="586259"/>
                </a:solidFill>
                <a:latin typeface="Calibri" pitchFamily="34" charset="0"/>
                <a:ea typeface="Calibri" pitchFamily="34" charset="-122"/>
                <a:cs typeface="Calibri" pitchFamily="34" charset="-120"/>
              </a:rPr>
              <a:t>/ 12</a:t>
            </a:r>
            <a:endParaRPr lang="en-US" sz="18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6">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876300" y="1028700"/>
            <a:ext cx="16535400" cy="15240"/>
          </a:xfrm>
          <a:prstGeom prst="rect">
            <a:avLst/>
          </a:prstGeom>
          <a:solidFill>
            <a:srgbClr val="DBE0DB"/>
          </a:solidFill>
          <a:ln/>
        </p:spPr>
        <p:txBody>
          <a:bodyPr/>
          <a:lstStyle/>
          <a:p>
            <a:endParaRPr lang="en-US"/>
          </a:p>
        </p:txBody>
      </p:sp>
      <p:sp>
        <p:nvSpPr>
          <p:cNvPr id="3" name="Text 1"/>
          <p:cNvSpPr/>
          <p:nvPr/>
        </p:nvSpPr>
        <p:spPr>
          <a:xfrm>
            <a:off x="876300" y="571500"/>
            <a:ext cx="376833" cy="342900"/>
          </a:xfrm>
          <a:prstGeom prst="rect">
            <a:avLst/>
          </a:prstGeom>
          <a:noFill/>
          <a:ln/>
        </p:spPr>
        <p:txBody>
          <a:bodyPr wrap="square" lIns="25400" tIns="25400" rIns="25400" bIns="25400" rtlCol="0" anchor="t">
            <a:normAutofit lnSpcReduction="10000"/>
          </a:bodyPr>
          <a:lstStyle/>
          <a:p>
            <a:pPr marL="0" indent="0" algn="l">
              <a:buNone/>
            </a:pPr>
            <a:r>
              <a:rPr lang="en-US" sz="1950" b="1" kern="0" spc="195" dirty="0">
                <a:solidFill>
                  <a:srgbClr val="BF7D36"/>
                </a:solidFill>
                <a:latin typeface="Calibri" pitchFamily="34" charset="0"/>
                <a:ea typeface="Calibri" pitchFamily="34" charset="-122"/>
                <a:cs typeface="Calibri" pitchFamily="34" charset="-120"/>
              </a:rPr>
              <a:t>03</a:t>
            </a:r>
            <a:endParaRPr lang="en-US" sz="1950" dirty="0"/>
          </a:p>
        </p:txBody>
      </p:sp>
      <p:sp>
        <p:nvSpPr>
          <p:cNvPr id="4" name="Text 2"/>
          <p:cNvSpPr/>
          <p:nvPr/>
        </p:nvSpPr>
        <p:spPr>
          <a:xfrm>
            <a:off x="1310283" y="571500"/>
            <a:ext cx="2600920" cy="342900"/>
          </a:xfrm>
          <a:prstGeom prst="rect">
            <a:avLst/>
          </a:prstGeom>
          <a:noFill/>
          <a:ln/>
        </p:spPr>
        <p:txBody>
          <a:bodyPr wrap="square" lIns="0" tIns="0" rIns="0" bIns="0" rtlCol="0" anchor="t">
            <a:normAutofit/>
          </a:bodyPr>
          <a:lstStyle/>
          <a:p>
            <a:pPr marL="0" indent="0" algn="l">
              <a:buNone/>
            </a:pPr>
            <a:r>
              <a:rPr lang="en-US" sz="1950" b="1" kern="0" spc="195" dirty="0">
                <a:solidFill>
                  <a:srgbClr val="23543F"/>
                </a:solidFill>
                <a:latin typeface="Calibri" pitchFamily="34" charset="0"/>
                <a:ea typeface="Calibri" pitchFamily="34" charset="-122"/>
                <a:cs typeface="Calibri" pitchFamily="34" charset="-120"/>
              </a:rPr>
              <a:t>/ VALUE CHAIN MAP</a:t>
            </a:r>
            <a:endParaRPr lang="en-US" sz="1950" dirty="0"/>
          </a:p>
        </p:txBody>
      </p:sp>
      <p:sp>
        <p:nvSpPr>
          <p:cNvPr id="5" name="Shape 3"/>
          <p:cNvSpPr/>
          <p:nvPr/>
        </p:nvSpPr>
        <p:spPr>
          <a:xfrm>
            <a:off x="14915555" y="681038"/>
            <a:ext cx="85725" cy="85725"/>
          </a:xfrm>
          <a:prstGeom prst="ellipse">
            <a:avLst/>
          </a:prstGeom>
          <a:solidFill>
            <a:srgbClr val="BF7D36"/>
          </a:solidFill>
          <a:ln/>
        </p:spPr>
        <p:txBody>
          <a:bodyPr/>
          <a:lstStyle/>
          <a:p>
            <a:endParaRPr lang="en-US"/>
          </a:p>
        </p:txBody>
      </p:sp>
      <p:sp>
        <p:nvSpPr>
          <p:cNvPr id="6" name="Text 4"/>
          <p:cNvSpPr/>
          <p:nvPr/>
        </p:nvSpPr>
        <p:spPr>
          <a:xfrm>
            <a:off x="15115580" y="582930"/>
            <a:ext cx="2372320" cy="320040"/>
          </a:xfrm>
          <a:prstGeom prst="rect">
            <a:avLst/>
          </a:prstGeom>
          <a:noFill/>
          <a:ln/>
        </p:spPr>
        <p:txBody>
          <a:bodyPr wrap="square" lIns="0" tIns="0" rIns="0" bIns="0" rtlCol="0" anchor="t">
            <a:normAutofit/>
          </a:bodyPr>
          <a:lstStyle/>
          <a:p>
            <a:pPr marL="0" indent="0" algn="l">
              <a:buNone/>
            </a:pPr>
            <a:r>
              <a:rPr lang="en-US" sz="1800" kern="0" spc="252" dirty="0">
                <a:solidFill>
                  <a:srgbClr val="23543F"/>
                </a:solidFill>
                <a:latin typeface="Calibri" pitchFamily="34" charset="0"/>
                <a:ea typeface="Calibri" pitchFamily="34" charset="-122"/>
                <a:cs typeface="Calibri" pitchFamily="34" charset="-120"/>
              </a:rPr>
              <a:t>PART II · THE EDGE</a:t>
            </a:r>
            <a:endParaRPr lang="en-US" sz="1800" dirty="0"/>
          </a:p>
        </p:txBody>
      </p:sp>
      <p:sp>
        <p:nvSpPr>
          <p:cNvPr id="7" name="Text 5"/>
          <p:cNvSpPr/>
          <p:nvPr/>
        </p:nvSpPr>
        <p:spPr>
          <a:xfrm>
            <a:off x="876300" y="1291590"/>
            <a:ext cx="15893415" cy="976789"/>
          </a:xfrm>
          <a:prstGeom prst="rect">
            <a:avLst/>
          </a:prstGeom>
          <a:noFill/>
          <a:ln/>
        </p:spPr>
        <p:txBody>
          <a:bodyPr wrap="square" lIns="25400" tIns="25400" rIns="25400" bIns="25400" rtlCol="0" anchor="t">
            <a:normAutofit fontScale="92500" lnSpcReduction="20000"/>
          </a:bodyPr>
          <a:lstStyle/>
          <a:p>
            <a:pPr marL="0" indent="0" algn="l">
              <a:lnSpc>
                <a:spcPct val="112000"/>
              </a:lnSpc>
              <a:buNone/>
            </a:pPr>
            <a:r>
              <a:rPr lang="en-US" sz="3300" b="1" kern="0" spc="-33" dirty="0">
                <a:solidFill>
                  <a:srgbClr val="15211B"/>
                </a:solidFill>
                <a:latin typeface="Calibri" pitchFamily="34" charset="0"/>
                <a:ea typeface="Calibri" pitchFamily="34" charset="-122"/>
                <a:cs typeface="Calibri" pitchFamily="34" charset="-120"/>
              </a:rPr>
              <a:t>BIOWEG should own the leaching-and-separation </a:t>
            </a:r>
            <a:r>
              <a:rPr lang="en-US" sz="3300" b="1" kern="0" spc="-33" dirty="0">
                <a:solidFill>
                  <a:srgbClr val="BF7D36"/>
                </a:solidFill>
                <a:latin typeface="Calibri" pitchFamily="34" charset="0"/>
                <a:ea typeface="Calibri" pitchFamily="34" charset="-122"/>
                <a:cs typeface="Calibri" pitchFamily="34" charset="-120"/>
              </a:rPr>
              <a:t>middle of the chain </a:t>
            </a:r>
            <a:r>
              <a:rPr lang="en-US" sz="3300" b="1" kern="0" spc="-33" dirty="0">
                <a:solidFill>
                  <a:srgbClr val="15211B"/>
                </a:solidFill>
                <a:latin typeface="Calibri" pitchFamily="34" charset="0"/>
                <a:ea typeface="Calibri" pitchFamily="34" charset="-122"/>
                <a:cs typeface="Calibri" pitchFamily="34" charset="-120"/>
              </a:rPr>
              <a:t>and partner for everything upstream and downstream.</a:t>
            </a:r>
            <a:endParaRPr lang="en-US" sz="3300" dirty="0"/>
          </a:p>
        </p:txBody>
      </p:sp>
      <p:sp>
        <p:nvSpPr>
          <p:cNvPr id="8" name="Shape 6"/>
          <p:cNvSpPr/>
          <p:nvPr/>
        </p:nvSpPr>
        <p:spPr>
          <a:xfrm>
            <a:off x="876300" y="2344579"/>
            <a:ext cx="22860" cy="643890"/>
          </a:xfrm>
          <a:prstGeom prst="rect">
            <a:avLst/>
          </a:prstGeom>
          <a:solidFill>
            <a:srgbClr val="BF7D36"/>
          </a:solidFill>
          <a:ln/>
        </p:spPr>
        <p:txBody>
          <a:bodyPr/>
          <a:lstStyle/>
          <a:p>
            <a:endParaRPr lang="en-US"/>
          </a:p>
        </p:txBody>
      </p:sp>
      <p:sp>
        <p:nvSpPr>
          <p:cNvPr id="9" name="Text 7"/>
          <p:cNvSpPr/>
          <p:nvPr/>
        </p:nvSpPr>
        <p:spPr>
          <a:xfrm>
            <a:off x="1076300" y="2455036"/>
            <a:ext cx="16289304" cy="681990"/>
          </a:xfrm>
          <a:prstGeom prst="rect">
            <a:avLst/>
          </a:prstGeom>
          <a:noFill/>
          <a:ln/>
        </p:spPr>
        <p:txBody>
          <a:bodyPr wrap="square" lIns="25400" tIns="25400" rIns="25400" bIns="25400" rtlCol="0" anchor="t">
            <a:normAutofit fontScale="92500"/>
          </a:bodyPr>
          <a:lstStyle/>
          <a:p>
            <a:pPr marL="0" indent="0" algn="l">
              <a:lnSpc>
                <a:spcPct val="130000"/>
              </a:lnSpc>
              <a:buNone/>
            </a:pPr>
            <a:r>
              <a:rPr lang="en-US" sz="1950" dirty="0">
                <a:solidFill>
                  <a:srgbClr val="586259"/>
                </a:solidFill>
                <a:latin typeface="Calibri" pitchFamily="34" charset="0"/>
                <a:ea typeface="Calibri" pitchFamily="34" charset="-122"/>
                <a:cs typeface="Calibri" pitchFamily="34" charset="-120"/>
              </a:rPr>
              <a:t>Owning the chemistry isn't the same as owning the chain. The discipline here is what we deliberately refuse to build - we keep the two hard steps and partner for the rest.</a:t>
            </a:r>
            <a:endParaRPr lang="en-US" sz="1950" dirty="0"/>
          </a:p>
        </p:txBody>
      </p:sp>
      <p:sp>
        <p:nvSpPr>
          <p:cNvPr id="10" name="Shape 8"/>
          <p:cNvSpPr/>
          <p:nvPr/>
        </p:nvSpPr>
        <p:spPr>
          <a:xfrm>
            <a:off x="876300" y="3121819"/>
            <a:ext cx="2644735" cy="2403515"/>
          </a:xfrm>
          <a:prstGeom prst="roundRect">
            <a:avLst>
              <a:gd name="adj" fmla="val 4756"/>
            </a:avLst>
          </a:prstGeom>
          <a:solidFill>
            <a:srgbClr val="FFFFFF"/>
          </a:solidFill>
          <a:ln w="7620">
            <a:solidFill>
              <a:srgbClr val="DBE0DB"/>
            </a:solidFill>
            <a:prstDash val="solid"/>
          </a:ln>
          <a:effectLst>
            <a:outerShdw blurRad="19050" dist="9525" dir="5400000" algn="bl" rotWithShape="0">
              <a:srgbClr val="14281E">
                <a:alpha val="4000"/>
              </a:srgbClr>
            </a:outerShdw>
          </a:effectLst>
        </p:spPr>
        <p:txBody>
          <a:bodyPr/>
          <a:lstStyle/>
          <a:p>
            <a:endParaRPr lang="en-US"/>
          </a:p>
        </p:txBody>
      </p:sp>
      <p:sp>
        <p:nvSpPr>
          <p:cNvPr id="11" name="Text 9"/>
          <p:cNvSpPr/>
          <p:nvPr/>
        </p:nvSpPr>
        <p:spPr>
          <a:xfrm>
            <a:off x="1055370" y="3319939"/>
            <a:ext cx="2362795" cy="561975"/>
          </a:xfrm>
          <a:prstGeom prst="rect">
            <a:avLst/>
          </a:prstGeom>
          <a:noFill/>
          <a:ln/>
        </p:spPr>
        <p:txBody>
          <a:bodyPr wrap="square" lIns="25400" tIns="25400" rIns="25400" bIns="25400" rtlCol="0" anchor="t">
            <a:normAutofit/>
          </a:bodyPr>
          <a:lstStyle/>
          <a:p>
            <a:pPr marL="0" indent="0" algn="l">
              <a:lnSpc>
                <a:spcPct val="112000"/>
              </a:lnSpc>
              <a:buNone/>
            </a:pPr>
            <a:r>
              <a:rPr lang="en-US" sz="1875" b="1" dirty="0">
                <a:solidFill>
                  <a:srgbClr val="15211B"/>
                </a:solidFill>
                <a:latin typeface="Calibri" pitchFamily="34" charset="0"/>
                <a:ea typeface="Calibri" pitchFamily="34" charset="-122"/>
                <a:cs typeface="Calibri" pitchFamily="34" charset="-120"/>
              </a:rPr>
              <a:t>Feedstock generation</a:t>
            </a:r>
            <a:endParaRPr lang="en-US" sz="1875" dirty="0"/>
          </a:p>
        </p:txBody>
      </p:sp>
      <p:sp>
        <p:nvSpPr>
          <p:cNvPr id="12" name="Shape 10"/>
          <p:cNvSpPr/>
          <p:nvPr/>
        </p:nvSpPr>
        <p:spPr>
          <a:xfrm>
            <a:off x="1055370" y="3958114"/>
            <a:ext cx="1581150" cy="377190"/>
          </a:xfrm>
          <a:prstGeom prst="roundRect">
            <a:avLst>
              <a:gd name="adj" fmla="val 15152"/>
            </a:avLst>
          </a:prstGeom>
          <a:solidFill>
            <a:srgbClr val="EAF0EC"/>
          </a:solidFill>
          <a:ln/>
        </p:spPr>
        <p:txBody>
          <a:bodyPr/>
          <a:lstStyle/>
          <a:p>
            <a:endParaRPr lang="en-US"/>
          </a:p>
        </p:txBody>
      </p:sp>
      <p:sp>
        <p:nvSpPr>
          <p:cNvPr id="13" name="Text 11"/>
          <p:cNvSpPr/>
          <p:nvPr/>
        </p:nvSpPr>
        <p:spPr>
          <a:xfrm>
            <a:off x="1160145" y="4015264"/>
            <a:ext cx="1447800" cy="300990"/>
          </a:xfrm>
          <a:prstGeom prst="rect">
            <a:avLst/>
          </a:prstGeom>
          <a:noFill/>
          <a:ln/>
        </p:spPr>
        <p:txBody>
          <a:bodyPr wrap="square" lIns="25400" tIns="25400" rIns="25400" bIns="25400" rtlCol="0" anchor="t">
            <a:normAutofit fontScale="92500" lnSpcReduction="20000"/>
          </a:bodyPr>
          <a:lstStyle/>
          <a:p>
            <a:pPr marL="0" indent="0" algn="l">
              <a:lnSpc>
                <a:spcPct val="115000"/>
              </a:lnSpc>
              <a:buNone/>
            </a:pPr>
            <a:r>
              <a:rPr lang="en-US" sz="1800" kern="0" spc="18" dirty="0">
                <a:solidFill>
                  <a:srgbClr val="23543F"/>
                </a:solidFill>
                <a:latin typeface="Calibri" pitchFamily="34" charset="0"/>
                <a:ea typeface="Calibri" pitchFamily="34" charset="-122"/>
                <a:cs typeface="Calibri" pitchFamily="34" charset="-120"/>
              </a:rPr>
              <a:t>Partner access</a:t>
            </a:r>
            <a:endParaRPr lang="en-US" sz="1800" dirty="0"/>
          </a:p>
        </p:txBody>
      </p:sp>
      <p:sp>
        <p:nvSpPr>
          <p:cNvPr id="14" name="Text 12"/>
          <p:cNvSpPr/>
          <p:nvPr/>
        </p:nvSpPr>
        <p:spPr>
          <a:xfrm>
            <a:off x="1055370" y="4449604"/>
            <a:ext cx="2362795" cy="915710"/>
          </a:xfrm>
          <a:prstGeom prst="rect">
            <a:avLst/>
          </a:prstGeom>
          <a:noFill/>
          <a:ln/>
        </p:spPr>
        <p:txBody>
          <a:bodyPr wrap="square" lIns="25400" tIns="25400" rIns="25400" bIns="25400" rtlCol="0" anchor="t">
            <a:normAutofit fontScale="92500" lnSpcReduction="20000"/>
          </a:bodyPr>
          <a:lstStyle/>
          <a:p>
            <a:pPr marL="0" indent="0" algn="l">
              <a:lnSpc>
                <a:spcPct val="128000"/>
              </a:lnSpc>
              <a:buNone/>
            </a:pPr>
            <a:r>
              <a:rPr lang="en-US" sz="1800" dirty="0">
                <a:solidFill>
                  <a:srgbClr val="586259"/>
                </a:solidFill>
                <a:latin typeface="Calibri" pitchFamily="34" charset="0"/>
                <a:ea typeface="Calibri" pitchFamily="34" charset="-122"/>
                <a:cs typeface="Calibri" pitchFamily="34" charset="-120"/>
              </a:rPr>
              <a:t>Data centres · WEEE operators · industrial plants</a:t>
            </a:r>
            <a:endParaRPr lang="en-US" sz="1800" dirty="0"/>
          </a:p>
        </p:txBody>
      </p:sp>
      <p:sp>
        <p:nvSpPr>
          <p:cNvPr id="15" name="Shape 13"/>
          <p:cNvSpPr/>
          <p:nvPr/>
        </p:nvSpPr>
        <p:spPr>
          <a:xfrm>
            <a:off x="3654385" y="3121819"/>
            <a:ext cx="2644735" cy="2403515"/>
          </a:xfrm>
          <a:prstGeom prst="roundRect">
            <a:avLst>
              <a:gd name="adj" fmla="val 4756"/>
            </a:avLst>
          </a:prstGeom>
          <a:solidFill>
            <a:srgbClr val="FFFFFF"/>
          </a:solidFill>
          <a:ln w="7620">
            <a:solidFill>
              <a:srgbClr val="DBE0DB"/>
            </a:solidFill>
            <a:prstDash val="solid"/>
          </a:ln>
          <a:effectLst>
            <a:outerShdw blurRad="19050" dist="9525" dir="5400000" algn="bl" rotWithShape="0">
              <a:srgbClr val="14281E">
                <a:alpha val="4000"/>
              </a:srgbClr>
            </a:outerShdw>
          </a:effectLst>
        </p:spPr>
        <p:txBody>
          <a:bodyPr/>
          <a:lstStyle/>
          <a:p>
            <a:endParaRPr lang="en-US"/>
          </a:p>
        </p:txBody>
      </p:sp>
      <p:sp>
        <p:nvSpPr>
          <p:cNvPr id="16" name="Text 14"/>
          <p:cNvSpPr/>
          <p:nvPr/>
        </p:nvSpPr>
        <p:spPr>
          <a:xfrm>
            <a:off x="3833455" y="3319939"/>
            <a:ext cx="2362795" cy="571500"/>
          </a:xfrm>
          <a:prstGeom prst="rect">
            <a:avLst/>
          </a:prstGeom>
          <a:noFill/>
          <a:ln/>
        </p:spPr>
        <p:txBody>
          <a:bodyPr wrap="square" lIns="25400" tIns="25400" rIns="25400" bIns="25400" rtlCol="0" anchor="t">
            <a:normAutofit fontScale="92500"/>
          </a:bodyPr>
          <a:lstStyle/>
          <a:p>
            <a:pPr marL="0" indent="0" algn="l">
              <a:lnSpc>
                <a:spcPct val="112000"/>
              </a:lnSpc>
              <a:buNone/>
            </a:pPr>
            <a:r>
              <a:rPr lang="en-US" sz="1875" b="1" dirty="0">
                <a:solidFill>
                  <a:srgbClr val="15211B"/>
                </a:solidFill>
                <a:latin typeface="Calibri" pitchFamily="34" charset="0"/>
                <a:ea typeface="Calibri" pitchFamily="34" charset="-122"/>
                <a:cs typeface="Calibri" pitchFamily="34" charset="-120"/>
              </a:rPr>
              <a:t>Collection &amp; aggregation</a:t>
            </a:r>
            <a:endParaRPr lang="en-US" sz="1875" dirty="0"/>
          </a:p>
        </p:txBody>
      </p:sp>
      <p:sp>
        <p:nvSpPr>
          <p:cNvPr id="17" name="Shape 15"/>
          <p:cNvSpPr/>
          <p:nvPr/>
        </p:nvSpPr>
        <p:spPr>
          <a:xfrm>
            <a:off x="3833455" y="3967639"/>
            <a:ext cx="1720810" cy="377190"/>
          </a:xfrm>
          <a:prstGeom prst="roundRect">
            <a:avLst>
              <a:gd name="adj" fmla="val 15152"/>
            </a:avLst>
          </a:prstGeom>
          <a:solidFill>
            <a:srgbClr val="EAF0EC"/>
          </a:solidFill>
          <a:ln/>
        </p:spPr>
        <p:txBody>
          <a:bodyPr/>
          <a:lstStyle/>
          <a:p>
            <a:endParaRPr lang="en-US"/>
          </a:p>
        </p:txBody>
      </p:sp>
      <p:sp>
        <p:nvSpPr>
          <p:cNvPr id="18" name="Text 16"/>
          <p:cNvSpPr/>
          <p:nvPr/>
        </p:nvSpPr>
        <p:spPr>
          <a:xfrm>
            <a:off x="3938230" y="4024789"/>
            <a:ext cx="1587460" cy="300990"/>
          </a:xfrm>
          <a:prstGeom prst="rect">
            <a:avLst/>
          </a:prstGeom>
          <a:noFill/>
          <a:ln/>
        </p:spPr>
        <p:txBody>
          <a:bodyPr wrap="square" lIns="25400" tIns="25400" rIns="25400" bIns="25400" rtlCol="0" anchor="t">
            <a:normAutofit fontScale="92500" lnSpcReduction="20000"/>
          </a:bodyPr>
          <a:lstStyle/>
          <a:p>
            <a:pPr marL="0" indent="0" algn="l">
              <a:lnSpc>
                <a:spcPct val="115000"/>
              </a:lnSpc>
              <a:buNone/>
            </a:pPr>
            <a:r>
              <a:rPr lang="en-US" sz="1800" kern="0" spc="18" dirty="0">
                <a:solidFill>
                  <a:srgbClr val="23543F"/>
                </a:solidFill>
                <a:latin typeface="Calibri" pitchFamily="34" charset="0"/>
                <a:ea typeface="Calibri" pitchFamily="34" charset="-122"/>
                <a:cs typeface="Calibri" pitchFamily="34" charset="-120"/>
              </a:rPr>
              <a:t>Partner channel</a:t>
            </a:r>
            <a:endParaRPr lang="en-US" sz="1800" dirty="0"/>
          </a:p>
        </p:txBody>
      </p:sp>
      <p:sp>
        <p:nvSpPr>
          <p:cNvPr id="19" name="Text 17"/>
          <p:cNvSpPr/>
          <p:nvPr/>
        </p:nvSpPr>
        <p:spPr>
          <a:xfrm>
            <a:off x="3833455" y="4742140"/>
            <a:ext cx="2362795" cy="623173"/>
          </a:xfrm>
          <a:prstGeom prst="rect">
            <a:avLst/>
          </a:prstGeom>
          <a:noFill/>
          <a:ln/>
        </p:spPr>
        <p:txBody>
          <a:bodyPr wrap="square" lIns="25400" tIns="25400" rIns="25400" bIns="25400" rtlCol="0" anchor="t">
            <a:normAutofit fontScale="92500" lnSpcReduction="20000"/>
          </a:bodyPr>
          <a:lstStyle/>
          <a:p>
            <a:pPr marL="0" indent="0" algn="l">
              <a:lnSpc>
                <a:spcPct val="128000"/>
              </a:lnSpc>
              <a:buNone/>
            </a:pPr>
            <a:r>
              <a:rPr lang="en-US" sz="1800" dirty="0">
                <a:solidFill>
                  <a:srgbClr val="586259"/>
                </a:solidFill>
                <a:latin typeface="Calibri" pitchFamily="34" charset="0"/>
                <a:ea typeface="Calibri" pitchFamily="34" charset="-122"/>
                <a:cs typeface="Calibri" pitchFamily="34" charset="-120"/>
              </a:rPr>
              <a:t>Recyclers · logistics · asset disposal</a:t>
            </a:r>
            <a:endParaRPr lang="en-US" sz="1800" dirty="0"/>
          </a:p>
        </p:txBody>
      </p:sp>
      <p:sp>
        <p:nvSpPr>
          <p:cNvPr id="20" name="Shape 18"/>
          <p:cNvSpPr/>
          <p:nvPr/>
        </p:nvSpPr>
        <p:spPr>
          <a:xfrm>
            <a:off x="6432471" y="3121819"/>
            <a:ext cx="2644855" cy="2403515"/>
          </a:xfrm>
          <a:prstGeom prst="roundRect">
            <a:avLst>
              <a:gd name="adj" fmla="val 4756"/>
            </a:avLst>
          </a:prstGeom>
          <a:solidFill>
            <a:srgbClr val="FFFFFF"/>
          </a:solidFill>
          <a:ln w="7620">
            <a:solidFill>
              <a:srgbClr val="DBE0DB"/>
            </a:solidFill>
            <a:prstDash val="solid"/>
          </a:ln>
          <a:effectLst>
            <a:outerShdw blurRad="19050" dist="9525" dir="5400000" algn="bl" rotWithShape="0">
              <a:srgbClr val="14281E">
                <a:alpha val="4000"/>
              </a:srgbClr>
            </a:outerShdw>
          </a:effectLst>
        </p:spPr>
        <p:txBody>
          <a:bodyPr/>
          <a:lstStyle/>
          <a:p>
            <a:endParaRPr lang="en-US"/>
          </a:p>
        </p:txBody>
      </p:sp>
      <p:sp>
        <p:nvSpPr>
          <p:cNvPr id="21" name="Text 19"/>
          <p:cNvSpPr/>
          <p:nvPr/>
        </p:nvSpPr>
        <p:spPr>
          <a:xfrm>
            <a:off x="6611541" y="3319939"/>
            <a:ext cx="2362914" cy="571500"/>
          </a:xfrm>
          <a:prstGeom prst="rect">
            <a:avLst/>
          </a:prstGeom>
          <a:noFill/>
          <a:ln/>
        </p:spPr>
        <p:txBody>
          <a:bodyPr wrap="square" lIns="25400" tIns="25400" rIns="25400" bIns="25400" rtlCol="0" anchor="t">
            <a:normAutofit fontScale="92500" lnSpcReduction="10000"/>
          </a:bodyPr>
          <a:lstStyle/>
          <a:p>
            <a:pPr marL="0" indent="0" algn="l">
              <a:lnSpc>
                <a:spcPct val="112000"/>
              </a:lnSpc>
              <a:buNone/>
            </a:pPr>
            <a:r>
              <a:rPr lang="en-US" sz="1875" b="1" dirty="0">
                <a:solidFill>
                  <a:srgbClr val="15211B"/>
                </a:solidFill>
                <a:latin typeface="Calibri" pitchFamily="34" charset="0"/>
                <a:ea typeface="Calibri" pitchFamily="34" charset="-122"/>
                <a:cs typeface="Calibri" pitchFamily="34" charset="-120"/>
              </a:rPr>
              <a:t>Pre-treatment / liberation</a:t>
            </a:r>
            <a:endParaRPr lang="en-US" sz="1875" dirty="0"/>
          </a:p>
        </p:txBody>
      </p:sp>
      <p:sp>
        <p:nvSpPr>
          <p:cNvPr id="22" name="Shape 20"/>
          <p:cNvSpPr/>
          <p:nvPr/>
        </p:nvSpPr>
        <p:spPr>
          <a:xfrm>
            <a:off x="6611541" y="3967639"/>
            <a:ext cx="1722001" cy="377190"/>
          </a:xfrm>
          <a:prstGeom prst="roundRect">
            <a:avLst>
              <a:gd name="adj" fmla="val 15152"/>
            </a:avLst>
          </a:prstGeom>
          <a:solidFill>
            <a:srgbClr val="DDE6E0"/>
          </a:solidFill>
          <a:ln/>
        </p:spPr>
        <p:txBody>
          <a:bodyPr/>
          <a:lstStyle/>
          <a:p>
            <a:endParaRPr lang="en-US"/>
          </a:p>
        </p:txBody>
      </p:sp>
      <p:sp>
        <p:nvSpPr>
          <p:cNvPr id="23" name="Text 21"/>
          <p:cNvSpPr/>
          <p:nvPr/>
        </p:nvSpPr>
        <p:spPr>
          <a:xfrm>
            <a:off x="6716316" y="4024789"/>
            <a:ext cx="1588651" cy="300990"/>
          </a:xfrm>
          <a:prstGeom prst="rect">
            <a:avLst/>
          </a:prstGeom>
          <a:noFill/>
          <a:ln/>
        </p:spPr>
        <p:txBody>
          <a:bodyPr wrap="square" lIns="25400" tIns="25400" rIns="25400" bIns="25400" rtlCol="0" anchor="t">
            <a:normAutofit fontScale="92500" lnSpcReduction="20000"/>
          </a:bodyPr>
          <a:lstStyle/>
          <a:p>
            <a:pPr marL="0" indent="0" algn="l">
              <a:lnSpc>
                <a:spcPct val="115000"/>
              </a:lnSpc>
              <a:buNone/>
            </a:pPr>
            <a:r>
              <a:rPr lang="en-US" sz="1800" kern="0" spc="18" dirty="0">
                <a:solidFill>
                  <a:srgbClr val="23543F"/>
                </a:solidFill>
                <a:latin typeface="Calibri" pitchFamily="34" charset="0"/>
                <a:ea typeface="Calibri" pitchFamily="34" charset="-122"/>
                <a:cs typeface="Calibri" pitchFamily="34" charset="-120"/>
              </a:rPr>
              <a:t>Partner / hybrid</a:t>
            </a:r>
            <a:endParaRPr lang="en-US" sz="1800" dirty="0"/>
          </a:p>
        </p:txBody>
      </p:sp>
      <p:sp>
        <p:nvSpPr>
          <p:cNvPr id="24" name="Text 22"/>
          <p:cNvSpPr/>
          <p:nvPr/>
        </p:nvSpPr>
        <p:spPr>
          <a:xfrm>
            <a:off x="6611541" y="4742140"/>
            <a:ext cx="2362914" cy="623173"/>
          </a:xfrm>
          <a:prstGeom prst="rect">
            <a:avLst/>
          </a:prstGeom>
          <a:noFill/>
          <a:ln/>
        </p:spPr>
        <p:txBody>
          <a:bodyPr wrap="square" lIns="25400" tIns="25400" rIns="25400" bIns="25400" rtlCol="0" anchor="t">
            <a:normAutofit fontScale="92500" lnSpcReduction="20000"/>
          </a:bodyPr>
          <a:lstStyle/>
          <a:p>
            <a:pPr marL="0" indent="0" algn="l">
              <a:lnSpc>
                <a:spcPct val="128000"/>
              </a:lnSpc>
              <a:buNone/>
            </a:pPr>
            <a:r>
              <a:rPr lang="en-US" sz="1800" dirty="0">
                <a:solidFill>
                  <a:srgbClr val="586259"/>
                </a:solidFill>
                <a:latin typeface="Calibri" pitchFamily="34" charset="0"/>
                <a:ea typeface="Calibri" pitchFamily="34" charset="-122"/>
                <a:cs typeface="Calibri" pitchFamily="34" charset="-120"/>
              </a:rPr>
              <a:t>Mechanical recyclers · dismantlers</a:t>
            </a:r>
            <a:endParaRPr lang="en-US" sz="1800" dirty="0"/>
          </a:p>
        </p:txBody>
      </p:sp>
      <p:sp>
        <p:nvSpPr>
          <p:cNvPr id="25" name="Shape 23"/>
          <p:cNvSpPr/>
          <p:nvPr/>
        </p:nvSpPr>
        <p:spPr>
          <a:xfrm>
            <a:off x="9210675" y="3121819"/>
            <a:ext cx="2644735" cy="2403515"/>
          </a:xfrm>
          <a:prstGeom prst="roundRect">
            <a:avLst>
              <a:gd name="adj" fmla="val 4756"/>
            </a:avLst>
          </a:prstGeom>
          <a:solidFill>
            <a:srgbClr val="1B4133"/>
          </a:solidFill>
          <a:ln w="7620">
            <a:solidFill>
              <a:srgbClr val="1B4133"/>
            </a:solidFill>
            <a:prstDash val="solid"/>
          </a:ln>
          <a:effectLst>
            <a:outerShdw blurRad="19050" dist="9525" dir="5400000" algn="bl" rotWithShape="0">
              <a:srgbClr val="14281E">
                <a:alpha val="4000"/>
              </a:srgbClr>
            </a:outerShdw>
          </a:effectLst>
        </p:spPr>
        <p:txBody>
          <a:bodyPr/>
          <a:lstStyle/>
          <a:p>
            <a:endParaRPr lang="en-US"/>
          </a:p>
        </p:txBody>
      </p:sp>
      <p:sp>
        <p:nvSpPr>
          <p:cNvPr id="26" name="Text 24"/>
          <p:cNvSpPr/>
          <p:nvPr/>
        </p:nvSpPr>
        <p:spPr>
          <a:xfrm>
            <a:off x="9389745" y="3319939"/>
            <a:ext cx="2362795" cy="561975"/>
          </a:xfrm>
          <a:prstGeom prst="rect">
            <a:avLst/>
          </a:prstGeom>
          <a:noFill/>
          <a:ln/>
        </p:spPr>
        <p:txBody>
          <a:bodyPr wrap="square" lIns="25400" tIns="25400" rIns="25400" bIns="25400" rtlCol="0" anchor="t">
            <a:normAutofit/>
          </a:bodyPr>
          <a:lstStyle/>
          <a:p>
            <a:pPr marL="0" indent="0" algn="l">
              <a:lnSpc>
                <a:spcPct val="112000"/>
              </a:lnSpc>
              <a:buNone/>
            </a:pPr>
            <a:r>
              <a:rPr lang="en-US" sz="1875" b="1" dirty="0">
                <a:solidFill>
                  <a:srgbClr val="EEF3EE"/>
                </a:solidFill>
                <a:latin typeface="Calibri" pitchFamily="34" charset="0"/>
                <a:ea typeface="Calibri" pitchFamily="34" charset="-122"/>
                <a:cs typeface="Calibri" pitchFamily="34" charset="-120"/>
              </a:rPr>
              <a:t>Leaching</a:t>
            </a:r>
            <a:endParaRPr lang="en-US" sz="1875" dirty="0"/>
          </a:p>
        </p:txBody>
      </p:sp>
      <p:sp>
        <p:nvSpPr>
          <p:cNvPr id="27" name="Shape 25"/>
          <p:cNvSpPr/>
          <p:nvPr/>
        </p:nvSpPr>
        <p:spPr>
          <a:xfrm>
            <a:off x="9389745" y="3958114"/>
            <a:ext cx="1506736" cy="377190"/>
          </a:xfrm>
          <a:prstGeom prst="roundRect">
            <a:avLst>
              <a:gd name="adj" fmla="val 15152"/>
            </a:avLst>
          </a:prstGeom>
          <a:solidFill>
            <a:srgbClr val="BF7D36"/>
          </a:solidFill>
          <a:ln/>
        </p:spPr>
        <p:txBody>
          <a:bodyPr/>
          <a:lstStyle/>
          <a:p>
            <a:endParaRPr lang="en-US"/>
          </a:p>
        </p:txBody>
      </p:sp>
      <p:sp>
        <p:nvSpPr>
          <p:cNvPr id="28" name="Text 26"/>
          <p:cNvSpPr/>
          <p:nvPr/>
        </p:nvSpPr>
        <p:spPr>
          <a:xfrm>
            <a:off x="9494520" y="4015264"/>
            <a:ext cx="1373386" cy="300990"/>
          </a:xfrm>
          <a:prstGeom prst="rect">
            <a:avLst/>
          </a:prstGeom>
          <a:noFill/>
          <a:ln/>
        </p:spPr>
        <p:txBody>
          <a:bodyPr wrap="square" lIns="25400" tIns="25400" rIns="25400" bIns="25400" rtlCol="0" anchor="t">
            <a:normAutofit fontScale="92500" lnSpcReduction="20000"/>
          </a:bodyPr>
          <a:lstStyle/>
          <a:p>
            <a:pPr marL="0" indent="0" algn="l">
              <a:lnSpc>
                <a:spcPct val="115000"/>
              </a:lnSpc>
              <a:buNone/>
            </a:pPr>
            <a:r>
              <a:rPr lang="en-US" sz="1800" kern="0" spc="18" dirty="0">
                <a:solidFill>
                  <a:srgbClr val="FFFFFF"/>
                </a:solidFill>
                <a:latin typeface="Calibri" pitchFamily="34" charset="0"/>
                <a:ea typeface="Calibri" pitchFamily="34" charset="-122"/>
                <a:cs typeface="Calibri" pitchFamily="34" charset="-120"/>
              </a:rPr>
              <a:t>Core BIOWEG</a:t>
            </a:r>
            <a:endParaRPr lang="en-US" sz="1800" dirty="0"/>
          </a:p>
        </p:txBody>
      </p:sp>
      <p:sp>
        <p:nvSpPr>
          <p:cNvPr id="29" name="Text 27"/>
          <p:cNvSpPr/>
          <p:nvPr/>
        </p:nvSpPr>
        <p:spPr>
          <a:xfrm>
            <a:off x="9389745" y="4742140"/>
            <a:ext cx="2362795" cy="623173"/>
          </a:xfrm>
          <a:prstGeom prst="rect">
            <a:avLst/>
          </a:prstGeom>
          <a:noFill/>
          <a:ln/>
        </p:spPr>
        <p:txBody>
          <a:bodyPr wrap="square" lIns="25400" tIns="25400" rIns="25400" bIns="25400" rtlCol="0" anchor="t">
            <a:normAutofit fontScale="92500" lnSpcReduction="20000"/>
          </a:bodyPr>
          <a:lstStyle/>
          <a:p>
            <a:pPr marL="0" indent="0" algn="l">
              <a:lnSpc>
                <a:spcPct val="128000"/>
              </a:lnSpc>
              <a:buNone/>
            </a:pPr>
            <a:r>
              <a:rPr lang="en-US" sz="1800" dirty="0">
                <a:solidFill>
                  <a:srgbClr val="A9BDAE"/>
                </a:solidFill>
                <a:latin typeface="Calibri" pitchFamily="34" charset="0"/>
                <a:ea typeface="Calibri" pitchFamily="34" charset="-122"/>
                <a:cs typeface="Calibri" pitchFamily="34" charset="-120"/>
              </a:rPr>
              <a:t>Bioacid extraction under real conditions</a:t>
            </a:r>
            <a:endParaRPr lang="en-US" sz="1800" dirty="0"/>
          </a:p>
        </p:txBody>
      </p:sp>
      <p:sp>
        <p:nvSpPr>
          <p:cNvPr id="30" name="Shape 28"/>
          <p:cNvSpPr/>
          <p:nvPr/>
        </p:nvSpPr>
        <p:spPr>
          <a:xfrm>
            <a:off x="11988760" y="3121819"/>
            <a:ext cx="2644735" cy="2403515"/>
          </a:xfrm>
          <a:prstGeom prst="roundRect">
            <a:avLst>
              <a:gd name="adj" fmla="val 4756"/>
            </a:avLst>
          </a:prstGeom>
          <a:solidFill>
            <a:srgbClr val="1B4133"/>
          </a:solidFill>
          <a:ln w="7620">
            <a:solidFill>
              <a:srgbClr val="1B4133"/>
            </a:solidFill>
            <a:prstDash val="solid"/>
          </a:ln>
          <a:effectLst>
            <a:outerShdw blurRad="19050" dist="9525" dir="5400000" algn="bl" rotWithShape="0">
              <a:srgbClr val="14281E">
                <a:alpha val="4000"/>
              </a:srgbClr>
            </a:outerShdw>
          </a:effectLst>
        </p:spPr>
        <p:txBody>
          <a:bodyPr/>
          <a:lstStyle/>
          <a:p>
            <a:endParaRPr lang="en-US"/>
          </a:p>
        </p:txBody>
      </p:sp>
      <p:sp>
        <p:nvSpPr>
          <p:cNvPr id="31" name="Text 29"/>
          <p:cNvSpPr/>
          <p:nvPr/>
        </p:nvSpPr>
        <p:spPr>
          <a:xfrm>
            <a:off x="12167831" y="3319939"/>
            <a:ext cx="2362795" cy="571500"/>
          </a:xfrm>
          <a:prstGeom prst="rect">
            <a:avLst/>
          </a:prstGeom>
          <a:noFill/>
          <a:ln/>
        </p:spPr>
        <p:txBody>
          <a:bodyPr wrap="square" lIns="25400" tIns="25400" rIns="25400" bIns="25400" rtlCol="0" anchor="t">
            <a:normAutofit fontScale="92500"/>
          </a:bodyPr>
          <a:lstStyle/>
          <a:p>
            <a:pPr marL="0" indent="0" algn="l">
              <a:lnSpc>
                <a:spcPct val="112000"/>
              </a:lnSpc>
              <a:buNone/>
            </a:pPr>
            <a:r>
              <a:rPr lang="en-US" sz="1875" b="1" dirty="0">
                <a:solidFill>
                  <a:srgbClr val="EEF3EE"/>
                </a:solidFill>
                <a:latin typeface="Calibri" pitchFamily="34" charset="0"/>
                <a:ea typeface="Calibri" pitchFamily="34" charset="-122"/>
                <a:cs typeface="Calibri" pitchFamily="34" charset="-120"/>
              </a:rPr>
              <a:t>Separation &amp; purification</a:t>
            </a:r>
            <a:endParaRPr lang="en-US" sz="1875" dirty="0"/>
          </a:p>
        </p:txBody>
      </p:sp>
      <p:sp>
        <p:nvSpPr>
          <p:cNvPr id="32" name="Shape 30"/>
          <p:cNvSpPr/>
          <p:nvPr/>
        </p:nvSpPr>
        <p:spPr>
          <a:xfrm>
            <a:off x="12167831" y="3967639"/>
            <a:ext cx="2233970" cy="377190"/>
          </a:xfrm>
          <a:prstGeom prst="roundRect">
            <a:avLst>
              <a:gd name="adj" fmla="val 15152"/>
            </a:avLst>
          </a:prstGeom>
          <a:solidFill>
            <a:srgbClr val="BF7D36"/>
          </a:solidFill>
          <a:ln/>
        </p:spPr>
        <p:txBody>
          <a:bodyPr/>
          <a:lstStyle/>
          <a:p>
            <a:endParaRPr lang="en-US"/>
          </a:p>
        </p:txBody>
      </p:sp>
      <p:sp>
        <p:nvSpPr>
          <p:cNvPr id="33" name="Text 31"/>
          <p:cNvSpPr/>
          <p:nvPr/>
        </p:nvSpPr>
        <p:spPr>
          <a:xfrm>
            <a:off x="12272606" y="4024789"/>
            <a:ext cx="2100620" cy="300990"/>
          </a:xfrm>
          <a:prstGeom prst="rect">
            <a:avLst/>
          </a:prstGeom>
          <a:noFill/>
          <a:ln/>
        </p:spPr>
        <p:txBody>
          <a:bodyPr wrap="square" lIns="25400" tIns="25400" rIns="25400" bIns="25400" rtlCol="0" anchor="t">
            <a:normAutofit fontScale="92500" lnSpcReduction="20000"/>
          </a:bodyPr>
          <a:lstStyle/>
          <a:p>
            <a:pPr marL="0" indent="0" algn="l">
              <a:lnSpc>
                <a:spcPct val="115000"/>
              </a:lnSpc>
              <a:buNone/>
            </a:pPr>
            <a:r>
              <a:rPr lang="en-US" sz="1800" kern="0" spc="18" dirty="0">
                <a:solidFill>
                  <a:srgbClr val="FFFFFF"/>
                </a:solidFill>
                <a:latin typeface="Calibri" pitchFamily="34" charset="0"/>
                <a:ea typeface="Calibri" pitchFamily="34" charset="-122"/>
                <a:cs typeface="Calibri" pitchFamily="34" charset="-120"/>
              </a:rPr>
              <a:t>Core · BIOWEG + TUB</a:t>
            </a:r>
            <a:endParaRPr lang="en-US" sz="1800" dirty="0"/>
          </a:p>
        </p:txBody>
      </p:sp>
      <p:sp>
        <p:nvSpPr>
          <p:cNvPr id="34" name="Text 32"/>
          <p:cNvSpPr/>
          <p:nvPr/>
        </p:nvSpPr>
        <p:spPr>
          <a:xfrm>
            <a:off x="12167831" y="4742140"/>
            <a:ext cx="2362795" cy="623173"/>
          </a:xfrm>
          <a:prstGeom prst="rect">
            <a:avLst/>
          </a:prstGeom>
          <a:noFill/>
          <a:ln/>
        </p:spPr>
        <p:txBody>
          <a:bodyPr wrap="square" lIns="25400" tIns="25400" rIns="25400" bIns="25400" rtlCol="0" anchor="t">
            <a:normAutofit fontScale="92500" lnSpcReduction="20000"/>
          </a:bodyPr>
          <a:lstStyle/>
          <a:p>
            <a:pPr marL="0" indent="0" algn="l">
              <a:lnSpc>
                <a:spcPct val="128000"/>
              </a:lnSpc>
              <a:buNone/>
            </a:pPr>
            <a:r>
              <a:rPr lang="en-US" sz="1800" dirty="0">
                <a:solidFill>
                  <a:srgbClr val="A9BDAE"/>
                </a:solidFill>
                <a:latin typeface="Calibri" pitchFamily="34" charset="0"/>
                <a:ea typeface="Calibri" pitchFamily="34" charset="-122"/>
                <a:cs typeface="Calibri" pitchFamily="34" charset="-120"/>
              </a:rPr>
              <a:t>Peptide selectivity, reuse, upgrade path</a:t>
            </a:r>
            <a:endParaRPr lang="en-US" sz="1800" dirty="0"/>
          </a:p>
        </p:txBody>
      </p:sp>
      <p:sp>
        <p:nvSpPr>
          <p:cNvPr id="35" name="Shape 33"/>
          <p:cNvSpPr/>
          <p:nvPr/>
        </p:nvSpPr>
        <p:spPr>
          <a:xfrm>
            <a:off x="14766846" y="3121819"/>
            <a:ext cx="2644855" cy="2403515"/>
          </a:xfrm>
          <a:prstGeom prst="roundRect">
            <a:avLst>
              <a:gd name="adj" fmla="val 4756"/>
            </a:avLst>
          </a:prstGeom>
          <a:solidFill>
            <a:srgbClr val="FFFFFF"/>
          </a:solidFill>
          <a:ln w="7620">
            <a:solidFill>
              <a:srgbClr val="DBE0DB"/>
            </a:solidFill>
            <a:prstDash val="solid"/>
          </a:ln>
          <a:effectLst>
            <a:outerShdw blurRad="19050" dist="9525" dir="5400000" algn="bl" rotWithShape="0">
              <a:srgbClr val="14281E">
                <a:alpha val="4000"/>
              </a:srgbClr>
            </a:outerShdw>
          </a:effectLst>
        </p:spPr>
        <p:txBody>
          <a:bodyPr/>
          <a:lstStyle/>
          <a:p>
            <a:endParaRPr lang="en-US"/>
          </a:p>
        </p:txBody>
      </p:sp>
      <p:sp>
        <p:nvSpPr>
          <p:cNvPr id="36" name="Text 34"/>
          <p:cNvSpPr/>
          <p:nvPr/>
        </p:nvSpPr>
        <p:spPr>
          <a:xfrm>
            <a:off x="14945916" y="3319939"/>
            <a:ext cx="2362914" cy="561975"/>
          </a:xfrm>
          <a:prstGeom prst="rect">
            <a:avLst/>
          </a:prstGeom>
          <a:noFill/>
          <a:ln/>
        </p:spPr>
        <p:txBody>
          <a:bodyPr wrap="square" lIns="25400" tIns="25400" rIns="25400" bIns="25400" rtlCol="0" anchor="t">
            <a:normAutofit/>
          </a:bodyPr>
          <a:lstStyle/>
          <a:p>
            <a:pPr marL="0" indent="0" algn="l">
              <a:lnSpc>
                <a:spcPct val="112000"/>
              </a:lnSpc>
              <a:buNone/>
            </a:pPr>
            <a:r>
              <a:rPr lang="en-US" sz="1875" b="1" dirty="0">
                <a:solidFill>
                  <a:srgbClr val="15211B"/>
                </a:solidFill>
                <a:latin typeface="Calibri" pitchFamily="34" charset="0"/>
                <a:ea typeface="Calibri" pitchFamily="34" charset="-122"/>
                <a:cs typeface="Calibri" pitchFamily="34" charset="-120"/>
              </a:rPr>
              <a:t>Refining / offtake</a:t>
            </a:r>
            <a:endParaRPr lang="en-US" sz="1875" dirty="0"/>
          </a:p>
        </p:txBody>
      </p:sp>
      <p:sp>
        <p:nvSpPr>
          <p:cNvPr id="37" name="Shape 35"/>
          <p:cNvSpPr/>
          <p:nvPr/>
        </p:nvSpPr>
        <p:spPr>
          <a:xfrm>
            <a:off x="14945916" y="3958114"/>
            <a:ext cx="1887260" cy="377190"/>
          </a:xfrm>
          <a:prstGeom prst="roundRect">
            <a:avLst>
              <a:gd name="adj" fmla="val 15152"/>
            </a:avLst>
          </a:prstGeom>
          <a:solidFill>
            <a:srgbClr val="EAF0EC"/>
          </a:solidFill>
          <a:ln/>
        </p:spPr>
        <p:txBody>
          <a:bodyPr/>
          <a:lstStyle/>
          <a:p>
            <a:endParaRPr lang="en-US"/>
          </a:p>
        </p:txBody>
      </p:sp>
      <p:sp>
        <p:nvSpPr>
          <p:cNvPr id="38" name="Text 36"/>
          <p:cNvSpPr/>
          <p:nvPr/>
        </p:nvSpPr>
        <p:spPr>
          <a:xfrm>
            <a:off x="15050691" y="4015264"/>
            <a:ext cx="1753910" cy="300990"/>
          </a:xfrm>
          <a:prstGeom prst="rect">
            <a:avLst/>
          </a:prstGeom>
          <a:noFill/>
          <a:ln/>
        </p:spPr>
        <p:txBody>
          <a:bodyPr wrap="square" lIns="25400" tIns="25400" rIns="25400" bIns="25400" rtlCol="0" anchor="t">
            <a:normAutofit fontScale="92500" lnSpcReduction="20000"/>
          </a:bodyPr>
          <a:lstStyle/>
          <a:p>
            <a:pPr marL="0" indent="0" algn="l">
              <a:lnSpc>
                <a:spcPct val="115000"/>
              </a:lnSpc>
              <a:buNone/>
            </a:pPr>
            <a:r>
              <a:rPr lang="en-US" sz="1800" kern="0" spc="18" dirty="0">
                <a:solidFill>
                  <a:srgbClr val="23543F"/>
                </a:solidFill>
                <a:latin typeface="Calibri" pitchFamily="34" charset="0"/>
                <a:ea typeface="Calibri" pitchFamily="34" charset="-122"/>
                <a:cs typeface="Calibri" pitchFamily="34" charset="-120"/>
              </a:rPr>
              <a:t>Partner / licensee</a:t>
            </a:r>
            <a:endParaRPr lang="en-US" sz="1800" dirty="0"/>
          </a:p>
        </p:txBody>
      </p:sp>
      <p:sp>
        <p:nvSpPr>
          <p:cNvPr id="39" name="Text 37"/>
          <p:cNvSpPr/>
          <p:nvPr/>
        </p:nvSpPr>
        <p:spPr>
          <a:xfrm>
            <a:off x="15016050" y="4550195"/>
            <a:ext cx="2362914" cy="975139"/>
          </a:xfrm>
          <a:prstGeom prst="rect">
            <a:avLst/>
          </a:prstGeom>
          <a:noFill/>
          <a:ln/>
        </p:spPr>
        <p:txBody>
          <a:bodyPr wrap="square" lIns="25400" tIns="25400" rIns="25400" bIns="25400" rtlCol="0" anchor="t">
            <a:normAutofit/>
          </a:bodyPr>
          <a:lstStyle/>
          <a:p>
            <a:pPr marL="0" indent="0" algn="l">
              <a:lnSpc>
                <a:spcPct val="128000"/>
              </a:lnSpc>
              <a:buNone/>
            </a:pPr>
            <a:r>
              <a:rPr lang="en-US" sz="1800" dirty="0">
                <a:solidFill>
                  <a:srgbClr val="586259"/>
                </a:solidFill>
                <a:latin typeface="Calibri" pitchFamily="34" charset="0"/>
                <a:ea typeface="Calibri" pitchFamily="34" charset="-122"/>
                <a:cs typeface="Calibri" pitchFamily="34" charset="-120"/>
              </a:rPr>
              <a:t>Solvay · Umicore · magnet &amp; alloy makers</a:t>
            </a:r>
            <a:endParaRPr lang="en-US" sz="1800" dirty="0"/>
          </a:p>
        </p:txBody>
      </p:sp>
      <p:sp>
        <p:nvSpPr>
          <p:cNvPr id="40" name="Shape 38"/>
          <p:cNvSpPr/>
          <p:nvPr/>
        </p:nvSpPr>
        <p:spPr>
          <a:xfrm>
            <a:off x="990721" y="7397591"/>
            <a:ext cx="13335120" cy="1319213"/>
          </a:xfrm>
          <a:prstGeom prst="roundRect">
            <a:avLst>
              <a:gd name="adj" fmla="val 8664"/>
            </a:avLst>
          </a:prstGeom>
          <a:solidFill>
            <a:srgbClr val="C0894A">
              <a:alpha val="16000"/>
            </a:srgbClr>
          </a:solidFill>
          <a:ln w="7620">
            <a:solidFill>
              <a:srgbClr val="C0894A">
                <a:alpha val="45000"/>
              </a:srgbClr>
            </a:solidFill>
            <a:prstDash val="solid"/>
          </a:ln>
        </p:spPr>
        <p:txBody>
          <a:bodyPr/>
          <a:lstStyle/>
          <a:p>
            <a:endParaRPr lang="en-US"/>
          </a:p>
        </p:txBody>
      </p:sp>
      <p:sp>
        <p:nvSpPr>
          <p:cNvPr id="41" name="Text 39"/>
          <p:cNvSpPr/>
          <p:nvPr/>
        </p:nvSpPr>
        <p:spPr>
          <a:xfrm>
            <a:off x="1242824" y="7595830"/>
            <a:ext cx="13287802" cy="320040"/>
          </a:xfrm>
          <a:prstGeom prst="rect">
            <a:avLst/>
          </a:prstGeom>
          <a:noFill/>
          <a:ln/>
        </p:spPr>
        <p:txBody>
          <a:bodyPr wrap="square" lIns="25400" tIns="25400" rIns="25400" bIns="25400" rtlCol="0" anchor="t">
            <a:normAutofit lnSpcReduction="10000"/>
          </a:bodyPr>
          <a:lstStyle/>
          <a:p>
            <a:pPr marL="0" indent="0" algn="l">
              <a:buNone/>
            </a:pPr>
            <a:r>
              <a:rPr lang="en-US" sz="1800" kern="0" spc="144" dirty="0">
                <a:solidFill>
                  <a:srgbClr val="8C5E22"/>
                </a:solidFill>
                <a:latin typeface="Calibri" pitchFamily="34" charset="0"/>
                <a:ea typeface="Calibri" pitchFamily="34" charset="-122"/>
                <a:cs typeface="Calibri" pitchFamily="34" charset="-120"/>
              </a:rPr>
              <a:t>So WHAT - THIS IS THE MOAT</a:t>
            </a:r>
            <a:endParaRPr lang="en-US" sz="1800" dirty="0"/>
          </a:p>
        </p:txBody>
      </p:sp>
      <p:sp>
        <p:nvSpPr>
          <p:cNvPr id="42" name="Text 40"/>
          <p:cNvSpPr/>
          <p:nvPr/>
        </p:nvSpPr>
        <p:spPr>
          <a:xfrm>
            <a:off x="1160145" y="8012562"/>
            <a:ext cx="13287802" cy="650558"/>
          </a:xfrm>
          <a:prstGeom prst="rect">
            <a:avLst/>
          </a:prstGeom>
          <a:noFill/>
          <a:ln/>
        </p:spPr>
        <p:txBody>
          <a:bodyPr wrap="square" lIns="25400" tIns="25400" rIns="25400" bIns="25400" rtlCol="0" anchor="t">
            <a:normAutofit fontScale="92500" lnSpcReduction="20000"/>
          </a:bodyPr>
          <a:lstStyle/>
          <a:p>
            <a:pPr marL="0" indent="0" algn="l">
              <a:lnSpc>
                <a:spcPct val="134000"/>
              </a:lnSpc>
              <a:buNone/>
            </a:pPr>
            <a:r>
              <a:rPr lang="en-US" sz="1800" b="1" dirty="0">
                <a:solidFill>
                  <a:srgbClr val="15211B"/>
                </a:solidFill>
                <a:latin typeface="Calibri" pitchFamily="34" charset="0"/>
                <a:ea typeface="Calibri" pitchFamily="34" charset="-122"/>
                <a:cs typeface="Calibri" pitchFamily="34" charset="-120"/>
              </a:rPr>
              <a:t>Convert a messy waste - derived feed into a clean, REE-rich intermediate refiners can trust. </a:t>
            </a:r>
            <a:r>
              <a:rPr lang="en-US" sz="1800" dirty="0">
                <a:solidFill>
                  <a:srgbClr val="15211B"/>
                </a:solidFill>
                <a:latin typeface="Calibri" pitchFamily="34" charset="0"/>
                <a:ea typeface="Calibri" pitchFamily="34" charset="-122"/>
                <a:cs typeface="Calibri" pitchFamily="34" charset="-120"/>
              </a:rPr>
              <a:t>Solve the midstream bottleneck better than incumbent hydrometallurgy - and don't burn capital building full-stack infrastructure before the chemistry is proven.</a:t>
            </a:r>
            <a:endParaRPr lang="en-US" sz="1800" dirty="0"/>
          </a:p>
        </p:txBody>
      </p:sp>
      <p:sp>
        <p:nvSpPr>
          <p:cNvPr id="43" name="Text 41"/>
          <p:cNvSpPr/>
          <p:nvPr/>
        </p:nvSpPr>
        <p:spPr>
          <a:xfrm>
            <a:off x="1389205" y="6033216"/>
            <a:ext cx="1446252" cy="647700"/>
          </a:xfrm>
          <a:prstGeom prst="rect">
            <a:avLst/>
          </a:prstGeom>
          <a:noFill/>
          <a:ln/>
        </p:spPr>
        <p:txBody>
          <a:bodyPr wrap="square" lIns="25400" tIns="25400" rIns="25400" bIns="25400" rtlCol="0" anchor="t">
            <a:normAutofit fontScale="92500" lnSpcReduction="20000"/>
          </a:bodyPr>
          <a:lstStyle/>
          <a:p>
            <a:pPr marL="0" indent="0" algn="ctr">
              <a:lnSpc>
                <a:spcPct val="100000"/>
              </a:lnSpc>
              <a:buNone/>
            </a:pPr>
            <a:r>
              <a:rPr lang="en-US" sz="4800" b="1" dirty="0">
                <a:solidFill>
                  <a:srgbClr val="23543F"/>
                </a:solidFill>
                <a:latin typeface="Calibri" pitchFamily="34" charset="0"/>
                <a:ea typeface="Calibri" pitchFamily="34" charset="-122"/>
                <a:cs typeface="Calibri" pitchFamily="34" charset="-120"/>
              </a:rPr>
              <a:t>6</a:t>
            </a:r>
            <a:endParaRPr lang="en-US" sz="4800" dirty="0"/>
          </a:p>
        </p:txBody>
      </p:sp>
      <p:sp>
        <p:nvSpPr>
          <p:cNvPr id="44" name="Text 42"/>
          <p:cNvSpPr/>
          <p:nvPr/>
        </p:nvSpPr>
        <p:spPr>
          <a:xfrm>
            <a:off x="2521668" y="6037218"/>
            <a:ext cx="1446252" cy="601980"/>
          </a:xfrm>
          <a:prstGeom prst="rect">
            <a:avLst/>
          </a:prstGeom>
          <a:noFill/>
          <a:ln/>
        </p:spPr>
        <p:txBody>
          <a:bodyPr wrap="square" lIns="25400" tIns="25400" rIns="25400" bIns="25400" rtlCol="0" anchor="t">
            <a:normAutofit/>
          </a:bodyPr>
          <a:lstStyle/>
          <a:p>
            <a:pPr marL="0" indent="0" algn="ctr">
              <a:buNone/>
            </a:pPr>
            <a:r>
              <a:rPr lang="en-US" sz="1800" kern="0" spc="72" dirty="0">
                <a:solidFill>
                  <a:srgbClr val="6C8A78"/>
                </a:solidFill>
                <a:latin typeface="Calibri" pitchFamily="34" charset="0"/>
                <a:ea typeface="Calibri" pitchFamily="34" charset="-122"/>
                <a:cs typeface="Calibri" pitchFamily="34" charset="-120"/>
              </a:rPr>
              <a:t>VALUE-CHAIN STAGES</a:t>
            </a:r>
            <a:endParaRPr lang="en-US" sz="1800" dirty="0"/>
          </a:p>
        </p:txBody>
      </p:sp>
      <p:sp>
        <p:nvSpPr>
          <p:cNvPr id="45" name="Text 43"/>
          <p:cNvSpPr/>
          <p:nvPr/>
        </p:nvSpPr>
        <p:spPr>
          <a:xfrm>
            <a:off x="5064661" y="6066892"/>
            <a:ext cx="1182529" cy="647700"/>
          </a:xfrm>
          <a:prstGeom prst="rect">
            <a:avLst/>
          </a:prstGeom>
          <a:noFill/>
          <a:ln/>
        </p:spPr>
        <p:txBody>
          <a:bodyPr wrap="square" lIns="25400" tIns="25400" rIns="25400" bIns="25400" rtlCol="0" anchor="t">
            <a:normAutofit fontScale="92500" lnSpcReduction="20000"/>
          </a:bodyPr>
          <a:lstStyle/>
          <a:p>
            <a:pPr marL="0" indent="0" algn="ctr">
              <a:lnSpc>
                <a:spcPct val="100000"/>
              </a:lnSpc>
              <a:buNone/>
            </a:pPr>
            <a:r>
              <a:rPr lang="en-US" sz="4800" b="1" dirty="0">
                <a:solidFill>
                  <a:srgbClr val="BF7D36"/>
                </a:solidFill>
                <a:latin typeface="Calibri" pitchFamily="34" charset="0"/>
                <a:ea typeface="Calibri" pitchFamily="34" charset="-122"/>
                <a:cs typeface="Calibri" pitchFamily="34" charset="-120"/>
              </a:rPr>
              <a:t>2</a:t>
            </a:r>
            <a:endParaRPr lang="en-US" sz="4800" dirty="0"/>
          </a:p>
        </p:txBody>
      </p:sp>
      <p:sp>
        <p:nvSpPr>
          <p:cNvPr id="46" name="Text 44"/>
          <p:cNvSpPr/>
          <p:nvPr/>
        </p:nvSpPr>
        <p:spPr>
          <a:xfrm>
            <a:off x="6020276" y="6037218"/>
            <a:ext cx="1182529" cy="601980"/>
          </a:xfrm>
          <a:prstGeom prst="rect">
            <a:avLst/>
          </a:prstGeom>
          <a:noFill/>
          <a:ln/>
        </p:spPr>
        <p:txBody>
          <a:bodyPr wrap="square" lIns="25400" tIns="25400" rIns="25400" bIns="25400" rtlCol="0" anchor="t">
            <a:normAutofit/>
          </a:bodyPr>
          <a:lstStyle/>
          <a:p>
            <a:pPr marL="0" indent="0" algn="ctr">
              <a:buNone/>
            </a:pPr>
            <a:r>
              <a:rPr lang="en-US" sz="1800" kern="0" spc="72" dirty="0">
                <a:solidFill>
                  <a:srgbClr val="6C8A78"/>
                </a:solidFill>
                <a:latin typeface="Calibri" pitchFamily="34" charset="0"/>
                <a:ea typeface="Calibri" pitchFamily="34" charset="-122"/>
                <a:cs typeface="Calibri" pitchFamily="34" charset="-120"/>
              </a:rPr>
              <a:t>OWNED BY BIOWEG</a:t>
            </a:r>
            <a:endParaRPr lang="en-US" sz="1800" dirty="0"/>
          </a:p>
        </p:txBody>
      </p:sp>
      <p:sp>
        <p:nvSpPr>
          <p:cNvPr id="47" name="Shape 45"/>
          <p:cNvSpPr/>
          <p:nvPr/>
        </p:nvSpPr>
        <p:spPr>
          <a:xfrm>
            <a:off x="876300" y="9559290"/>
            <a:ext cx="16535400" cy="9525"/>
          </a:xfrm>
          <a:prstGeom prst="rect">
            <a:avLst/>
          </a:prstGeom>
          <a:solidFill>
            <a:srgbClr val="DBE0DB">
              <a:alpha val="62000"/>
            </a:srgbClr>
          </a:solidFill>
          <a:ln/>
        </p:spPr>
        <p:txBody>
          <a:bodyPr/>
          <a:lstStyle/>
          <a:p>
            <a:endParaRPr lang="en-US"/>
          </a:p>
        </p:txBody>
      </p:sp>
      <p:sp>
        <p:nvSpPr>
          <p:cNvPr id="48" name="Text 46"/>
          <p:cNvSpPr/>
          <p:nvPr/>
        </p:nvSpPr>
        <p:spPr>
          <a:xfrm>
            <a:off x="876300" y="9681210"/>
            <a:ext cx="5479427" cy="320040"/>
          </a:xfrm>
          <a:prstGeom prst="rect">
            <a:avLst/>
          </a:prstGeom>
          <a:noFill/>
          <a:ln/>
        </p:spPr>
        <p:txBody>
          <a:bodyPr wrap="square" lIns="25400" tIns="25400" rIns="25400" bIns="25400" rtlCol="0" anchor="t">
            <a:normAutofit lnSpcReduction="10000"/>
          </a:bodyPr>
          <a:lstStyle/>
          <a:p>
            <a:pPr marL="0" indent="0" algn="l">
              <a:buNone/>
            </a:pPr>
            <a:r>
              <a:rPr lang="en-US" sz="1800" kern="0" spc="108" dirty="0">
                <a:solidFill>
                  <a:srgbClr val="586259"/>
                </a:solidFill>
                <a:latin typeface="Calibri" pitchFamily="34" charset="0"/>
                <a:ea typeface="Calibri" pitchFamily="34" charset="-122"/>
                <a:cs typeface="Calibri" pitchFamily="34" charset="-120"/>
              </a:rPr>
              <a:t>BIOWEG × BIOPEPLEACH · Strategic Business Plan</a:t>
            </a:r>
            <a:endParaRPr lang="en-US" sz="1800" dirty="0"/>
          </a:p>
        </p:txBody>
      </p:sp>
      <p:sp>
        <p:nvSpPr>
          <p:cNvPr id="49" name="Text 47"/>
          <p:cNvSpPr/>
          <p:nvPr/>
        </p:nvSpPr>
        <p:spPr>
          <a:xfrm>
            <a:off x="16660535" y="9681210"/>
            <a:ext cx="827365" cy="320040"/>
          </a:xfrm>
          <a:prstGeom prst="rect">
            <a:avLst/>
          </a:prstGeom>
          <a:noFill/>
          <a:ln/>
        </p:spPr>
        <p:txBody>
          <a:bodyPr wrap="square" lIns="25400" tIns="25400" rIns="25400" bIns="25400" rtlCol="0" anchor="t">
            <a:normAutofit lnSpcReduction="10000"/>
          </a:bodyPr>
          <a:lstStyle/>
          <a:p>
            <a:pPr marL="0" indent="0" algn="l">
              <a:buNone/>
            </a:pPr>
            <a:r>
              <a:rPr lang="en-US" sz="1800" b="1" kern="0" spc="108" dirty="0">
                <a:solidFill>
                  <a:srgbClr val="BF7D36"/>
                </a:solidFill>
                <a:latin typeface="Calibri" pitchFamily="34" charset="0"/>
                <a:ea typeface="Calibri" pitchFamily="34" charset="-122"/>
                <a:cs typeface="Calibri" pitchFamily="34" charset="-120"/>
              </a:rPr>
              <a:t>05 </a:t>
            </a:r>
            <a:r>
              <a:rPr lang="en-US" sz="1800" kern="0" spc="108" dirty="0">
                <a:solidFill>
                  <a:srgbClr val="586259"/>
                </a:solidFill>
                <a:latin typeface="Calibri" pitchFamily="34" charset="0"/>
                <a:ea typeface="Calibri" pitchFamily="34" charset="-122"/>
                <a:cs typeface="Calibri" pitchFamily="34" charset="-120"/>
              </a:rPr>
              <a:t>/ 12</a:t>
            </a:r>
            <a:endParaRPr lang="en-US" sz="18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7">
    <p:bg>
      <p:bgPr>
        <a:solidFill>
          <a:srgbClr val="FFFFFF"/>
        </a:solidFill>
        <a:effectLst/>
      </p:bgPr>
    </p:bg>
    <p:spTree>
      <p:nvGrpSpPr>
        <p:cNvPr id="1" name=""/>
        <p:cNvGrpSpPr/>
        <p:nvPr/>
      </p:nvGrpSpPr>
      <p:grpSpPr>
        <a:xfrm>
          <a:off x="0" y="0"/>
          <a:ext cx="0" cy="0"/>
          <a:chOff x="0" y="0"/>
          <a:chExt cx="0" cy="0"/>
        </a:xfrm>
      </p:grpSpPr>
      <p:sp>
        <p:nvSpPr>
          <p:cNvPr id="51" name="Shape 48">
            <a:extLst>
              <a:ext uri="{FF2B5EF4-FFF2-40B4-BE49-F238E27FC236}">
                <a16:creationId xmlns:a16="http://schemas.microsoft.com/office/drawing/2014/main" id="{263EABB0-549D-7094-F4D3-1CDD9ECA2FBE}"/>
              </a:ext>
            </a:extLst>
          </p:cNvPr>
          <p:cNvSpPr/>
          <p:nvPr/>
        </p:nvSpPr>
        <p:spPr>
          <a:xfrm>
            <a:off x="1079591" y="7446978"/>
            <a:ext cx="16332109" cy="2010312"/>
          </a:xfrm>
          <a:prstGeom prst="roundRect">
            <a:avLst>
              <a:gd name="adj" fmla="val 7506"/>
            </a:avLst>
          </a:prstGeom>
          <a:solidFill>
            <a:srgbClr val="EAF0EC"/>
          </a:solidFill>
          <a:ln/>
        </p:spPr>
        <p:txBody>
          <a:bodyPr/>
          <a:lstStyle/>
          <a:p>
            <a:endParaRPr lang="en-US"/>
          </a:p>
        </p:txBody>
      </p:sp>
      <p:sp>
        <p:nvSpPr>
          <p:cNvPr id="50" name="Shape 48"/>
          <p:cNvSpPr/>
          <p:nvPr/>
        </p:nvSpPr>
        <p:spPr>
          <a:xfrm>
            <a:off x="10247896" y="4614603"/>
            <a:ext cx="7093863" cy="1776532"/>
          </a:xfrm>
          <a:prstGeom prst="roundRect">
            <a:avLst>
              <a:gd name="adj" fmla="val 7506"/>
            </a:avLst>
          </a:prstGeom>
          <a:solidFill>
            <a:srgbClr val="EAF0EC"/>
          </a:solidFill>
          <a:ln/>
        </p:spPr>
        <p:txBody>
          <a:bodyPr/>
          <a:lstStyle/>
          <a:p>
            <a:endParaRPr lang="en-US"/>
          </a:p>
        </p:txBody>
      </p:sp>
      <p:sp>
        <p:nvSpPr>
          <p:cNvPr id="2" name="Shape 0"/>
          <p:cNvSpPr/>
          <p:nvPr/>
        </p:nvSpPr>
        <p:spPr>
          <a:xfrm>
            <a:off x="876300" y="1028700"/>
            <a:ext cx="16535400" cy="15240"/>
          </a:xfrm>
          <a:prstGeom prst="rect">
            <a:avLst/>
          </a:prstGeom>
          <a:solidFill>
            <a:srgbClr val="DBE0DB"/>
          </a:solidFill>
          <a:ln/>
        </p:spPr>
        <p:txBody>
          <a:bodyPr/>
          <a:lstStyle/>
          <a:p>
            <a:endParaRPr lang="en-US"/>
          </a:p>
        </p:txBody>
      </p:sp>
      <p:sp>
        <p:nvSpPr>
          <p:cNvPr id="3" name="Text 1"/>
          <p:cNvSpPr/>
          <p:nvPr/>
        </p:nvSpPr>
        <p:spPr>
          <a:xfrm>
            <a:off x="876300" y="571500"/>
            <a:ext cx="376833" cy="342900"/>
          </a:xfrm>
          <a:prstGeom prst="rect">
            <a:avLst/>
          </a:prstGeom>
          <a:noFill/>
          <a:ln/>
        </p:spPr>
        <p:txBody>
          <a:bodyPr wrap="square" lIns="25400" tIns="25400" rIns="25400" bIns="25400" rtlCol="0" anchor="t">
            <a:normAutofit lnSpcReduction="10000"/>
          </a:bodyPr>
          <a:lstStyle/>
          <a:p>
            <a:pPr marL="0" indent="0" algn="l">
              <a:buNone/>
            </a:pPr>
            <a:r>
              <a:rPr lang="en-US" sz="1950" b="1" kern="0" spc="195" dirty="0">
                <a:solidFill>
                  <a:srgbClr val="BF7D36"/>
                </a:solidFill>
                <a:latin typeface="Calibri" pitchFamily="34" charset="0"/>
                <a:ea typeface="Calibri" pitchFamily="34" charset="-122"/>
                <a:cs typeface="Calibri" pitchFamily="34" charset="-120"/>
              </a:rPr>
              <a:t>04</a:t>
            </a:r>
            <a:endParaRPr lang="en-US" sz="1950" dirty="0"/>
          </a:p>
        </p:txBody>
      </p:sp>
      <p:sp>
        <p:nvSpPr>
          <p:cNvPr id="4" name="Text 2"/>
          <p:cNvSpPr/>
          <p:nvPr/>
        </p:nvSpPr>
        <p:spPr>
          <a:xfrm>
            <a:off x="1310283" y="571500"/>
            <a:ext cx="3105470" cy="342900"/>
          </a:xfrm>
          <a:prstGeom prst="rect">
            <a:avLst/>
          </a:prstGeom>
          <a:noFill/>
          <a:ln/>
        </p:spPr>
        <p:txBody>
          <a:bodyPr wrap="square" lIns="0" tIns="0" rIns="0" bIns="0" rtlCol="0" anchor="t">
            <a:normAutofit/>
          </a:bodyPr>
          <a:lstStyle/>
          <a:p>
            <a:pPr marL="0" indent="0" algn="l">
              <a:buNone/>
            </a:pPr>
            <a:r>
              <a:rPr lang="en-US" sz="1950" b="1" kern="0" spc="195" dirty="0">
                <a:solidFill>
                  <a:srgbClr val="23543F"/>
                </a:solidFill>
                <a:latin typeface="Calibri" pitchFamily="34" charset="0"/>
                <a:ea typeface="Calibri" pitchFamily="34" charset="-122"/>
                <a:cs typeface="Calibri" pitchFamily="34" charset="-120"/>
              </a:rPr>
              <a:t>/ BEACHHEAD STRATEGY</a:t>
            </a:r>
            <a:endParaRPr lang="en-US" sz="1950" dirty="0"/>
          </a:p>
        </p:txBody>
      </p:sp>
      <p:sp>
        <p:nvSpPr>
          <p:cNvPr id="5" name="Shape 3"/>
          <p:cNvSpPr/>
          <p:nvPr/>
        </p:nvSpPr>
        <p:spPr>
          <a:xfrm>
            <a:off x="14915555" y="681038"/>
            <a:ext cx="85725" cy="85725"/>
          </a:xfrm>
          <a:prstGeom prst="ellipse">
            <a:avLst/>
          </a:prstGeom>
          <a:solidFill>
            <a:srgbClr val="BF7D36"/>
          </a:solidFill>
          <a:ln/>
        </p:spPr>
        <p:txBody>
          <a:bodyPr/>
          <a:lstStyle/>
          <a:p>
            <a:endParaRPr lang="en-US"/>
          </a:p>
        </p:txBody>
      </p:sp>
      <p:sp>
        <p:nvSpPr>
          <p:cNvPr id="6" name="Text 4"/>
          <p:cNvSpPr/>
          <p:nvPr/>
        </p:nvSpPr>
        <p:spPr>
          <a:xfrm>
            <a:off x="15115580" y="582930"/>
            <a:ext cx="2372320" cy="320040"/>
          </a:xfrm>
          <a:prstGeom prst="rect">
            <a:avLst/>
          </a:prstGeom>
          <a:noFill/>
          <a:ln/>
        </p:spPr>
        <p:txBody>
          <a:bodyPr wrap="square" lIns="0" tIns="0" rIns="0" bIns="0" rtlCol="0" anchor="t">
            <a:normAutofit/>
          </a:bodyPr>
          <a:lstStyle/>
          <a:p>
            <a:pPr marL="0" indent="0" algn="l">
              <a:buNone/>
            </a:pPr>
            <a:r>
              <a:rPr lang="en-US" sz="1800" kern="0" spc="252" dirty="0">
                <a:solidFill>
                  <a:srgbClr val="23543F"/>
                </a:solidFill>
                <a:latin typeface="Calibri" pitchFamily="34" charset="0"/>
                <a:ea typeface="Calibri" pitchFamily="34" charset="-122"/>
                <a:cs typeface="Calibri" pitchFamily="34" charset="-120"/>
              </a:rPr>
              <a:t>PART II · THE EDGE</a:t>
            </a:r>
            <a:endParaRPr lang="en-US" sz="1800" dirty="0"/>
          </a:p>
        </p:txBody>
      </p:sp>
      <p:sp>
        <p:nvSpPr>
          <p:cNvPr id="7" name="Text 5"/>
          <p:cNvSpPr/>
          <p:nvPr/>
        </p:nvSpPr>
        <p:spPr>
          <a:xfrm>
            <a:off x="876300" y="1291590"/>
            <a:ext cx="15893415" cy="976789"/>
          </a:xfrm>
          <a:prstGeom prst="rect">
            <a:avLst/>
          </a:prstGeom>
          <a:noFill/>
          <a:ln/>
        </p:spPr>
        <p:txBody>
          <a:bodyPr wrap="square" lIns="25400" tIns="25400" rIns="25400" bIns="25400" rtlCol="0" anchor="t">
            <a:normAutofit fontScale="92500" lnSpcReduction="20000"/>
          </a:bodyPr>
          <a:lstStyle/>
          <a:p>
            <a:pPr marL="0" indent="0" algn="l">
              <a:lnSpc>
                <a:spcPct val="112000"/>
              </a:lnSpc>
              <a:buNone/>
            </a:pPr>
            <a:r>
              <a:rPr lang="en-US" sz="3300" b="1" kern="0" spc="-33" dirty="0">
                <a:solidFill>
                  <a:srgbClr val="15211B"/>
                </a:solidFill>
                <a:latin typeface="Calibri" pitchFamily="34" charset="0"/>
                <a:ea typeface="Calibri" pitchFamily="34" charset="-122"/>
                <a:cs typeface="Calibri" pitchFamily="34" charset="-120"/>
              </a:rPr>
              <a:t>HDD NdFeB magnets are the cleanest first wedge; one industrial by-product stream proves the platform </a:t>
            </a:r>
            <a:r>
              <a:rPr lang="en-US" sz="3300" b="1" kern="0" spc="-33" dirty="0">
                <a:solidFill>
                  <a:srgbClr val="BF7D36"/>
                </a:solidFill>
                <a:latin typeface="Calibri" pitchFamily="34" charset="0"/>
                <a:ea typeface="Calibri" pitchFamily="34" charset="-122"/>
                <a:cs typeface="Calibri" pitchFamily="34" charset="-120"/>
              </a:rPr>
              <a:t>travels</a:t>
            </a:r>
            <a:r>
              <a:rPr lang="en-US" sz="3300" b="1" kern="0" spc="-33" dirty="0">
                <a:solidFill>
                  <a:srgbClr val="15211B"/>
                </a:solidFill>
                <a:latin typeface="Calibri" pitchFamily="34" charset="0"/>
                <a:ea typeface="Calibri" pitchFamily="34" charset="-122"/>
                <a:cs typeface="Calibri" pitchFamily="34" charset="-120"/>
              </a:rPr>
              <a:t>.</a:t>
            </a:r>
            <a:endParaRPr lang="en-US" sz="3300" dirty="0"/>
          </a:p>
        </p:txBody>
      </p:sp>
      <p:sp>
        <p:nvSpPr>
          <p:cNvPr id="8" name="Shape 6"/>
          <p:cNvSpPr/>
          <p:nvPr/>
        </p:nvSpPr>
        <p:spPr>
          <a:xfrm>
            <a:off x="876300" y="2344579"/>
            <a:ext cx="22860" cy="643890"/>
          </a:xfrm>
          <a:prstGeom prst="rect">
            <a:avLst/>
          </a:prstGeom>
          <a:solidFill>
            <a:srgbClr val="BF7D36"/>
          </a:solidFill>
          <a:ln/>
        </p:spPr>
        <p:txBody>
          <a:bodyPr/>
          <a:lstStyle/>
          <a:p>
            <a:endParaRPr lang="en-US"/>
          </a:p>
        </p:txBody>
      </p:sp>
      <p:sp>
        <p:nvSpPr>
          <p:cNvPr id="9" name="Text 7"/>
          <p:cNvSpPr/>
          <p:nvPr/>
        </p:nvSpPr>
        <p:spPr>
          <a:xfrm>
            <a:off x="1089660" y="2344579"/>
            <a:ext cx="11951970" cy="681990"/>
          </a:xfrm>
          <a:prstGeom prst="rect">
            <a:avLst/>
          </a:prstGeom>
          <a:noFill/>
          <a:ln/>
        </p:spPr>
        <p:txBody>
          <a:bodyPr wrap="square" lIns="25400" tIns="25400" rIns="25400" bIns="25400" rtlCol="0" anchor="t">
            <a:normAutofit fontScale="92500" lnSpcReduction="20000"/>
          </a:bodyPr>
          <a:lstStyle/>
          <a:p>
            <a:pPr marL="0" indent="0" algn="l">
              <a:lnSpc>
                <a:spcPct val="130000"/>
              </a:lnSpc>
              <a:buNone/>
            </a:pPr>
            <a:r>
              <a:rPr lang="en-US" sz="1950" dirty="0">
                <a:solidFill>
                  <a:srgbClr val="586259"/>
                </a:solidFill>
                <a:latin typeface="Calibri" pitchFamily="34" charset="0"/>
                <a:ea typeface="Calibri" pitchFamily="34" charset="-122"/>
                <a:cs typeface="Calibri" pitchFamily="34" charset="-120"/>
              </a:rPr>
              <a:t>A platform only counts once it's proven on something real. We start deliberately narrow - pick the richest, cleanest stream first, then prove it generalises with a second.</a:t>
            </a:r>
            <a:endParaRPr lang="en-US" sz="1950" dirty="0"/>
          </a:p>
        </p:txBody>
      </p:sp>
      <p:sp>
        <p:nvSpPr>
          <p:cNvPr id="10" name="Shape 8"/>
          <p:cNvSpPr/>
          <p:nvPr/>
        </p:nvSpPr>
        <p:spPr>
          <a:xfrm>
            <a:off x="876300" y="3121819"/>
            <a:ext cx="2564249" cy="415290"/>
          </a:xfrm>
          <a:prstGeom prst="roundRect">
            <a:avLst>
              <a:gd name="adj" fmla="val 50000"/>
            </a:avLst>
          </a:prstGeom>
          <a:solidFill>
            <a:srgbClr val="C0894A">
              <a:alpha val="16000"/>
            </a:srgbClr>
          </a:solidFill>
          <a:ln/>
        </p:spPr>
        <p:txBody>
          <a:bodyPr/>
          <a:lstStyle/>
          <a:p>
            <a:endParaRPr lang="en-US"/>
          </a:p>
        </p:txBody>
      </p:sp>
      <p:sp>
        <p:nvSpPr>
          <p:cNvPr id="11" name="Text 9"/>
          <p:cNvSpPr/>
          <p:nvPr/>
        </p:nvSpPr>
        <p:spPr>
          <a:xfrm>
            <a:off x="1009650" y="3188494"/>
            <a:ext cx="2374476" cy="320040"/>
          </a:xfrm>
          <a:prstGeom prst="rect">
            <a:avLst/>
          </a:prstGeom>
          <a:noFill/>
          <a:ln/>
        </p:spPr>
        <p:txBody>
          <a:bodyPr wrap="square" lIns="25400" tIns="25400" rIns="25400" bIns="25400" rtlCol="0" anchor="ctr">
            <a:normAutofit lnSpcReduction="10000"/>
          </a:bodyPr>
          <a:lstStyle/>
          <a:p>
            <a:pPr marL="0" indent="0" algn="l">
              <a:buNone/>
            </a:pPr>
            <a:r>
              <a:rPr lang="en-US" sz="1800" kern="0" spc="108" dirty="0">
                <a:solidFill>
                  <a:srgbClr val="8C5E22"/>
                </a:solidFill>
                <a:latin typeface="Calibri" pitchFamily="34" charset="0"/>
                <a:ea typeface="Calibri" pitchFamily="34" charset="-122"/>
                <a:cs typeface="Calibri" pitchFamily="34" charset="-120"/>
              </a:rPr>
              <a:t>PRIMARY BEACHHEAD</a:t>
            </a:r>
            <a:endParaRPr lang="en-US" sz="1800" dirty="0"/>
          </a:p>
        </p:txBody>
      </p:sp>
      <p:sp>
        <p:nvSpPr>
          <p:cNvPr id="12" name="Text 10"/>
          <p:cNvSpPr/>
          <p:nvPr/>
        </p:nvSpPr>
        <p:spPr>
          <a:xfrm>
            <a:off x="3573899" y="3154204"/>
            <a:ext cx="2535793" cy="388620"/>
          </a:xfrm>
          <a:prstGeom prst="rect">
            <a:avLst/>
          </a:prstGeom>
          <a:noFill/>
          <a:ln/>
        </p:spPr>
        <p:txBody>
          <a:bodyPr wrap="square" lIns="25400" tIns="25400" rIns="25400" bIns="25400" rtlCol="0" anchor="t">
            <a:normAutofit lnSpcReduction="10000"/>
          </a:bodyPr>
          <a:lstStyle/>
          <a:p>
            <a:pPr marL="0" indent="0" algn="l">
              <a:buNone/>
            </a:pPr>
            <a:r>
              <a:rPr lang="en-US" sz="2250" b="1" dirty="0">
                <a:solidFill>
                  <a:srgbClr val="15211B"/>
                </a:solidFill>
                <a:latin typeface="Calibri" pitchFamily="34" charset="0"/>
                <a:ea typeface="Calibri" pitchFamily="34" charset="-122"/>
                <a:cs typeface="Calibri" pitchFamily="34" charset="-120"/>
              </a:rPr>
              <a:t>HDD NdFeB magnets</a:t>
            </a:r>
            <a:endParaRPr lang="en-US" sz="2250" dirty="0"/>
          </a:p>
        </p:txBody>
      </p:sp>
      <p:sp>
        <p:nvSpPr>
          <p:cNvPr id="13" name="Text 11"/>
          <p:cNvSpPr/>
          <p:nvPr/>
        </p:nvSpPr>
        <p:spPr>
          <a:xfrm>
            <a:off x="876300" y="3689509"/>
            <a:ext cx="9371596" cy="943213"/>
          </a:xfrm>
          <a:prstGeom prst="rect">
            <a:avLst/>
          </a:prstGeom>
          <a:noFill/>
          <a:ln/>
        </p:spPr>
        <p:txBody>
          <a:bodyPr wrap="square" lIns="25400" tIns="25400" rIns="25400" bIns="25400" rtlCol="0" anchor="t">
            <a:normAutofit fontScale="92500" lnSpcReduction="20000"/>
          </a:bodyPr>
          <a:lstStyle/>
          <a:p>
            <a:pPr marL="0" indent="0" algn="l">
              <a:lnSpc>
                <a:spcPct val="132000"/>
              </a:lnSpc>
              <a:buNone/>
            </a:pPr>
            <a:r>
              <a:rPr lang="en-US" sz="1800" dirty="0">
                <a:solidFill>
                  <a:srgbClr val="586259"/>
                </a:solidFill>
                <a:latin typeface="Calibri" pitchFamily="34" charset="0"/>
                <a:ea typeface="Calibri" pitchFamily="34" charset="-122"/>
                <a:cs typeface="Calibri" pitchFamily="34" charset="-120"/>
              </a:rPr>
              <a:t>The richest, most homogeneous REE fraction in e-waste - clean batches from data-centre decommissioning mean fast validation and low chemistry noise. Composition per Ueberschaar &amp; Rotter (2015).</a:t>
            </a:r>
            <a:endParaRPr lang="en-US" sz="1800" dirty="0"/>
          </a:p>
        </p:txBody>
      </p:sp>
      <p:sp>
        <p:nvSpPr>
          <p:cNvPr id="14" name="Shape 12"/>
          <p:cNvSpPr/>
          <p:nvPr/>
        </p:nvSpPr>
        <p:spPr>
          <a:xfrm>
            <a:off x="876300" y="4747022"/>
            <a:ext cx="9098637" cy="2191226"/>
          </a:xfrm>
          <a:prstGeom prst="roundRect">
            <a:avLst>
              <a:gd name="adj" fmla="val 6086"/>
            </a:avLst>
          </a:prstGeom>
          <a:solidFill>
            <a:srgbClr val="FFFFFF"/>
          </a:solidFill>
          <a:ln w="7620">
            <a:solidFill>
              <a:srgbClr val="DBE0DB"/>
            </a:solidFill>
            <a:prstDash val="solid"/>
          </a:ln>
          <a:effectLst>
            <a:outerShdw blurRad="19050" dist="9525" dir="5400000" algn="bl" rotWithShape="0">
              <a:srgbClr val="14281E">
                <a:alpha val="4000"/>
              </a:srgbClr>
            </a:outerShdw>
          </a:effectLst>
        </p:spPr>
        <p:txBody>
          <a:bodyPr/>
          <a:lstStyle/>
          <a:p>
            <a:endParaRPr lang="en-US"/>
          </a:p>
        </p:txBody>
      </p:sp>
      <p:sp>
        <p:nvSpPr>
          <p:cNvPr id="15" name="Shape 13"/>
          <p:cNvSpPr/>
          <p:nvPr/>
        </p:nvSpPr>
        <p:spPr>
          <a:xfrm>
            <a:off x="1131570" y="5181362"/>
            <a:ext cx="3119795" cy="15240"/>
          </a:xfrm>
          <a:prstGeom prst="rect">
            <a:avLst/>
          </a:prstGeom>
          <a:solidFill>
            <a:srgbClr val="23543F"/>
          </a:solidFill>
          <a:ln/>
        </p:spPr>
        <p:txBody>
          <a:bodyPr/>
          <a:lstStyle/>
          <a:p>
            <a:endParaRPr lang="en-US"/>
          </a:p>
        </p:txBody>
      </p:sp>
      <p:sp>
        <p:nvSpPr>
          <p:cNvPr id="16" name="Text 14"/>
          <p:cNvSpPr/>
          <p:nvPr/>
        </p:nvSpPr>
        <p:spPr>
          <a:xfrm>
            <a:off x="1303020" y="4859417"/>
            <a:ext cx="2870489" cy="312420"/>
          </a:xfrm>
          <a:prstGeom prst="rect">
            <a:avLst/>
          </a:prstGeom>
          <a:noFill/>
          <a:ln/>
        </p:spPr>
        <p:txBody>
          <a:bodyPr wrap="square" lIns="25400" tIns="25400" rIns="25400" bIns="25400" rtlCol="0" anchor="ctr">
            <a:normAutofit lnSpcReduction="10000"/>
          </a:bodyPr>
          <a:lstStyle/>
          <a:p>
            <a:pPr marL="0" indent="0" algn="l">
              <a:buNone/>
            </a:pPr>
            <a:r>
              <a:rPr lang="en-US" sz="1800" b="1" kern="0" spc="108" dirty="0">
                <a:solidFill>
                  <a:srgbClr val="23543F"/>
                </a:solidFill>
                <a:latin typeface="Calibri" pitchFamily="34" charset="0"/>
                <a:ea typeface="Calibri" pitchFamily="34" charset="-122"/>
                <a:cs typeface="Calibri" pitchFamily="34" charset="-120"/>
              </a:rPr>
              <a:t>RARE EARTH</a:t>
            </a:r>
            <a:endParaRPr lang="en-US" sz="1800" dirty="0"/>
          </a:p>
        </p:txBody>
      </p:sp>
      <p:sp>
        <p:nvSpPr>
          <p:cNvPr id="17" name="Shape 15"/>
          <p:cNvSpPr/>
          <p:nvPr/>
        </p:nvSpPr>
        <p:spPr>
          <a:xfrm>
            <a:off x="4251365" y="5181362"/>
            <a:ext cx="2430542" cy="15240"/>
          </a:xfrm>
          <a:prstGeom prst="rect">
            <a:avLst/>
          </a:prstGeom>
          <a:solidFill>
            <a:srgbClr val="23543F"/>
          </a:solidFill>
          <a:ln/>
        </p:spPr>
        <p:txBody>
          <a:bodyPr/>
          <a:lstStyle/>
          <a:p>
            <a:endParaRPr lang="en-US"/>
          </a:p>
        </p:txBody>
      </p:sp>
      <p:sp>
        <p:nvSpPr>
          <p:cNvPr id="18" name="Text 16"/>
          <p:cNvSpPr/>
          <p:nvPr/>
        </p:nvSpPr>
        <p:spPr>
          <a:xfrm>
            <a:off x="4422815" y="4859417"/>
            <a:ext cx="2163842" cy="312420"/>
          </a:xfrm>
          <a:prstGeom prst="rect">
            <a:avLst/>
          </a:prstGeom>
          <a:noFill/>
          <a:ln/>
        </p:spPr>
        <p:txBody>
          <a:bodyPr wrap="square" lIns="25400" tIns="25400" rIns="25400" bIns="25400" rtlCol="0" anchor="ctr">
            <a:normAutofit lnSpcReduction="10000"/>
          </a:bodyPr>
          <a:lstStyle/>
          <a:p>
            <a:pPr marL="0" indent="0" algn="l">
              <a:buNone/>
            </a:pPr>
            <a:r>
              <a:rPr lang="en-US" sz="1800" b="1" kern="0" spc="108" dirty="0">
                <a:solidFill>
                  <a:srgbClr val="23543F"/>
                </a:solidFill>
                <a:latin typeface="Calibri" pitchFamily="34" charset="0"/>
                <a:ea typeface="Calibri" pitchFamily="34" charset="-122"/>
                <a:cs typeface="Calibri" pitchFamily="34" charset="-120"/>
              </a:rPr>
              <a:t>WT% OF MAGNET</a:t>
            </a:r>
            <a:endParaRPr lang="en-US" sz="1800" dirty="0"/>
          </a:p>
        </p:txBody>
      </p:sp>
      <p:sp>
        <p:nvSpPr>
          <p:cNvPr id="19" name="Shape 17"/>
          <p:cNvSpPr/>
          <p:nvPr/>
        </p:nvSpPr>
        <p:spPr>
          <a:xfrm>
            <a:off x="6681907" y="5181362"/>
            <a:ext cx="3037761" cy="15240"/>
          </a:xfrm>
          <a:prstGeom prst="rect">
            <a:avLst/>
          </a:prstGeom>
          <a:solidFill>
            <a:srgbClr val="23543F"/>
          </a:solidFill>
          <a:ln/>
        </p:spPr>
        <p:txBody>
          <a:bodyPr/>
          <a:lstStyle/>
          <a:p>
            <a:endParaRPr lang="en-US"/>
          </a:p>
        </p:txBody>
      </p:sp>
      <p:sp>
        <p:nvSpPr>
          <p:cNvPr id="20" name="Text 18"/>
          <p:cNvSpPr/>
          <p:nvPr/>
        </p:nvSpPr>
        <p:spPr>
          <a:xfrm>
            <a:off x="6853357" y="4859417"/>
            <a:ext cx="2785994" cy="312420"/>
          </a:xfrm>
          <a:prstGeom prst="rect">
            <a:avLst/>
          </a:prstGeom>
          <a:noFill/>
          <a:ln/>
        </p:spPr>
        <p:txBody>
          <a:bodyPr wrap="square" lIns="25400" tIns="25400" rIns="25400" bIns="25400" rtlCol="0" anchor="ctr">
            <a:normAutofit lnSpcReduction="10000"/>
          </a:bodyPr>
          <a:lstStyle/>
          <a:p>
            <a:pPr marL="0" indent="0" algn="l">
              <a:buNone/>
            </a:pPr>
            <a:r>
              <a:rPr lang="en-US" sz="1800" b="1" kern="0" spc="108" dirty="0">
                <a:solidFill>
                  <a:srgbClr val="23543F"/>
                </a:solidFill>
                <a:latin typeface="Calibri" pitchFamily="34" charset="0"/>
                <a:ea typeface="Calibri" pitchFamily="34" charset="-122"/>
                <a:cs typeface="Calibri" pitchFamily="34" charset="-120"/>
              </a:rPr>
              <a:t>IN GERMAN WEEE / YR</a:t>
            </a:r>
            <a:endParaRPr lang="en-US" sz="1800" dirty="0"/>
          </a:p>
        </p:txBody>
      </p:sp>
      <p:sp>
        <p:nvSpPr>
          <p:cNvPr id="21" name="Shape 19"/>
          <p:cNvSpPr/>
          <p:nvPr/>
        </p:nvSpPr>
        <p:spPr>
          <a:xfrm>
            <a:off x="1131570" y="5588199"/>
            <a:ext cx="3119795" cy="9525"/>
          </a:xfrm>
          <a:prstGeom prst="rect">
            <a:avLst/>
          </a:prstGeom>
          <a:solidFill>
            <a:srgbClr val="DBE0DB"/>
          </a:solidFill>
          <a:ln/>
        </p:spPr>
        <p:txBody>
          <a:bodyPr/>
          <a:lstStyle/>
          <a:p>
            <a:endParaRPr lang="en-US"/>
          </a:p>
        </p:txBody>
      </p:sp>
      <p:sp>
        <p:nvSpPr>
          <p:cNvPr id="22" name="Text 20"/>
          <p:cNvSpPr/>
          <p:nvPr/>
        </p:nvSpPr>
        <p:spPr>
          <a:xfrm>
            <a:off x="1303020" y="5244227"/>
            <a:ext cx="2870489" cy="334447"/>
          </a:xfrm>
          <a:prstGeom prst="rect">
            <a:avLst/>
          </a:prstGeom>
          <a:noFill/>
          <a:ln/>
        </p:spPr>
        <p:txBody>
          <a:bodyPr wrap="square" lIns="25400" tIns="25400" rIns="25400" bIns="25400" rtlCol="0" anchor="t">
            <a:normAutofit fontScale="92500" lnSpcReduction="20000"/>
          </a:bodyPr>
          <a:lstStyle/>
          <a:p>
            <a:pPr marL="0" indent="0" algn="l">
              <a:lnSpc>
                <a:spcPct val="128000"/>
              </a:lnSpc>
              <a:buNone/>
            </a:pPr>
            <a:r>
              <a:rPr lang="en-US" sz="1800" b="1" dirty="0">
                <a:solidFill>
                  <a:srgbClr val="15211B"/>
                </a:solidFill>
                <a:latin typeface="Calibri" pitchFamily="34" charset="0"/>
                <a:ea typeface="Calibri" pitchFamily="34" charset="-122"/>
                <a:cs typeface="Calibri" pitchFamily="34" charset="-120"/>
              </a:rPr>
              <a:t>Neodymium (Nd)</a:t>
            </a:r>
            <a:endParaRPr lang="en-US" sz="1800" dirty="0"/>
          </a:p>
        </p:txBody>
      </p:sp>
      <p:sp>
        <p:nvSpPr>
          <p:cNvPr id="23" name="Shape 21"/>
          <p:cNvSpPr/>
          <p:nvPr/>
        </p:nvSpPr>
        <p:spPr>
          <a:xfrm>
            <a:off x="4251365" y="5588199"/>
            <a:ext cx="2430542" cy="9525"/>
          </a:xfrm>
          <a:prstGeom prst="rect">
            <a:avLst/>
          </a:prstGeom>
          <a:solidFill>
            <a:srgbClr val="DBE0DB"/>
          </a:solidFill>
          <a:ln/>
        </p:spPr>
        <p:txBody>
          <a:bodyPr/>
          <a:lstStyle/>
          <a:p>
            <a:endParaRPr lang="en-US"/>
          </a:p>
        </p:txBody>
      </p:sp>
      <p:sp>
        <p:nvSpPr>
          <p:cNvPr id="24" name="Text 22"/>
          <p:cNvSpPr/>
          <p:nvPr/>
        </p:nvSpPr>
        <p:spPr>
          <a:xfrm>
            <a:off x="4346615" y="5244227"/>
            <a:ext cx="2163842" cy="334447"/>
          </a:xfrm>
          <a:prstGeom prst="rect">
            <a:avLst/>
          </a:prstGeom>
          <a:noFill/>
          <a:ln/>
        </p:spPr>
        <p:txBody>
          <a:bodyPr wrap="square" lIns="25400" tIns="25400" rIns="25400" bIns="25400" rtlCol="0" anchor="t">
            <a:normAutofit fontScale="92500" lnSpcReduction="20000"/>
          </a:bodyPr>
          <a:lstStyle/>
          <a:p>
            <a:pPr marL="0" indent="0" algn="r">
              <a:lnSpc>
                <a:spcPct val="128000"/>
              </a:lnSpc>
              <a:buNone/>
            </a:pPr>
            <a:r>
              <a:rPr lang="en-US" sz="1800" b="1" dirty="0">
                <a:solidFill>
                  <a:srgbClr val="15211B"/>
                </a:solidFill>
                <a:latin typeface="Calibri" pitchFamily="34" charset="0"/>
                <a:ea typeface="Calibri" pitchFamily="34" charset="-122"/>
                <a:cs typeface="Calibri" pitchFamily="34" charset="-120"/>
              </a:rPr>
              <a:t>21.5%</a:t>
            </a:r>
            <a:endParaRPr lang="en-US" sz="1800" dirty="0"/>
          </a:p>
        </p:txBody>
      </p:sp>
      <p:sp>
        <p:nvSpPr>
          <p:cNvPr id="25" name="Shape 23"/>
          <p:cNvSpPr/>
          <p:nvPr/>
        </p:nvSpPr>
        <p:spPr>
          <a:xfrm>
            <a:off x="6681907" y="5588199"/>
            <a:ext cx="3037761" cy="9525"/>
          </a:xfrm>
          <a:prstGeom prst="rect">
            <a:avLst/>
          </a:prstGeom>
          <a:solidFill>
            <a:srgbClr val="DBE0DB"/>
          </a:solidFill>
          <a:ln/>
        </p:spPr>
        <p:txBody>
          <a:bodyPr/>
          <a:lstStyle/>
          <a:p>
            <a:endParaRPr lang="en-US"/>
          </a:p>
        </p:txBody>
      </p:sp>
      <p:sp>
        <p:nvSpPr>
          <p:cNvPr id="26" name="Text 24"/>
          <p:cNvSpPr/>
          <p:nvPr/>
        </p:nvSpPr>
        <p:spPr>
          <a:xfrm>
            <a:off x="6762224" y="5244227"/>
            <a:ext cx="2785994" cy="334447"/>
          </a:xfrm>
          <a:prstGeom prst="rect">
            <a:avLst/>
          </a:prstGeom>
          <a:noFill/>
          <a:ln/>
        </p:spPr>
        <p:txBody>
          <a:bodyPr wrap="square" lIns="25400" tIns="25400" rIns="25400" bIns="25400" rtlCol="0" anchor="t">
            <a:normAutofit fontScale="92500" lnSpcReduction="20000"/>
          </a:bodyPr>
          <a:lstStyle/>
          <a:p>
            <a:pPr marL="0" indent="0" algn="r">
              <a:lnSpc>
                <a:spcPct val="128000"/>
              </a:lnSpc>
              <a:buNone/>
            </a:pPr>
            <a:r>
              <a:rPr lang="en-US" sz="1800" b="1" dirty="0">
                <a:solidFill>
                  <a:srgbClr val="15211B"/>
                </a:solidFill>
                <a:latin typeface="Calibri" pitchFamily="34" charset="0"/>
                <a:ea typeface="Calibri" pitchFamily="34" charset="-122"/>
                <a:cs typeface="Calibri" pitchFamily="34" charset="-120"/>
              </a:rPr>
              <a:t>2.73 t</a:t>
            </a:r>
            <a:endParaRPr lang="en-US" sz="1800" dirty="0"/>
          </a:p>
        </p:txBody>
      </p:sp>
      <p:sp>
        <p:nvSpPr>
          <p:cNvPr id="27" name="Shape 25"/>
          <p:cNvSpPr/>
          <p:nvPr/>
        </p:nvSpPr>
        <p:spPr>
          <a:xfrm>
            <a:off x="1131570" y="5983605"/>
            <a:ext cx="3119795" cy="9525"/>
          </a:xfrm>
          <a:prstGeom prst="rect">
            <a:avLst/>
          </a:prstGeom>
          <a:solidFill>
            <a:srgbClr val="DBE0DB"/>
          </a:solidFill>
          <a:ln/>
        </p:spPr>
        <p:txBody>
          <a:bodyPr/>
          <a:lstStyle/>
          <a:p>
            <a:endParaRPr lang="en-US"/>
          </a:p>
        </p:txBody>
      </p:sp>
      <p:sp>
        <p:nvSpPr>
          <p:cNvPr id="28" name="Text 26"/>
          <p:cNvSpPr/>
          <p:nvPr/>
        </p:nvSpPr>
        <p:spPr>
          <a:xfrm>
            <a:off x="1303020" y="5643443"/>
            <a:ext cx="2870489" cy="330637"/>
          </a:xfrm>
          <a:prstGeom prst="rect">
            <a:avLst/>
          </a:prstGeom>
          <a:noFill/>
          <a:ln/>
        </p:spPr>
        <p:txBody>
          <a:bodyPr wrap="square" lIns="25400" tIns="25400" rIns="25400" bIns="25400" rtlCol="0" anchor="t">
            <a:normAutofit fontScale="92500" lnSpcReduction="20000"/>
          </a:bodyPr>
          <a:lstStyle/>
          <a:p>
            <a:pPr marL="0" indent="0" algn="l">
              <a:lnSpc>
                <a:spcPct val="128000"/>
              </a:lnSpc>
              <a:buNone/>
            </a:pPr>
            <a:r>
              <a:rPr lang="en-US" sz="1800" b="1" dirty="0">
                <a:solidFill>
                  <a:srgbClr val="15211B"/>
                </a:solidFill>
                <a:latin typeface="Calibri" pitchFamily="34" charset="0"/>
                <a:ea typeface="Calibri" pitchFamily="34" charset="-122"/>
                <a:cs typeface="Calibri" pitchFamily="34" charset="-120"/>
              </a:rPr>
              <a:t>Praseodymium (Pr)</a:t>
            </a:r>
            <a:endParaRPr lang="en-US" sz="1800" dirty="0"/>
          </a:p>
        </p:txBody>
      </p:sp>
      <p:sp>
        <p:nvSpPr>
          <p:cNvPr id="29" name="Shape 27"/>
          <p:cNvSpPr/>
          <p:nvPr/>
        </p:nvSpPr>
        <p:spPr>
          <a:xfrm>
            <a:off x="4251365" y="5983605"/>
            <a:ext cx="2430542" cy="9525"/>
          </a:xfrm>
          <a:prstGeom prst="rect">
            <a:avLst/>
          </a:prstGeom>
          <a:solidFill>
            <a:srgbClr val="DBE0DB"/>
          </a:solidFill>
          <a:ln/>
        </p:spPr>
        <p:txBody>
          <a:bodyPr/>
          <a:lstStyle/>
          <a:p>
            <a:endParaRPr lang="en-US"/>
          </a:p>
        </p:txBody>
      </p:sp>
      <p:sp>
        <p:nvSpPr>
          <p:cNvPr id="30" name="Text 28"/>
          <p:cNvSpPr/>
          <p:nvPr/>
        </p:nvSpPr>
        <p:spPr>
          <a:xfrm>
            <a:off x="4346615" y="5643443"/>
            <a:ext cx="2163842" cy="330637"/>
          </a:xfrm>
          <a:prstGeom prst="rect">
            <a:avLst/>
          </a:prstGeom>
          <a:noFill/>
          <a:ln/>
        </p:spPr>
        <p:txBody>
          <a:bodyPr wrap="square" lIns="25400" tIns="25400" rIns="25400" bIns="25400" rtlCol="0" anchor="t">
            <a:normAutofit fontScale="92500" lnSpcReduction="20000"/>
          </a:bodyPr>
          <a:lstStyle/>
          <a:p>
            <a:pPr marL="0" indent="0" algn="r">
              <a:lnSpc>
                <a:spcPct val="128000"/>
              </a:lnSpc>
              <a:buNone/>
            </a:pPr>
            <a:r>
              <a:rPr lang="en-US" sz="1800" b="1" dirty="0">
                <a:solidFill>
                  <a:srgbClr val="15211B"/>
                </a:solidFill>
                <a:latin typeface="Calibri" pitchFamily="34" charset="0"/>
                <a:ea typeface="Calibri" pitchFamily="34" charset="-122"/>
                <a:cs typeface="Calibri" pitchFamily="34" charset="-120"/>
              </a:rPr>
              <a:t>2.5%</a:t>
            </a:r>
            <a:endParaRPr lang="en-US" sz="1800" dirty="0"/>
          </a:p>
        </p:txBody>
      </p:sp>
      <p:sp>
        <p:nvSpPr>
          <p:cNvPr id="31" name="Shape 29"/>
          <p:cNvSpPr/>
          <p:nvPr/>
        </p:nvSpPr>
        <p:spPr>
          <a:xfrm>
            <a:off x="6681907" y="5983605"/>
            <a:ext cx="3037761" cy="9525"/>
          </a:xfrm>
          <a:prstGeom prst="rect">
            <a:avLst/>
          </a:prstGeom>
          <a:solidFill>
            <a:srgbClr val="DBE0DB"/>
          </a:solidFill>
          <a:ln/>
        </p:spPr>
        <p:txBody>
          <a:bodyPr/>
          <a:lstStyle/>
          <a:p>
            <a:endParaRPr lang="en-US"/>
          </a:p>
        </p:txBody>
      </p:sp>
      <p:sp>
        <p:nvSpPr>
          <p:cNvPr id="32" name="Text 30"/>
          <p:cNvSpPr/>
          <p:nvPr/>
        </p:nvSpPr>
        <p:spPr>
          <a:xfrm>
            <a:off x="6762224" y="5643443"/>
            <a:ext cx="2785994" cy="330637"/>
          </a:xfrm>
          <a:prstGeom prst="rect">
            <a:avLst/>
          </a:prstGeom>
          <a:noFill/>
          <a:ln/>
        </p:spPr>
        <p:txBody>
          <a:bodyPr wrap="square" lIns="25400" tIns="25400" rIns="25400" bIns="25400" rtlCol="0" anchor="t">
            <a:normAutofit fontScale="92500" lnSpcReduction="20000"/>
          </a:bodyPr>
          <a:lstStyle/>
          <a:p>
            <a:pPr marL="0" indent="0" algn="r">
              <a:lnSpc>
                <a:spcPct val="128000"/>
              </a:lnSpc>
              <a:buNone/>
            </a:pPr>
            <a:r>
              <a:rPr lang="en-US" sz="1800" b="1" dirty="0">
                <a:solidFill>
                  <a:srgbClr val="15211B"/>
                </a:solidFill>
                <a:latin typeface="Calibri" pitchFamily="34" charset="0"/>
                <a:ea typeface="Calibri" pitchFamily="34" charset="-122"/>
                <a:cs typeface="Calibri" pitchFamily="34" charset="-120"/>
              </a:rPr>
              <a:t>320 kg</a:t>
            </a:r>
            <a:endParaRPr lang="en-US" sz="1800" dirty="0"/>
          </a:p>
        </p:txBody>
      </p:sp>
      <p:sp>
        <p:nvSpPr>
          <p:cNvPr id="33" name="Shape 31"/>
          <p:cNvSpPr/>
          <p:nvPr/>
        </p:nvSpPr>
        <p:spPr>
          <a:xfrm>
            <a:off x="1131570" y="6379012"/>
            <a:ext cx="3119795" cy="9525"/>
          </a:xfrm>
          <a:prstGeom prst="rect">
            <a:avLst/>
          </a:prstGeom>
          <a:solidFill>
            <a:srgbClr val="DBE0DB"/>
          </a:solidFill>
          <a:ln/>
        </p:spPr>
        <p:txBody>
          <a:bodyPr/>
          <a:lstStyle/>
          <a:p>
            <a:endParaRPr lang="en-US"/>
          </a:p>
        </p:txBody>
      </p:sp>
      <p:sp>
        <p:nvSpPr>
          <p:cNvPr id="34" name="Text 32"/>
          <p:cNvSpPr/>
          <p:nvPr/>
        </p:nvSpPr>
        <p:spPr>
          <a:xfrm>
            <a:off x="1303020" y="6038850"/>
            <a:ext cx="2870489" cy="330637"/>
          </a:xfrm>
          <a:prstGeom prst="rect">
            <a:avLst/>
          </a:prstGeom>
          <a:noFill/>
          <a:ln/>
        </p:spPr>
        <p:txBody>
          <a:bodyPr wrap="square" lIns="25400" tIns="25400" rIns="25400" bIns="25400" rtlCol="0" anchor="t">
            <a:normAutofit fontScale="92500" lnSpcReduction="20000"/>
          </a:bodyPr>
          <a:lstStyle/>
          <a:p>
            <a:pPr marL="0" indent="0" algn="l">
              <a:lnSpc>
                <a:spcPct val="128000"/>
              </a:lnSpc>
              <a:buNone/>
            </a:pPr>
            <a:r>
              <a:rPr lang="en-US" sz="1800" b="1" dirty="0">
                <a:solidFill>
                  <a:srgbClr val="15211B"/>
                </a:solidFill>
                <a:latin typeface="Calibri" pitchFamily="34" charset="0"/>
                <a:ea typeface="Calibri" pitchFamily="34" charset="-122"/>
                <a:cs typeface="Calibri" pitchFamily="34" charset="-120"/>
              </a:rPr>
              <a:t>Dysprosium (Dy)</a:t>
            </a:r>
            <a:endParaRPr lang="en-US" sz="1800" dirty="0"/>
          </a:p>
        </p:txBody>
      </p:sp>
      <p:sp>
        <p:nvSpPr>
          <p:cNvPr id="35" name="Shape 33"/>
          <p:cNvSpPr/>
          <p:nvPr/>
        </p:nvSpPr>
        <p:spPr>
          <a:xfrm>
            <a:off x="4251365" y="6379012"/>
            <a:ext cx="2430542" cy="9525"/>
          </a:xfrm>
          <a:prstGeom prst="rect">
            <a:avLst/>
          </a:prstGeom>
          <a:solidFill>
            <a:srgbClr val="DBE0DB"/>
          </a:solidFill>
          <a:ln/>
        </p:spPr>
        <p:txBody>
          <a:bodyPr/>
          <a:lstStyle/>
          <a:p>
            <a:endParaRPr lang="en-US"/>
          </a:p>
        </p:txBody>
      </p:sp>
      <p:sp>
        <p:nvSpPr>
          <p:cNvPr id="36" name="Text 34"/>
          <p:cNvSpPr/>
          <p:nvPr/>
        </p:nvSpPr>
        <p:spPr>
          <a:xfrm>
            <a:off x="4346615" y="6038850"/>
            <a:ext cx="2163842" cy="330637"/>
          </a:xfrm>
          <a:prstGeom prst="rect">
            <a:avLst/>
          </a:prstGeom>
          <a:noFill/>
          <a:ln/>
        </p:spPr>
        <p:txBody>
          <a:bodyPr wrap="square" lIns="25400" tIns="25400" rIns="25400" bIns="25400" rtlCol="0" anchor="t">
            <a:normAutofit fontScale="92500" lnSpcReduction="20000"/>
          </a:bodyPr>
          <a:lstStyle/>
          <a:p>
            <a:pPr marL="0" indent="0" algn="r">
              <a:lnSpc>
                <a:spcPct val="128000"/>
              </a:lnSpc>
              <a:buNone/>
            </a:pPr>
            <a:r>
              <a:rPr lang="en-US" sz="1800" b="1" dirty="0">
                <a:solidFill>
                  <a:srgbClr val="15211B"/>
                </a:solidFill>
                <a:latin typeface="Calibri" pitchFamily="34" charset="0"/>
                <a:ea typeface="Calibri" pitchFamily="34" charset="-122"/>
                <a:cs typeface="Calibri" pitchFamily="34" charset="-120"/>
              </a:rPr>
              <a:t>1.5%</a:t>
            </a:r>
            <a:endParaRPr lang="en-US" sz="1800" dirty="0"/>
          </a:p>
        </p:txBody>
      </p:sp>
      <p:sp>
        <p:nvSpPr>
          <p:cNvPr id="37" name="Shape 35"/>
          <p:cNvSpPr/>
          <p:nvPr/>
        </p:nvSpPr>
        <p:spPr>
          <a:xfrm>
            <a:off x="6681907" y="6379012"/>
            <a:ext cx="3037761" cy="9525"/>
          </a:xfrm>
          <a:prstGeom prst="rect">
            <a:avLst/>
          </a:prstGeom>
          <a:solidFill>
            <a:srgbClr val="DBE0DB"/>
          </a:solidFill>
          <a:ln/>
        </p:spPr>
        <p:txBody>
          <a:bodyPr/>
          <a:lstStyle/>
          <a:p>
            <a:endParaRPr lang="en-US"/>
          </a:p>
        </p:txBody>
      </p:sp>
      <p:sp>
        <p:nvSpPr>
          <p:cNvPr id="38" name="Text 36"/>
          <p:cNvSpPr/>
          <p:nvPr/>
        </p:nvSpPr>
        <p:spPr>
          <a:xfrm>
            <a:off x="6762224" y="6038850"/>
            <a:ext cx="2785994" cy="330637"/>
          </a:xfrm>
          <a:prstGeom prst="rect">
            <a:avLst/>
          </a:prstGeom>
          <a:noFill/>
          <a:ln/>
        </p:spPr>
        <p:txBody>
          <a:bodyPr wrap="square" lIns="25400" tIns="25400" rIns="25400" bIns="25400" rtlCol="0" anchor="t">
            <a:normAutofit fontScale="92500" lnSpcReduction="20000"/>
          </a:bodyPr>
          <a:lstStyle/>
          <a:p>
            <a:pPr marL="0" indent="0" algn="r">
              <a:lnSpc>
                <a:spcPct val="128000"/>
              </a:lnSpc>
              <a:buNone/>
            </a:pPr>
            <a:r>
              <a:rPr lang="en-US" sz="1800" b="1" dirty="0">
                <a:solidFill>
                  <a:srgbClr val="15211B"/>
                </a:solidFill>
                <a:latin typeface="Calibri" pitchFamily="34" charset="0"/>
                <a:ea typeface="Calibri" pitchFamily="34" charset="-122"/>
                <a:cs typeface="Calibri" pitchFamily="34" charset="-120"/>
              </a:rPr>
              <a:t>190 kg</a:t>
            </a:r>
            <a:endParaRPr lang="en-US" sz="1800" dirty="0"/>
          </a:p>
        </p:txBody>
      </p:sp>
      <p:sp>
        <p:nvSpPr>
          <p:cNvPr id="39" name="Shape 37"/>
          <p:cNvSpPr/>
          <p:nvPr/>
        </p:nvSpPr>
        <p:spPr>
          <a:xfrm>
            <a:off x="1131570" y="6386632"/>
            <a:ext cx="3119795" cy="391597"/>
          </a:xfrm>
          <a:prstGeom prst="rect">
            <a:avLst/>
          </a:prstGeom>
          <a:solidFill>
            <a:srgbClr val="EAF0EC"/>
          </a:solidFill>
          <a:ln/>
        </p:spPr>
        <p:txBody>
          <a:bodyPr/>
          <a:lstStyle/>
          <a:p>
            <a:endParaRPr lang="en-US"/>
          </a:p>
        </p:txBody>
      </p:sp>
      <p:sp>
        <p:nvSpPr>
          <p:cNvPr id="40" name="Text 38"/>
          <p:cNvSpPr/>
          <p:nvPr/>
        </p:nvSpPr>
        <p:spPr>
          <a:xfrm>
            <a:off x="1303020" y="6434257"/>
            <a:ext cx="2870489" cy="334447"/>
          </a:xfrm>
          <a:prstGeom prst="rect">
            <a:avLst/>
          </a:prstGeom>
          <a:noFill/>
          <a:ln/>
        </p:spPr>
        <p:txBody>
          <a:bodyPr wrap="square" lIns="25400" tIns="25400" rIns="25400" bIns="25400" rtlCol="0" anchor="t">
            <a:normAutofit fontScale="92500" lnSpcReduction="20000"/>
          </a:bodyPr>
          <a:lstStyle/>
          <a:p>
            <a:pPr marL="0" indent="0" algn="l">
              <a:lnSpc>
                <a:spcPct val="128000"/>
              </a:lnSpc>
              <a:buNone/>
            </a:pPr>
            <a:r>
              <a:rPr lang="en-US" sz="1800" b="1" dirty="0">
                <a:solidFill>
                  <a:srgbClr val="15211B"/>
                </a:solidFill>
                <a:latin typeface="Calibri" pitchFamily="34" charset="0"/>
                <a:ea typeface="Calibri" pitchFamily="34" charset="-122"/>
                <a:cs typeface="Calibri" pitchFamily="34" charset="-120"/>
              </a:rPr>
              <a:t>Addressable HDD magnets</a:t>
            </a:r>
            <a:endParaRPr lang="en-US" sz="1800" dirty="0"/>
          </a:p>
        </p:txBody>
      </p:sp>
      <p:sp>
        <p:nvSpPr>
          <p:cNvPr id="41" name="Shape 39"/>
          <p:cNvSpPr/>
          <p:nvPr/>
        </p:nvSpPr>
        <p:spPr>
          <a:xfrm>
            <a:off x="4251365" y="6386632"/>
            <a:ext cx="2430542" cy="391597"/>
          </a:xfrm>
          <a:prstGeom prst="rect">
            <a:avLst/>
          </a:prstGeom>
          <a:solidFill>
            <a:srgbClr val="EAF0EC"/>
          </a:solidFill>
          <a:ln/>
        </p:spPr>
        <p:txBody>
          <a:bodyPr/>
          <a:lstStyle/>
          <a:p>
            <a:endParaRPr lang="en-US"/>
          </a:p>
        </p:txBody>
      </p:sp>
      <p:sp>
        <p:nvSpPr>
          <p:cNvPr id="42" name="Text 40"/>
          <p:cNvSpPr/>
          <p:nvPr/>
        </p:nvSpPr>
        <p:spPr>
          <a:xfrm>
            <a:off x="4346615" y="6434257"/>
            <a:ext cx="2163842" cy="334447"/>
          </a:xfrm>
          <a:prstGeom prst="rect">
            <a:avLst/>
          </a:prstGeom>
          <a:noFill/>
          <a:ln/>
        </p:spPr>
        <p:txBody>
          <a:bodyPr wrap="square" lIns="25400" tIns="25400" rIns="25400" bIns="25400" rtlCol="0" anchor="t">
            <a:normAutofit fontScale="92500" lnSpcReduction="20000"/>
          </a:bodyPr>
          <a:lstStyle/>
          <a:p>
            <a:pPr marL="0" indent="0" algn="r">
              <a:lnSpc>
                <a:spcPct val="128000"/>
              </a:lnSpc>
              <a:buNone/>
            </a:pPr>
            <a:r>
              <a:rPr lang="en-US" b="1" dirty="0">
                <a:solidFill>
                  <a:srgbClr val="15211B"/>
                </a:solidFill>
                <a:latin typeface="Calibri" pitchFamily="34" charset="0"/>
                <a:ea typeface="Calibri" pitchFamily="34" charset="-122"/>
                <a:cs typeface="Calibri" pitchFamily="34" charset="-120"/>
              </a:rPr>
              <a:t>-</a:t>
            </a:r>
            <a:endParaRPr lang="en-US" sz="1800" dirty="0"/>
          </a:p>
        </p:txBody>
      </p:sp>
      <p:sp>
        <p:nvSpPr>
          <p:cNvPr id="43" name="Shape 41"/>
          <p:cNvSpPr/>
          <p:nvPr/>
        </p:nvSpPr>
        <p:spPr>
          <a:xfrm>
            <a:off x="6681907" y="6386632"/>
            <a:ext cx="3037761" cy="391597"/>
          </a:xfrm>
          <a:prstGeom prst="rect">
            <a:avLst/>
          </a:prstGeom>
          <a:solidFill>
            <a:srgbClr val="EAF0EC"/>
          </a:solidFill>
          <a:ln/>
        </p:spPr>
        <p:txBody>
          <a:bodyPr/>
          <a:lstStyle/>
          <a:p>
            <a:endParaRPr lang="en-US"/>
          </a:p>
        </p:txBody>
      </p:sp>
      <p:sp>
        <p:nvSpPr>
          <p:cNvPr id="44" name="Text 42"/>
          <p:cNvSpPr/>
          <p:nvPr/>
        </p:nvSpPr>
        <p:spPr>
          <a:xfrm>
            <a:off x="6762224" y="6434257"/>
            <a:ext cx="2785994" cy="334447"/>
          </a:xfrm>
          <a:prstGeom prst="rect">
            <a:avLst/>
          </a:prstGeom>
          <a:noFill/>
          <a:ln/>
        </p:spPr>
        <p:txBody>
          <a:bodyPr wrap="square" lIns="25400" tIns="25400" rIns="25400" bIns="25400" rtlCol="0" anchor="t">
            <a:normAutofit fontScale="92500" lnSpcReduction="20000"/>
          </a:bodyPr>
          <a:lstStyle/>
          <a:p>
            <a:pPr marL="0" indent="0" algn="r">
              <a:lnSpc>
                <a:spcPct val="128000"/>
              </a:lnSpc>
              <a:buNone/>
            </a:pPr>
            <a:r>
              <a:rPr lang="en-US" sz="1800" b="1" dirty="0">
                <a:solidFill>
                  <a:srgbClr val="15211B"/>
                </a:solidFill>
                <a:latin typeface="Calibri" pitchFamily="34" charset="0"/>
                <a:ea typeface="Calibri" pitchFamily="34" charset="-122"/>
                <a:cs typeface="Calibri" pitchFamily="34" charset="-120"/>
              </a:rPr>
              <a:t>12.7 t/yr</a:t>
            </a:r>
            <a:endParaRPr lang="en-US" sz="1800" dirty="0"/>
          </a:p>
        </p:txBody>
      </p:sp>
      <p:sp>
        <p:nvSpPr>
          <p:cNvPr id="45" name="Shape 43"/>
          <p:cNvSpPr/>
          <p:nvPr/>
        </p:nvSpPr>
        <p:spPr>
          <a:xfrm>
            <a:off x="10317838" y="3121819"/>
            <a:ext cx="2046089" cy="415290"/>
          </a:xfrm>
          <a:prstGeom prst="roundRect">
            <a:avLst>
              <a:gd name="adj" fmla="val 50000"/>
            </a:avLst>
          </a:prstGeom>
          <a:solidFill>
            <a:srgbClr val="EAF0EC"/>
          </a:solidFill>
          <a:ln/>
        </p:spPr>
        <p:txBody>
          <a:bodyPr/>
          <a:lstStyle/>
          <a:p>
            <a:endParaRPr lang="en-US"/>
          </a:p>
        </p:txBody>
      </p:sp>
      <p:sp>
        <p:nvSpPr>
          <p:cNvPr id="46" name="Text 44"/>
          <p:cNvSpPr/>
          <p:nvPr/>
        </p:nvSpPr>
        <p:spPr>
          <a:xfrm>
            <a:off x="10451188" y="3188494"/>
            <a:ext cx="1855589" cy="320040"/>
          </a:xfrm>
          <a:prstGeom prst="rect">
            <a:avLst/>
          </a:prstGeom>
          <a:noFill/>
          <a:ln/>
        </p:spPr>
        <p:txBody>
          <a:bodyPr wrap="square" lIns="25400" tIns="25400" rIns="25400" bIns="25400" rtlCol="0" anchor="ctr">
            <a:normAutofit lnSpcReduction="10000"/>
          </a:bodyPr>
          <a:lstStyle/>
          <a:p>
            <a:pPr marL="0" indent="0" algn="l">
              <a:buNone/>
            </a:pPr>
            <a:r>
              <a:rPr lang="en-US" sz="1800" kern="0" spc="108" dirty="0">
                <a:solidFill>
                  <a:srgbClr val="23543F"/>
                </a:solidFill>
                <a:latin typeface="Calibri" pitchFamily="34" charset="0"/>
                <a:ea typeface="Calibri" pitchFamily="34" charset="-122"/>
                <a:cs typeface="Calibri" pitchFamily="34" charset="-120"/>
              </a:rPr>
              <a:t>SECOND STREAM</a:t>
            </a:r>
            <a:endParaRPr lang="en-US" sz="1800" dirty="0"/>
          </a:p>
        </p:txBody>
      </p:sp>
      <p:sp>
        <p:nvSpPr>
          <p:cNvPr id="47" name="Text 45"/>
          <p:cNvSpPr/>
          <p:nvPr/>
        </p:nvSpPr>
        <p:spPr>
          <a:xfrm>
            <a:off x="12497277" y="3154204"/>
            <a:ext cx="2569964" cy="388620"/>
          </a:xfrm>
          <a:prstGeom prst="rect">
            <a:avLst/>
          </a:prstGeom>
          <a:noFill/>
          <a:ln/>
        </p:spPr>
        <p:txBody>
          <a:bodyPr wrap="square" lIns="25400" tIns="25400" rIns="25400" bIns="25400" rtlCol="0" anchor="t">
            <a:normAutofit lnSpcReduction="10000"/>
          </a:bodyPr>
          <a:lstStyle/>
          <a:p>
            <a:pPr marL="0" indent="0" algn="l">
              <a:buNone/>
            </a:pPr>
            <a:r>
              <a:rPr lang="en-US" sz="2250" b="1" dirty="0">
                <a:solidFill>
                  <a:srgbClr val="15211B"/>
                </a:solidFill>
                <a:latin typeface="Calibri" pitchFamily="34" charset="0"/>
                <a:ea typeface="Calibri" pitchFamily="34" charset="-122"/>
                <a:cs typeface="Calibri" pitchFamily="34" charset="-120"/>
              </a:rPr>
              <a:t>Industrial by-product</a:t>
            </a:r>
            <a:endParaRPr lang="en-US" sz="2250" dirty="0"/>
          </a:p>
        </p:txBody>
      </p:sp>
      <p:sp>
        <p:nvSpPr>
          <p:cNvPr id="48" name="Text 46"/>
          <p:cNvSpPr/>
          <p:nvPr/>
        </p:nvSpPr>
        <p:spPr>
          <a:xfrm>
            <a:off x="10317838" y="3670459"/>
            <a:ext cx="7306679" cy="641509"/>
          </a:xfrm>
          <a:prstGeom prst="rect">
            <a:avLst/>
          </a:prstGeom>
          <a:noFill/>
          <a:ln/>
        </p:spPr>
        <p:txBody>
          <a:bodyPr wrap="square" lIns="25400" tIns="25400" rIns="25400" bIns="25400" rtlCol="0" anchor="t">
            <a:normAutofit fontScale="92500" lnSpcReduction="20000"/>
          </a:bodyPr>
          <a:lstStyle/>
          <a:p>
            <a:pPr marL="0" indent="0" algn="l">
              <a:lnSpc>
                <a:spcPct val="132000"/>
              </a:lnSpc>
              <a:buNone/>
            </a:pPr>
            <a:r>
              <a:rPr lang="en-US" sz="1800" dirty="0">
                <a:solidFill>
                  <a:srgbClr val="586259"/>
                </a:solidFill>
                <a:latin typeface="Calibri" pitchFamily="34" charset="0"/>
                <a:ea typeface="Calibri" pitchFamily="34" charset="-122"/>
                <a:cs typeface="Calibri" pitchFamily="34" charset="-120"/>
              </a:rPr>
              <a:t>Validated in parallel to prove the platform travels. Chosen by partner access - not lab preference. </a:t>
            </a:r>
            <a:endParaRPr lang="en-US" sz="1800" dirty="0"/>
          </a:p>
        </p:txBody>
      </p:sp>
      <p:sp>
        <p:nvSpPr>
          <p:cNvPr id="49" name="Text 47"/>
          <p:cNvSpPr/>
          <p:nvPr/>
        </p:nvSpPr>
        <p:spPr>
          <a:xfrm>
            <a:off x="10618824" y="5185605"/>
            <a:ext cx="6722935" cy="900000"/>
          </a:xfrm>
          <a:prstGeom prst="rect">
            <a:avLst/>
          </a:prstGeom>
          <a:noFill/>
          <a:ln/>
        </p:spPr>
        <p:txBody>
          <a:bodyPr wrap="square" lIns="25400" tIns="25400" rIns="25400" bIns="25400" rtlCol="0" anchor="t">
            <a:normAutofit/>
          </a:bodyPr>
          <a:lstStyle/>
          <a:p>
            <a:pPr marL="0" indent="0" algn="l">
              <a:lnSpc>
                <a:spcPct val="132000"/>
              </a:lnSpc>
              <a:buNone/>
            </a:pPr>
            <a:r>
              <a:rPr lang="en-US" sz="2100" dirty="0">
                <a:solidFill>
                  <a:srgbClr val="15211B"/>
                </a:solidFill>
                <a:latin typeface="Calibri" pitchFamily="34" charset="0"/>
                <a:ea typeface="Calibri" pitchFamily="34" charset="-122"/>
                <a:cs typeface="Calibri" pitchFamily="34" charset="-120"/>
              </a:rPr>
              <a:t>Wind turbine</a:t>
            </a:r>
            <a:endParaRPr lang="en-US" sz="2100" dirty="0"/>
          </a:p>
          <a:p>
            <a:pPr marL="0" indent="0" algn="l">
              <a:lnSpc>
                <a:spcPct val="132000"/>
              </a:lnSpc>
              <a:buNone/>
            </a:pPr>
            <a:r>
              <a:rPr lang="en-US" sz="2100" dirty="0">
                <a:solidFill>
                  <a:srgbClr val="15211B"/>
                </a:solidFill>
                <a:latin typeface="Calibri" pitchFamily="34" charset="0"/>
                <a:ea typeface="Calibri" pitchFamily="34" charset="-122"/>
                <a:cs typeface="Calibri" pitchFamily="34" charset="-120"/>
              </a:rPr>
              <a:t>Phosphor-bearing lamp waste</a:t>
            </a:r>
            <a:endParaRPr lang="en-US" sz="2100" dirty="0"/>
          </a:p>
        </p:txBody>
      </p:sp>
      <p:sp>
        <p:nvSpPr>
          <p:cNvPr id="151" name="Scale Footnote"/>
          <p:cNvSpPr/>
          <p:nvPr/>
        </p:nvSpPr>
        <p:spPr>
          <a:xfrm>
            <a:off x="1303020" y="7623616"/>
            <a:ext cx="14452246" cy="760000"/>
          </a:xfrm>
          <a:prstGeom prst="rect">
            <a:avLst/>
          </a:prstGeom>
          <a:noFill/>
          <a:ln/>
        </p:spPr>
        <p:txBody>
          <a:bodyPr wrap="square" lIns="25400" tIns="25400" rIns="25400" bIns="25400" rtlCol="0" anchor="t">
            <a:noAutofit/>
          </a:bodyPr>
          <a:lstStyle/>
          <a:p>
            <a:pPr marL="0" indent="0" algn="l">
              <a:lnSpc>
                <a:spcPct val="120000"/>
              </a:lnSpc>
              <a:buNone/>
            </a:pPr>
            <a:r>
              <a:rPr lang="en-US" sz="2000" i="1" dirty="0">
                <a:solidFill>
                  <a:srgbClr val="586259"/>
                </a:solidFill>
                <a:latin typeface="Calibri" pitchFamily="34" charset="0"/>
                <a:ea typeface="Calibri" pitchFamily="34" charset="-122"/>
                <a:cs typeface="Calibri" pitchFamily="34" charset="-120"/>
              </a:rPr>
              <a:t>Note: </a:t>
            </a:r>
          </a:p>
          <a:p>
            <a:pPr marL="342900" indent="-342900" algn="l">
              <a:lnSpc>
                <a:spcPct val="120000"/>
              </a:lnSpc>
              <a:buFont typeface="Arial" panose="020B0604020202020204" pitchFamily="34" charset="0"/>
              <a:buChar char="•"/>
            </a:pPr>
            <a:r>
              <a:rPr lang="en-US" sz="2000" i="1" dirty="0">
                <a:solidFill>
                  <a:srgbClr val="586259"/>
                </a:solidFill>
                <a:latin typeface="Calibri" pitchFamily="34" charset="0"/>
                <a:ea typeface="Calibri" pitchFamily="34" charset="-122"/>
                <a:cs typeface="Calibri" pitchFamily="34" charset="-120"/>
              </a:rPr>
              <a:t>12.7 t/yr is the German WEEE anchor for proof-of-concept. EU-27 HDD magnet pool is ~80 -120 t/yr; Y3 demo targets 250 t/yr across multiple EU ITAD partners (indicative).</a:t>
            </a:r>
          </a:p>
          <a:p>
            <a:pPr marL="285750" indent="-285750">
              <a:buFont typeface="Arial" panose="020B0604020202020204" pitchFamily="34" charset="0"/>
              <a:buChar char="•"/>
            </a:pPr>
            <a:r>
              <a:rPr lang="en-IN" sz="2000" i="1" dirty="0">
                <a:solidFill>
                  <a:srgbClr val="586259"/>
                </a:solidFill>
                <a:latin typeface="Calibri" pitchFamily="34" charset="0"/>
                <a:ea typeface="Calibri" pitchFamily="34" charset="-122"/>
                <a:cs typeface="Calibri" pitchFamily="34" charset="-120"/>
              </a:rPr>
              <a:t>“Current volume expected to be materially higher due to data-centre end-of-life cycles; being validated with ITAD partners</a:t>
            </a:r>
            <a:r>
              <a:rPr lang="en-IN" i="1" dirty="0"/>
              <a:t>"</a:t>
            </a:r>
            <a:endParaRPr lang="en-IN" dirty="0"/>
          </a:p>
          <a:p>
            <a:br>
              <a:rPr lang="en-IN" sz="2000" dirty="0"/>
            </a:br>
            <a:endParaRPr lang="en-US" sz="2000" i="1" dirty="0"/>
          </a:p>
        </p:txBody>
      </p:sp>
      <p:sp>
        <p:nvSpPr>
          <p:cNvPr id="67" name="Shape 65"/>
          <p:cNvSpPr/>
          <p:nvPr/>
        </p:nvSpPr>
        <p:spPr>
          <a:xfrm>
            <a:off x="876300" y="9559290"/>
            <a:ext cx="16535400" cy="9525"/>
          </a:xfrm>
          <a:prstGeom prst="rect">
            <a:avLst/>
          </a:prstGeom>
          <a:solidFill>
            <a:srgbClr val="DBE0DB">
              <a:alpha val="62000"/>
            </a:srgbClr>
          </a:solidFill>
          <a:ln/>
        </p:spPr>
        <p:txBody>
          <a:bodyPr/>
          <a:lstStyle/>
          <a:p>
            <a:endParaRPr lang="en-US"/>
          </a:p>
        </p:txBody>
      </p:sp>
      <p:sp>
        <p:nvSpPr>
          <p:cNvPr id="68" name="Text 66"/>
          <p:cNvSpPr/>
          <p:nvPr/>
        </p:nvSpPr>
        <p:spPr>
          <a:xfrm>
            <a:off x="876300" y="9681210"/>
            <a:ext cx="5479427" cy="320040"/>
          </a:xfrm>
          <a:prstGeom prst="rect">
            <a:avLst/>
          </a:prstGeom>
          <a:noFill/>
          <a:ln/>
        </p:spPr>
        <p:txBody>
          <a:bodyPr wrap="square" lIns="25400" tIns="25400" rIns="25400" bIns="25400" rtlCol="0" anchor="t">
            <a:normAutofit lnSpcReduction="10000"/>
          </a:bodyPr>
          <a:lstStyle/>
          <a:p>
            <a:pPr marL="0" indent="0" algn="l">
              <a:buNone/>
            </a:pPr>
            <a:r>
              <a:rPr lang="en-US" sz="1800" kern="0" spc="108" dirty="0">
                <a:solidFill>
                  <a:srgbClr val="586259"/>
                </a:solidFill>
                <a:latin typeface="Calibri" pitchFamily="34" charset="0"/>
                <a:ea typeface="Calibri" pitchFamily="34" charset="-122"/>
                <a:cs typeface="Calibri" pitchFamily="34" charset="-120"/>
              </a:rPr>
              <a:t>BIOWEG × BIOPEPLEACH · Strategic Business Plan</a:t>
            </a:r>
            <a:endParaRPr lang="en-US" sz="1800" dirty="0"/>
          </a:p>
        </p:txBody>
      </p:sp>
      <p:sp>
        <p:nvSpPr>
          <p:cNvPr id="69" name="Text 67"/>
          <p:cNvSpPr/>
          <p:nvPr/>
        </p:nvSpPr>
        <p:spPr>
          <a:xfrm>
            <a:off x="16660535" y="9681210"/>
            <a:ext cx="827365" cy="320040"/>
          </a:xfrm>
          <a:prstGeom prst="rect">
            <a:avLst/>
          </a:prstGeom>
          <a:noFill/>
          <a:ln/>
        </p:spPr>
        <p:txBody>
          <a:bodyPr wrap="square" lIns="25400" tIns="25400" rIns="25400" bIns="25400" rtlCol="0" anchor="t">
            <a:normAutofit lnSpcReduction="10000"/>
          </a:bodyPr>
          <a:lstStyle/>
          <a:p>
            <a:pPr marL="0" indent="0" algn="l">
              <a:buNone/>
            </a:pPr>
            <a:r>
              <a:rPr lang="en-US" sz="1800" b="1" kern="0" spc="108" dirty="0">
                <a:solidFill>
                  <a:srgbClr val="BF7D36"/>
                </a:solidFill>
                <a:latin typeface="Calibri" pitchFamily="34" charset="0"/>
                <a:ea typeface="Calibri" pitchFamily="34" charset="-122"/>
                <a:cs typeface="Calibri" pitchFamily="34" charset="-120"/>
              </a:rPr>
              <a:t>0</a:t>
            </a:r>
            <a:r>
              <a:rPr lang="en-US" b="1" kern="0" spc="108" dirty="0">
                <a:solidFill>
                  <a:srgbClr val="BF7D36"/>
                </a:solidFill>
                <a:latin typeface="Calibri" pitchFamily="34" charset="0"/>
                <a:ea typeface="Calibri" pitchFamily="34" charset="-122"/>
                <a:cs typeface="Calibri" pitchFamily="34" charset="-120"/>
              </a:rPr>
              <a:t>6</a:t>
            </a:r>
            <a:r>
              <a:rPr lang="en-US" sz="1800" b="1" kern="0" spc="108" dirty="0">
                <a:solidFill>
                  <a:srgbClr val="BF7D36"/>
                </a:solidFill>
                <a:latin typeface="Calibri" pitchFamily="34" charset="0"/>
                <a:ea typeface="Calibri" pitchFamily="34" charset="-122"/>
                <a:cs typeface="Calibri" pitchFamily="34" charset="-120"/>
              </a:rPr>
              <a:t> </a:t>
            </a:r>
            <a:r>
              <a:rPr lang="en-US" sz="1800" kern="0" spc="108" dirty="0">
                <a:solidFill>
                  <a:srgbClr val="586259"/>
                </a:solidFill>
                <a:latin typeface="Calibri" pitchFamily="34" charset="0"/>
                <a:ea typeface="Calibri" pitchFamily="34" charset="-122"/>
                <a:cs typeface="Calibri" pitchFamily="34" charset="-120"/>
              </a:rPr>
              <a:t>/ 12</a:t>
            </a:r>
            <a:endParaRPr lang="en-US" sz="1800" dirty="0"/>
          </a:p>
        </p:txBody>
      </p:sp>
      <p:sp>
        <p:nvSpPr>
          <p:cNvPr id="53" name="TextBox 52">
            <a:extLst>
              <a:ext uri="{FF2B5EF4-FFF2-40B4-BE49-F238E27FC236}">
                <a16:creationId xmlns:a16="http://schemas.microsoft.com/office/drawing/2014/main" id="{C0CA2465-55D1-18D4-A2AC-70AA6E1383B2}"/>
              </a:ext>
            </a:extLst>
          </p:cNvPr>
          <p:cNvSpPr txBox="1"/>
          <p:nvPr/>
        </p:nvSpPr>
        <p:spPr>
          <a:xfrm>
            <a:off x="10317838" y="4698399"/>
            <a:ext cx="9144000" cy="461665"/>
          </a:xfrm>
          <a:prstGeom prst="rect">
            <a:avLst/>
          </a:prstGeom>
          <a:noFill/>
        </p:spPr>
        <p:txBody>
          <a:bodyPr wrap="square">
            <a:spAutoFit/>
          </a:bodyPr>
          <a:lstStyle/>
          <a:p>
            <a:r>
              <a:rPr lang="en-US" sz="2400" b="1" dirty="0">
                <a:solidFill>
                  <a:srgbClr val="586259"/>
                </a:solidFill>
                <a:latin typeface="Calibri" pitchFamily="34" charset="0"/>
                <a:ea typeface="Calibri" pitchFamily="34" charset="-122"/>
                <a:cs typeface="Calibri" pitchFamily="34" charset="-120"/>
              </a:rPr>
              <a:t>Industry</a:t>
            </a:r>
            <a:endParaRPr lang="en-US" sz="2400" b="1"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8">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876300" y="1028700"/>
            <a:ext cx="16535400" cy="15240"/>
          </a:xfrm>
          <a:prstGeom prst="rect">
            <a:avLst/>
          </a:prstGeom>
          <a:solidFill>
            <a:srgbClr val="DBE0DB"/>
          </a:solidFill>
          <a:ln/>
        </p:spPr>
        <p:txBody>
          <a:bodyPr/>
          <a:lstStyle/>
          <a:p>
            <a:endParaRPr lang="en-US"/>
          </a:p>
        </p:txBody>
      </p:sp>
      <p:sp>
        <p:nvSpPr>
          <p:cNvPr id="3" name="Text 1"/>
          <p:cNvSpPr/>
          <p:nvPr/>
        </p:nvSpPr>
        <p:spPr>
          <a:xfrm>
            <a:off x="876300" y="571500"/>
            <a:ext cx="376833" cy="342900"/>
          </a:xfrm>
          <a:prstGeom prst="rect">
            <a:avLst/>
          </a:prstGeom>
          <a:noFill/>
          <a:ln/>
        </p:spPr>
        <p:txBody>
          <a:bodyPr wrap="square" lIns="25400" tIns="25400" rIns="25400" bIns="25400" rtlCol="0" anchor="t">
            <a:normAutofit lnSpcReduction="10000"/>
          </a:bodyPr>
          <a:lstStyle/>
          <a:p>
            <a:pPr marL="0" indent="0" algn="l">
              <a:buNone/>
            </a:pPr>
            <a:r>
              <a:rPr lang="en-US" sz="1950" b="1" kern="0" spc="195" dirty="0">
                <a:solidFill>
                  <a:srgbClr val="BF7D36"/>
                </a:solidFill>
                <a:latin typeface="Calibri" pitchFamily="34" charset="0"/>
                <a:ea typeface="Calibri" pitchFamily="34" charset="-122"/>
                <a:cs typeface="Calibri" pitchFamily="34" charset="-120"/>
              </a:rPr>
              <a:t>05</a:t>
            </a:r>
            <a:endParaRPr lang="en-US" sz="1950" dirty="0"/>
          </a:p>
        </p:txBody>
      </p:sp>
      <p:sp>
        <p:nvSpPr>
          <p:cNvPr id="4" name="Text 2"/>
          <p:cNvSpPr/>
          <p:nvPr/>
        </p:nvSpPr>
        <p:spPr>
          <a:xfrm>
            <a:off x="1310283" y="571500"/>
            <a:ext cx="3297148" cy="342900"/>
          </a:xfrm>
          <a:prstGeom prst="rect">
            <a:avLst/>
          </a:prstGeom>
          <a:noFill/>
          <a:ln/>
        </p:spPr>
        <p:txBody>
          <a:bodyPr wrap="square" lIns="0" tIns="0" rIns="0" bIns="0" rtlCol="0" anchor="t">
            <a:normAutofit/>
          </a:bodyPr>
          <a:lstStyle/>
          <a:p>
            <a:pPr marL="0" indent="0" algn="l">
              <a:buNone/>
            </a:pPr>
            <a:r>
              <a:rPr lang="en-US" sz="1950" b="1" kern="0" spc="195" dirty="0">
                <a:solidFill>
                  <a:srgbClr val="23543F"/>
                </a:solidFill>
                <a:latin typeface="Calibri" pitchFamily="34" charset="0"/>
                <a:ea typeface="Calibri" pitchFamily="34" charset="-122"/>
                <a:cs typeface="Calibri" pitchFamily="34" charset="-120"/>
              </a:rPr>
              <a:t>/ 6–18 MONTH ROADMAP</a:t>
            </a:r>
            <a:endParaRPr lang="en-US" sz="1950" dirty="0"/>
          </a:p>
        </p:txBody>
      </p:sp>
      <p:sp>
        <p:nvSpPr>
          <p:cNvPr id="5" name="Shape 3"/>
          <p:cNvSpPr/>
          <p:nvPr/>
        </p:nvSpPr>
        <p:spPr>
          <a:xfrm>
            <a:off x="14840070" y="681038"/>
            <a:ext cx="85725" cy="85725"/>
          </a:xfrm>
          <a:prstGeom prst="ellipse">
            <a:avLst/>
          </a:prstGeom>
          <a:solidFill>
            <a:srgbClr val="BF7D36"/>
          </a:solidFill>
          <a:ln/>
        </p:spPr>
        <p:txBody>
          <a:bodyPr/>
          <a:lstStyle/>
          <a:p>
            <a:endParaRPr lang="en-US"/>
          </a:p>
        </p:txBody>
      </p:sp>
      <p:sp>
        <p:nvSpPr>
          <p:cNvPr id="6" name="Text 4"/>
          <p:cNvSpPr/>
          <p:nvPr/>
        </p:nvSpPr>
        <p:spPr>
          <a:xfrm>
            <a:off x="15040095" y="582930"/>
            <a:ext cx="2447805" cy="320040"/>
          </a:xfrm>
          <a:prstGeom prst="rect">
            <a:avLst/>
          </a:prstGeom>
          <a:noFill/>
          <a:ln/>
        </p:spPr>
        <p:txBody>
          <a:bodyPr wrap="square" lIns="0" tIns="0" rIns="0" bIns="0" rtlCol="0" anchor="t">
            <a:normAutofit/>
          </a:bodyPr>
          <a:lstStyle/>
          <a:p>
            <a:pPr marL="0" indent="0" algn="l">
              <a:buNone/>
            </a:pPr>
            <a:r>
              <a:rPr lang="en-US" sz="1800" kern="0" spc="252" dirty="0">
                <a:solidFill>
                  <a:srgbClr val="23543F"/>
                </a:solidFill>
                <a:latin typeface="Calibri" pitchFamily="34" charset="0"/>
                <a:ea typeface="Calibri" pitchFamily="34" charset="-122"/>
                <a:cs typeface="Calibri" pitchFamily="34" charset="-120"/>
              </a:rPr>
              <a:t>PART III · THE PLAN</a:t>
            </a:r>
            <a:endParaRPr lang="en-US" sz="1800" dirty="0"/>
          </a:p>
        </p:txBody>
      </p:sp>
      <p:sp>
        <p:nvSpPr>
          <p:cNvPr id="7" name="Text 5"/>
          <p:cNvSpPr/>
          <p:nvPr/>
        </p:nvSpPr>
        <p:spPr>
          <a:xfrm>
            <a:off x="876300" y="1291590"/>
            <a:ext cx="15893415" cy="976789"/>
          </a:xfrm>
          <a:prstGeom prst="rect">
            <a:avLst/>
          </a:prstGeom>
          <a:noFill/>
          <a:ln/>
        </p:spPr>
        <p:txBody>
          <a:bodyPr wrap="square" lIns="25400" tIns="25400" rIns="25400" bIns="25400" rtlCol="0" anchor="t">
            <a:normAutofit fontScale="92500" lnSpcReduction="20000"/>
          </a:bodyPr>
          <a:lstStyle/>
          <a:p>
            <a:pPr marL="0" indent="0" algn="l">
              <a:lnSpc>
                <a:spcPct val="112000"/>
              </a:lnSpc>
              <a:buNone/>
            </a:pPr>
            <a:r>
              <a:rPr lang="en-US" sz="3300" b="1" kern="0" spc="-33" dirty="0">
                <a:solidFill>
                  <a:srgbClr val="15211B"/>
                </a:solidFill>
                <a:latin typeface="Calibri" pitchFamily="34" charset="0"/>
                <a:ea typeface="Calibri" pitchFamily="34" charset="-122"/>
                <a:cs typeface="Calibri" pitchFamily="34" charset="-120"/>
              </a:rPr>
              <a:t>Over 6-18 months success is </a:t>
            </a:r>
            <a:r>
              <a:rPr lang="en-US" sz="3300" b="1" kern="0" spc="-33" dirty="0">
                <a:solidFill>
                  <a:srgbClr val="BF7D36"/>
                </a:solidFill>
                <a:latin typeface="Calibri" pitchFamily="34" charset="0"/>
                <a:ea typeface="Calibri" pitchFamily="34" charset="-122"/>
                <a:cs typeface="Calibri" pitchFamily="34" charset="-120"/>
              </a:rPr>
              <a:t>evidence, not scale </a:t>
            </a:r>
            <a:r>
              <a:rPr lang="en-US" sz="3300" b="1" kern="0" spc="-33" dirty="0">
                <a:solidFill>
                  <a:srgbClr val="15211B"/>
                </a:solidFill>
                <a:latin typeface="Calibri" pitchFamily="34" charset="0"/>
                <a:ea typeface="Calibri" pitchFamily="34" charset="-122"/>
                <a:cs typeface="Calibri" pitchFamily="34" charset="-120"/>
              </a:rPr>
              <a:t>- five decision gates govern whether the venture advances.</a:t>
            </a:r>
            <a:endParaRPr lang="en-US" sz="3300" dirty="0"/>
          </a:p>
        </p:txBody>
      </p:sp>
      <p:sp>
        <p:nvSpPr>
          <p:cNvPr id="8" name="Shape 6"/>
          <p:cNvSpPr/>
          <p:nvPr/>
        </p:nvSpPr>
        <p:spPr>
          <a:xfrm>
            <a:off x="876300" y="2344579"/>
            <a:ext cx="22860" cy="643890"/>
          </a:xfrm>
          <a:prstGeom prst="rect">
            <a:avLst/>
          </a:prstGeom>
          <a:solidFill>
            <a:srgbClr val="BF7D36"/>
          </a:solidFill>
          <a:ln/>
        </p:spPr>
        <p:txBody>
          <a:bodyPr/>
          <a:lstStyle/>
          <a:p>
            <a:endParaRPr lang="en-US"/>
          </a:p>
        </p:txBody>
      </p:sp>
      <p:sp>
        <p:nvSpPr>
          <p:cNvPr id="9" name="Text 7"/>
          <p:cNvSpPr/>
          <p:nvPr/>
        </p:nvSpPr>
        <p:spPr>
          <a:xfrm>
            <a:off x="1089660" y="2344579"/>
            <a:ext cx="11951970" cy="681990"/>
          </a:xfrm>
          <a:prstGeom prst="rect">
            <a:avLst/>
          </a:prstGeom>
          <a:noFill/>
          <a:ln/>
        </p:spPr>
        <p:txBody>
          <a:bodyPr wrap="square" lIns="25400" tIns="25400" rIns="25400" bIns="25400" rtlCol="0" anchor="t">
            <a:normAutofit fontScale="92500" lnSpcReduction="20000"/>
          </a:bodyPr>
          <a:lstStyle/>
          <a:p>
            <a:pPr marL="0" indent="0" algn="l">
              <a:lnSpc>
                <a:spcPct val="130000"/>
              </a:lnSpc>
              <a:buNone/>
            </a:pPr>
            <a:r>
              <a:rPr lang="en-US" sz="1950" dirty="0">
                <a:solidFill>
                  <a:srgbClr val="586259"/>
                </a:solidFill>
                <a:latin typeface="Calibri" pitchFamily="34" charset="0"/>
                <a:ea typeface="Calibri" pitchFamily="34" charset="-122"/>
                <a:cs typeface="Calibri" pitchFamily="34" charset="-120"/>
              </a:rPr>
              <a:t>So what does "proven" actually look like? Eighteen months, three phases, and five hard gates - each one a stop/go decision, not a milestone we wave through.</a:t>
            </a:r>
            <a:endParaRPr lang="en-US" sz="1950" dirty="0"/>
          </a:p>
        </p:txBody>
      </p:sp>
      <p:sp>
        <p:nvSpPr>
          <p:cNvPr id="10" name="Shape 8"/>
          <p:cNvSpPr/>
          <p:nvPr/>
        </p:nvSpPr>
        <p:spPr>
          <a:xfrm>
            <a:off x="876300" y="3121819"/>
            <a:ext cx="5359361" cy="2742724"/>
          </a:xfrm>
          <a:prstGeom prst="roundRect">
            <a:avLst>
              <a:gd name="adj" fmla="val 4862"/>
            </a:avLst>
          </a:prstGeom>
          <a:solidFill>
            <a:srgbClr val="FFFFFF"/>
          </a:solidFill>
          <a:ln w="7620">
            <a:solidFill>
              <a:srgbClr val="DBE0DB"/>
            </a:solidFill>
            <a:prstDash val="solid"/>
          </a:ln>
          <a:effectLst>
            <a:outerShdw blurRad="19050" dist="9525" dir="5400000" algn="bl" rotWithShape="0">
              <a:srgbClr val="14281E">
                <a:alpha val="4000"/>
              </a:srgbClr>
            </a:outerShdw>
          </a:effectLst>
        </p:spPr>
        <p:txBody>
          <a:bodyPr/>
          <a:lstStyle/>
          <a:p>
            <a:endParaRPr lang="en-US"/>
          </a:p>
        </p:txBody>
      </p:sp>
      <p:sp>
        <p:nvSpPr>
          <p:cNvPr id="11" name="Text 9"/>
          <p:cNvSpPr/>
          <p:nvPr/>
        </p:nvSpPr>
        <p:spPr>
          <a:xfrm>
            <a:off x="1131570" y="3319939"/>
            <a:ext cx="4994285" cy="300990"/>
          </a:xfrm>
          <a:prstGeom prst="rect">
            <a:avLst/>
          </a:prstGeom>
          <a:noFill/>
          <a:ln/>
        </p:spPr>
        <p:txBody>
          <a:bodyPr wrap="square" lIns="25400" tIns="25400" rIns="25400" bIns="25400" rtlCol="0" anchor="t">
            <a:normAutofit fontScale="92500" lnSpcReduction="20000"/>
          </a:bodyPr>
          <a:lstStyle/>
          <a:p>
            <a:pPr marL="0" indent="0" algn="l">
              <a:lnSpc>
                <a:spcPct val="115000"/>
              </a:lnSpc>
              <a:buNone/>
            </a:pPr>
            <a:r>
              <a:rPr lang="en-US" sz="1800" kern="0" spc="108" dirty="0">
                <a:solidFill>
                  <a:srgbClr val="BF7D36"/>
                </a:solidFill>
                <a:latin typeface="Calibri" pitchFamily="34" charset="0"/>
                <a:ea typeface="Calibri" pitchFamily="34" charset="-122"/>
                <a:cs typeface="Calibri" pitchFamily="34" charset="-120"/>
              </a:rPr>
              <a:t>0-6 mo</a:t>
            </a:r>
            <a:endParaRPr lang="en-US" sz="1800" dirty="0"/>
          </a:p>
        </p:txBody>
      </p:sp>
      <p:sp>
        <p:nvSpPr>
          <p:cNvPr id="12" name="Text 10"/>
          <p:cNvSpPr/>
          <p:nvPr/>
        </p:nvSpPr>
        <p:spPr>
          <a:xfrm>
            <a:off x="1131570" y="3643789"/>
            <a:ext cx="3015212" cy="350520"/>
          </a:xfrm>
          <a:prstGeom prst="rect">
            <a:avLst/>
          </a:prstGeom>
          <a:noFill/>
          <a:ln/>
        </p:spPr>
        <p:txBody>
          <a:bodyPr wrap="square" lIns="0" tIns="0" rIns="0" bIns="0" rtlCol="0" anchor="t">
            <a:normAutofit/>
          </a:bodyPr>
          <a:lstStyle/>
          <a:p>
            <a:pPr marL="0" indent="0" algn="l">
              <a:lnSpc>
                <a:spcPct val="115000"/>
              </a:lnSpc>
              <a:buNone/>
            </a:pPr>
            <a:r>
              <a:rPr lang="en-US" sz="2025" b="1" dirty="0">
                <a:solidFill>
                  <a:srgbClr val="15211B"/>
                </a:solidFill>
                <a:latin typeface="Calibri" pitchFamily="34" charset="0"/>
                <a:ea typeface="Calibri" pitchFamily="34" charset="-122"/>
                <a:cs typeface="Calibri" pitchFamily="34" charset="-120"/>
              </a:rPr>
              <a:t>Establish the evidence base</a:t>
            </a:r>
            <a:endParaRPr lang="en-US" sz="2025" dirty="0"/>
          </a:p>
        </p:txBody>
      </p:sp>
      <p:sp>
        <p:nvSpPr>
          <p:cNvPr id="13" name="Text 11"/>
          <p:cNvSpPr/>
          <p:nvPr/>
        </p:nvSpPr>
        <p:spPr>
          <a:xfrm>
            <a:off x="971550" y="4088130"/>
            <a:ext cx="5085040" cy="1616393"/>
          </a:xfrm>
          <a:prstGeom prst="rect">
            <a:avLst/>
          </a:prstGeom>
          <a:noFill/>
          <a:ln/>
        </p:spPr>
        <p:txBody>
          <a:bodyPr wrap="square" lIns="25400" tIns="25400" rIns="25400" bIns="25400" rtlCol="0" anchor="t">
            <a:normAutofit/>
          </a:bodyPr>
          <a:lstStyle/>
          <a:p>
            <a:pPr marL="0" indent="0" algn="l">
              <a:lnSpc>
                <a:spcPct val="132000"/>
              </a:lnSpc>
              <a:buNone/>
            </a:pPr>
            <a:r>
              <a:rPr lang="en-US" sz="1800" dirty="0">
                <a:solidFill>
                  <a:srgbClr val="15211B"/>
                </a:solidFill>
                <a:latin typeface="Calibri" pitchFamily="34" charset="0"/>
                <a:ea typeface="Calibri" pitchFamily="34" charset="-122"/>
                <a:cs typeface="Calibri" pitchFamily="34" charset="-120"/>
              </a:rPr>
              <a:t>1–2 feedstock MoUs signed</a:t>
            </a:r>
            <a:endParaRPr lang="en-US" sz="1800" dirty="0"/>
          </a:p>
          <a:p>
            <a:pPr marL="0" indent="0" algn="l">
              <a:lnSpc>
                <a:spcPct val="132000"/>
              </a:lnSpc>
              <a:buNone/>
            </a:pPr>
            <a:r>
              <a:rPr lang="en-US" sz="1800" dirty="0">
                <a:solidFill>
                  <a:srgbClr val="15211B"/>
                </a:solidFill>
                <a:latin typeface="Calibri" pitchFamily="34" charset="0"/>
                <a:ea typeface="Calibri" pitchFamily="34" charset="-122"/>
                <a:cs typeface="Calibri" pitchFamily="34" charset="-120"/>
              </a:rPr>
              <a:t>First integrated bench flow: bioleach → peptide</a:t>
            </a:r>
            <a:endParaRPr lang="en-US" sz="1800" dirty="0"/>
          </a:p>
        </p:txBody>
      </p:sp>
      <p:sp>
        <p:nvSpPr>
          <p:cNvPr id="14" name="Shape 12"/>
          <p:cNvSpPr/>
          <p:nvPr/>
        </p:nvSpPr>
        <p:spPr>
          <a:xfrm>
            <a:off x="6464261" y="3121819"/>
            <a:ext cx="5359361" cy="2742724"/>
          </a:xfrm>
          <a:prstGeom prst="roundRect">
            <a:avLst>
              <a:gd name="adj" fmla="val 4862"/>
            </a:avLst>
          </a:prstGeom>
          <a:solidFill>
            <a:srgbClr val="FFFFFF"/>
          </a:solidFill>
          <a:ln w="7620">
            <a:solidFill>
              <a:srgbClr val="DBE0DB"/>
            </a:solidFill>
            <a:prstDash val="solid"/>
          </a:ln>
          <a:effectLst>
            <a:outerShdw blurRad="19050" dist="9525" dir="5400000" algn="bl" rotWithShape="0">
              <a:srgbClr val="14281E">
                <a:alpha val="4000"/>
              </a:srgbClr>
            </a:outerShdw>
          </a:effectLst>
        </p:spPr>
        <p:txBody>
          <a:bodyPr/>
          <a:lstStyle/>
          <a:p>
            <a:endParaRPr lang="en-US"/>
          </a:p>
        </p:txBody>
      </p:sp>
      <p:sp>
        <p:nvSpPr>
          <p:cNvPr id="15" name="Text 13"/>
          <p:cNvSpPr/>
          <p:nvPr/>
        </p:nvSpPr>
        <p:spPr>
          <a:xfrm>
            <a:off x="6719531" y="3319939"/>
            <a:ext cx="4994285" cy="300990"/>
          </a:xfrm>
          <a:prstGeom prst="rect">
            <a:avLst/>
          </a:prstGeom>
          <a:noFill/>
          <a:ln/>
        </p:spPr>
        <p:txBody>
          <a:bodyPr wrap="square" lIns="25400" tIns="25400" rIns="25400" bIns="25400" rtlCol="0" anchor="t">
            <a:normAutofit fontScale="92500" lnSpcReduction="20000"/>
          </a:bodyPr>
          <a:lstStyle/>
          <a:p>
            <a:pPr marL="0" indent="0" algn="l">
              <a:lnSpc>
                <a:spcPct val="115000"/>
              </a:lnSpc>
              <a:buNone/>
            </a:pPr>
            <a:r>
              <a:rPr lang="en-US" sz="1800" kern="0" spc="108" dirty="0">
                <a:solidFill>
                  <a:srgbClr val="BF7D36"/>
                </a:solidFill>
                <a:latin typeface="Calibri" pitchFamily="34" charset="0"/>
                <a:ea typeface="Calibri" pitchFamily="34" charset="-122"/>
                <a:cs typeface="Calibri" pitchFamily="34" charset="-120"/>
              </a:rPr>
              <a:t>6-12 mo</a:t>
            </a:r>
            <a:endParaRPr lang="en-US" sz="1800" dirty="0"/>
          </a:p>
        </p:txBody>
      </p:sp>
      <p:sp>
        <p:nvSpPr>
          <p:cNvPr id="16" name="Text 14"/>
          <p:cNvSpPr/>
          <p:nvPr/>
        </p:nvSpPr>
        <p:spPr>
          <a:xfrm>
            <a:off x="6719531" y="3643789"/>
            <a:ext cx="3233010" cy="350520"/>
          </a:xfrm>
          <a:prstGeom prst="rect">
            <a:avLst/>
          </a:prstGeom>
          <a:noFill/>
          <a:ln/>
        </p:spPr>
        <p:txBody>
          <a:bodyPr wrap="square" lIns="0" tIns="0" rIns="0" bIns="0" rtlCol="0" anchor="t">
            <a:normAutofit/>
          </a:bodyPr>
          <a:lstStyle/>
          <a:p>
            <a:pPr marL="0" indent="0" algn="l">
              <a:lnSpc>
                <a:spcPct val="115000"/>
              </a:lnSpc>
              <a:buNone/>
            </a:pPr>
            <a:r>
              <a:rPr lang="en-US" sz="2025" b="1" dirty="0">
                <a:solidFill>
                  <a:srgbClr val="15211B"/>
                </a:solidFill>
                <a:latin typeface="Calibri" pitchFamily="34" charset="0"/>
                <a:ea typeface="Calibri" pitchFamily="34" charset="-122"/>
                <a:cs typeface="Calibri" pitchFamily="34" charset="-120"/>
              </a:rPr>
              <a:t>Integrated proof &amp; first signal</a:t>
            </a:r>
            <a:endParaRPr lang="en-US" sz="2025" dirty="0"/>
          </a:p>
        </p:txBody>
      </p:sp>
      <p:sp>
        <p:nvSpPr>
          <p:cNvPr id="17" name="Text 15"/>
          <p:cNvSpPr/>
          <p:nvPr/>
        </p:nvSpPr>
        <p:spPr>
          <a:xfrm>
            <a:off x="6559511" y="4088130"/>
            <a:ext cx="5085040" cy="1616393"/>
          </a:xfrm>
          <a:prstGeom prst="rect">
            <a:avLst/>
          </a:prstGeom>
          <a:noFill/>
          <a:ln/>
        </p:spPr>
        <p:txBody>
          <a:bodyPr wrap="square" lIns="25400" tIns="25400" rIns="25400" bIns="25400" rtlCol="0" anchor="t">
            <a:normAutofit/>
          </a:bodyPr>
          <a:lstStyle/>
          <a:p>
            <a:pPr marL="0" indent="0" algn="l">
              <a:lnSpc>
                <a:spcPct val="132000"/>
              </a:lnSpc>
              <a:buNone/>
            </a:pPr>
            <a:r>
              <a:rPr lang="en-US" sz="1800" dirty="0">
                <a:solidFill>
                  <a:srgbClr val="15211B"/>
                </a:solidFill>
                <a:latin typeface="Calibri" pitchFamily="34" charset="0"/>
                <a:ea typeface="Calibri" pitchFamily="34" charset="-122"/>
                <a:cs typeface="Calibri" pitchFamily="34" charset="-120"/>
              </a:rPr>
              <a:t>End-to-end validation on HDD magnets</a:t>
            </a:r>
            <a:endParaRPr lang="en-US" sz="1800" dirty="0"/>
          </a:p>
          <a:p>
            <a:pPr marL="0" indent="0" algn="l">
              <a:lnSpc>
                <a:spcPct val="132000"/>
              </a:lnSpc>
              <a:buNone/>
            </a:pPr>
            <a:r>
              <a:rPr lang="en-US" sz="1800" dirty="0">
                <a:solidFill>
                  <a:srgbClr val="15211B"/>
                </a:solidFill>
                <a:latin typeface="Calibri" pitchFamily="34" charset="0"/>
                <a:ea typeface="Calibri" pitchFamily="34" charset="-122"/>
                <a:cs typeface="Calibri" pitchFamily="34" charset="-120"/>
              </a:rPr>
              <a:t>Go / no-go on pilot engineering</a:t>
            </a:r>
            <a:endParaRPr lang="en-US" sz="1800" dirty="0"/>
          </a:p>
        </p:txBody>
      </p:sp>
      <p:sp>
        <p:nvSpPr>
          <p:cNvPr id="18" name="Shape 16"/>
          <p:cNvSpPr/>
          <p:nvPr/>
        </p:nvSpPr>
        <p:spPr>
          <a:xfrm>
            <a:off x="12052221" y="3121819"/>
            <a:ext cx="5359361" cy="2742724"/>
          </a:xfrm>
          <a:prstGeom prst="roundRect">
            <a:avLst>
              <a:gd name="adj" fmla="val 4862"/>
            </a:avLst>
          </a:prstGeom>
          <a:solidFill>
            <a:srgbClr val="FFFFFF"/>
          </a:solidFill>
          <a:ln w="7620">
            <a:solidFill>
              <a:srgbClr val="DBE0DB"/>
            </a:solidFill>
            <a:prstDash val="solid"/>
          </a:ln>
          <a:effectLst>
            <a:outerShdw blurRad="19050" dist="9525" dir="5400000" algn="bl" rotWithShape="0">
              <a:srgbClr val="14281E">
                <a:alpha val="4000"/>
              </a:srgbClr>
            </a:outerShdw>
          </a:effectLst>
        </p:spPr>
        <p:txBody>
          <a:bodyPr/>
          <a:lstStyle/>
          <a:p>
            <a:endParaRPr lang="en-US"/>
          </a:p>
        </p:txBody>
      </p:sp>
      <p:sp>
        <p:nvSpPr>
          <p:cNvPr id="19" name="Text 17"/>
          <p:cNvSpPr/>
          <p:nvPr/>
        </p:nvSpPr>
        <p:spPr>
          <a:xfrm>
            <a:off x="12307491" y="3319939"/>
            <a:ext cx="4994285" cy="300990"/>
          </a:xfrm>
          <a:prstGeom prst="rect">
            <a:avLst/>
          </a:prstGeom>
          <a:noFill/>
          <a:ln/>
        </p:spPr>
        <p:txBody>
          <a:bodyPr wrap="square" lIns="25400" tIns="25400" rIns="25400" bIns="25400" rtlCol="0" anchor="t">
            <a:normAutofit fontScale="92500" lnSpcReduction="20000"/>
          </a:bodyPr>
          <a:lstStyle/>
          <a:p>
            <a:pPr marL="0" indent="0" algn="l">
              <a:lnSpc>
                <a:spcPct val="115000"/>
              </a:lnSpc>
              <a:buNone/>
            </a:pPr>
            <a:r>
              <a:rPr lang="en-US" sz="1800" kern="0" spc="108" dirty="0">
                <a:solidFill>
                  <a:srgbClr val="BF7D36"/>
                </a:solidFill>
                <a:latin typeface="Calibri" pitchFamily="34" charset="0"/>
                <a:ea typeface="Calibri" pitchFamily="34" charset="-122"/>
                <a:cs typeface="Calibri" pitchFamily="34" charset="-120"/>
              </a:rPr>
              <a:t>12-18 mo</a:t>
            </a:r>
            <a:endParaRPr lang="en-US" sz="1800" dirty="0"/>
          </a:p>
        </p:txBody>
      </p:sp>
      <p:sp>
        <p:nvSpPr>
          <p:cNvPr id="20" name="Text 18"/>
          <p:cNvSpPr/>
          <p:nvPr/>
        </p:nvSpPr>
        <p:spPr>
          <a:xfrm>
            <a:off x="12307491" y="3643789"/>
            <a:ext cx="3648618" cy="350520"/>
          </a:xfrm>
          <a:prstGeom prst="rect">
            <a:avLst/>
          </a:prstGeom>
          <a:noFill/>
          <a:ln/>
        </p:spPr>
        <p:txBody>
          <a:bodyPr wrap="square" lIns="0" tIns="0" rIns="0" bIns="0" rtlCol="0" anchor="t">
            <a:normAutofit/>
          </a:bodyPr>
          <a:lstStyle/>
          <a:p>
            <a:pPr marL="0" indent="0" algn="l">
              <a:lnSpc>
                <a:spcPct val="115000"/>
              </a:lnSpc>
              <a:buNone/>
            </a:pPr>
            <a:r>
              <a:rPr lang="en-US" sz="2025" b="1" dirty="0">
                <a:solidFill>
                  <a:srgbClr val="15211B"/>
                </a:solidFill>
                <a:latin typeface="Calibri" pitchFamily="34" charset="0"/>
                <a:ea typeface="Calibri" pitchFamily="34" charset="-122"/>
                <a:cs typeface="Calibri" pitchFamily="34" charset="-120"/>
              </a:rPr>
              <a:t>Pilot design &amp; commercial lock-in</a:t>
            </a:r>
            <a:endParaRPr lang="en-US" sz="2025" dirty="0"/>
          </a:p>
        </p:txBody>
      </p:sp>
      <p:sp>
        <p:nvSpPr>
          <p:cNvPr id="21" name="Text 19"/>
          <p:cNvSpPr/>
          <p:nvPr/>
        </p:nvSpPr>
        <p:spPr>
          <a:xfrm>
            <a:off x="12147471" y="4088130"/>
            <a:ext cx="5085040" cy="1616393"/>
          </a:xfrm>
          <a:prstGeom prst="rect">
            <a:avLst/>
          </a:prstGeom>
          <a:noFill/>
          <a:ln/>
        </p:spPr>
        <p:txBody>
          <a:bodyPr wrap="square" lIns="25400" tIns="25400" rIns="25400" bIns="25400" rtlCol="0" anchor="t">
            <a:normAutofit/>
          </a:bodyPr>
          <a:lstStyle/>
          <a:p>
            <a:pPr marL="0" indent="0" algn="l">
              <a:lnSpc>
                <a:spcPct val="132000"/>
              </a:lnSpc>
              <a:buNone/>
            </a:pPr>
            <a:r>
              <a:rPr lang="en-US" sz="1800" dirty="0">
                <a:solidFill>
                  <a:srgbClr val="15211B"/>
                </a:solidFill>
                <a:latin typeface="Calibri" pitchFamily="34" charset="0"/>
                <a:ea typeface="Calibri" pitchFamily="34" charset="-122"/>
                <a:cs typeface="Calibri" pitchFamily="34" charset="-120"/>
              </a:rPr>
              <a:t>≥1 partner-backed pilot opportunity</a:t>
            </a:r>
            <a:endParaRPr lang="en-US" sz="1800" dirty="0"/>
          </a:p>
          <a:p>
            <a:pPr marL="0" indent="0" algn="l">
              <a:lnSpc>
                <a:spcPct val="132000"/>
              </a:lnSpc>
              <a:buNone/>
            </a:pPr>
            <a:r>
              <a:rPr lang="en-US" sz="1800" dirty="0">
                <a:solidFill>
                  <a:srgbClr val="15211B"/>
                </a:solidFill>
                <a:latin typeface="Calibri" pitchFamily="34" charset="0"/>
                <a:ea typeface="Calibri" pitchFamily="34" charset="-122"/>
                <a:cs typeface="Calibri" pitchFamily="34" charset="-120"/>
              </a:rPr>
              <a:t>Business-model priority decided</a:t>
            </a:r>
            <a:endParaRPr lang="en-US" sz="1800" dirty="0"/>
          </a:p>
        </p:txBody>
      </p:sp>
      <p:sp>
        <p:nvSpPr>
          <p:cNvPr id="22" name="Text 20"/>
          <p:cNvSpPr/>
          <p:nvPr/>
        </p:nvSpPr>
        <p:spPr>
          <a:xfrm>
            <a:off x="876300" y="6131243"/>
            <a:ext cx="5403884" cy="342900"/>
          </a:xfrm>
          <a:prstGeom prst="rect">
            <a:avLst/>
          </a:prstGeom>
          <a:noFill/>
          <a:ln/>
        </p:spPr>
        <p:txBody>
          <a:bodyPr wrap="square" lIns="25400" tIns="25400" rIns="25400" bIns="25400" rtlCol="0" anchor="ctr">
            <a:normAutofit lnSpcReduction="10000"/>
          </a:bodyPr>
          <a:lstStyle/>
          <a:p>
            <a:pPr marL="0" indent="0" algn="l">
              <a:buNone/>
            </a:pPr>
            <a:r>
              <a:rPr lang="en-US" sz="1950" b="1" kern="0" spc="195" dirty="0">
                <a:solidFill>
                  <a:srgbClr val="6C8A78"/>
                </a:solidFill>
                <a:latin typeface="Calibri" pitchFamily="34" charset="0"/>
                <a:ea typeface="Calibri" pitchFamily="34" charset="-122"/>
                <a:cs typeface="Calibri" pitchFamily="34" charset="-120"/>
              </a:rPr>
              <a:t>THE FIVE GATES, ON AN 18-MONTH CLOCK</a:t>
            </a:r>
            <a:endParaRPr lang="en-US" sz="1950" dirty="0"/>
          </a:p>
        </p:txBody>
      </p:sp>
      <p:sp>
        <p:nvSpPr>
          <p:cNvPr id="24" name="Shape 22"/>
          <p:cNvSpPr/>
          <p:nvPr/>
        </p:nvSpPr>
        <p:spPr>
          <a:xfrm>
            <a:off x="876300" y="6988493"/>
            <a:ext cx="5506284" cy="571500"/>
          </a:xfrm>
          <a:prstGeom prst="roundRect">
            <a:avLst>
              <a:gd name="adj" fmla="val 10000"/>
            </a:avLst>
          </a:prstGeom>
          <a:solidFill>
            <a:srgbClr val="EAF0EC"/>
          </a:solidFill>
          <a:ln/>
        </p:spPr>
        <p:txBody>
          <a:bodyPr/>
          <a:lstStyle/>
          <a:p>
            <a:endParaRPr lang="en-US"/>
          </a:p>
        </p:txBody>
      </p:sp>
      <p:sp>
        <p:nvSpPr>
          <p:cNvPr id="25" name="Shape 23"/>
          <p:cNvSpPr/>
          <p:nvPr/>
        </p:nvSpPr>
        <p:spPr>
          <a:xfrm>
            <a:off x="6359724" y="6988493"/>
            <a:ext cx="22860" cy="571500"/>
          </a:xfrm>
          <a:prstGeom prst="rect">
            <a:avLst/>
          </a:prstGeom>
          <a:solidFill>
            <a:srgbClr val="FFFFFF"/>
          </a:solidFill>
          <a:ln/>
        </p:spPr>
        <p:txBody>
          <a:bodyPr/>
          <a:lstStyle/>
          <a:p>
            <a:endParaRPr lang="en-US"/>
          </a:p>
        </p:txBody>
      </p:sp>
      <p:sp>
        <p:nvSpPr>
          <p:cNvPr id="26" name="Text 24"/>
          <p:cNvSpPr/>
          <p:nvPr/>
        </p:nvSpPr>
        <p:spPr>
          <a:xfrm>
            <a:off x="2831068" y="7133273"/>
            <a:ext cx="1650087" cy="320040"/>
          </a:xfrm>
          <a:prstGeom prst="rect">
            <a:avLst/>
          </a:prstGeom>
          <a:noFill/>
          <a:ln/>
        </p:spPr>
        <p:txBody>
          <a:bodyPr wrap="square" lIns="25400" tIns="25400" rIns="25400" bIns="25400" rtlCol="0" anchor="t">
            <a:normAutofit lnSpcReduction="10000"/>
          </a:bodyPr>
          <a:lstStyle/>
          <a:p>
            <a:pPr marL="0" indent="0" algn="l">
              <a:buNone/>
            </a:pPr>
            <a:r>
              <a:rPr lang="en-US" sz="1800" kern="0" spc="72" dirty="0">
                <a:solidFill>
                  <a:srgbClr val="143329"/>
                </a:solidFill>
                <a:latin typeface="Calibri" pitchFamily="34" charset="0"/>
                <a:ea typeface="Calibri" pitchFamily="34" charset="-122"/>
                <a:cs typeface="Calibri" pitchFamily="34" charset="-120"/>
              </a:rPr>
              <a:t>EVIDENCE BASE</a:t>
            </a:r>
            <a:endParaRPr lang="en-US" sz="1800" dirty="0"/>
          </a:p>
        </p:txBody>
      </p:sp>
      <p:sp>
        <p:nvSpPr>
          <p:cNvPr id="27" name="Shape 25"/>
          <p:cNvSpPr/>
          <p:nvPr/>
        </p:nvSpPr>
        <p:spPr>
          <a:xfrm>
            <a:off x="6382584" y="6988493"/>
            <a:ext cx="5506284" cy="571500"/>
          </a:xfrm>
          <a:prstGeom prst="roundRect">
            <a:avLst>
              <a:gd name="adj" fmla="val 10000"/>
            </a:avLst>
          </a:prstGeom>
          <a:solidFill>
            <a:srgbClr val="6C8A78"/>
          </a:solidFill>
          <a:ln/>
        </p:spPr>
        <p:txBody>
          <a:bodyPr/>
          <a:lstStyle/>
          <a:p>
            <a:endParaRPr lang="en-US"/>
          </a:p>
        </p:txBody>
      </p:sp>
      <p:sp>
        <p:nvSpPr>
          <p:cNvPr id="28" name="Shape 26"/>
          <p:cNvSpPr/>
          <p:nvPr/>
        </p:nvSpPr>
        <p:spPr>
          <a:xfrm>
            <a:off x="11866007" y="6988493"/>
            <a:ext cx="22860" cy="571500"/>
          </a:xfrm>
          <a:prstGeom prst="rect">
            <a:avLst/>
          </a:prstGeom>
          <a:solidFill>
            <a:srgbClr val="FFFFFF"/>
          </a:solidFill>
          <a:ln/>
        </p:spPr>
        <p:txBody>
          <a:bodyPr/>
          <a:lstStyle/>
          <a:p>
            <a:endParaRPr lang="en-US"/>
          </a:p>
        </p:txBody>
      </p:sp>
      <p:sp>
        <p:nvSpPr>
          <p:cNvPr id="29" name="Text 27"/>
          <p:cNvSpPr/>
          <p:nvPr/>
        </p:nvSpPr>
        <p:spPr>
          <a:xfrm>
            <a:off x="8115419" y="7133273"/>
            <a:ext cx="2093833" cy="320040"/>
          </a:xfrm>
          <a:prstGeom prst="rect">
            <a:avLst/>
          </a:prstGeom>
          <a:noFill/>
          <a:ln/>
        </p:spPr>
        <p:txBody>
          <a:bodyPr wrap="square" lIns="25400" tIns="25400" rIns="25400" bIns="25400" rtlCol="0" anchor="t">
            <a:normAutofit lnSpcReduction="10000"/>
          </a:bodyPr>
          <a:lstStyle/>
          <a:p>
            <a:pPr marL="0" indent="0" algn="l">
              <a:buNone/>
            </a:pPr>
            <a:r>
              <a:rPr lang="en-US" sz="1800" kern="0" spc="72" dirty="0">
                <a:solidFill>
                  <a:srgbClr val="FFFFFF"/>
                </a:solidFill>
                <a:latin typeface="Calibri" pitchFamily="34" charset="0"/>
                <a:ea typeface="Calibri" pitchFamily="34" charset="-122"/>
                <a:cs typeface="Calibri" pitchFamily="34" charset="-120"/>
              </a:rPr>
              <a:t>INTEGRATED PROOF</a:t>
            </a:r>
            <a:endParaRPr lang="en-US" sz="1800" dirty="0"/>
          </a:p>
        </p:txBody>
      </p:sp>
      <p:sp>
        <p:nvSpPr>
          <p:cNvPr id="30" name="Shape 28"/>
          <p:cNvSpPr/>
          <p:nvPr/>
        </p:nvSpPr>
        <p:spPr>
          <a:xfrm>
            <a:off x="11888867" y="6988493"/>
            <a:ext cx="5522714" cy="571500"/>
          </a:xfrm>
          <a:prstGeom prst="roundRect">
            <a:avLst>
              <a:gd name="adj" fmla="val 10000"/>
            </a:avLst>
          </a:prstGeom>
          <a:solidFill>
            <a:srgbClr val="23543F"/>
          </a:solidFill>
          <a:ln/>
        </p:spPr>
        <p:txBody>
          <a:bodyPr/>
          <a:lstStyle/>
          <a:p>
            <a:endParaRPr lang="en-US"/>
          </a:p>
        </p:txBody>
      </p:sp>
      <p:sp>
        <p:nvSpPr>
          <p:cNvPr id="31" name="Text 29"/>
          <p:cNvSpPr/>
          <p:nvPr/>
        </p:nvSpPr>
        <p:spPr>
          <a:xfrm>
            <a:off x="13813036" y="7133273"/>
            <a:ext cx="1750576" cy="320040"/>
          </a:xfrm>
          <a:prstGeom prst="rect">
            <a:avLst/>
          </a:prstGeom>
          <a:noFill/>
          <a:ln/>
        </p:spPr>
        <p:txBody>
          <a:bodyPr wrap="square" lIns="25400" tIns="25400" rIns="25400" bIns="25400" rtlCol="0" anchor="t">
            <a:normAutofit lnSpcReduction="10000"/>
          </a:bodyPr>
          <a:lstStyle/>
          <a:p>
            <a:pPr marL="0" indent="0" algn="l">
              <a:buNone/>
            </a:pPr>
            <a:r>
              <a:rPr lang="en-US" sz="1800" kern="0" spc="72" dirty="0">
                <a:solidFill>
                  <a:srgbClr val="EEF3EE"/>
                </a:solidFill>
                <a:latin typeface="Calibri" pitchFamily="34" charset="0"/>
                <a:ea typeface="Calibri" pitchFamily="34" charset="-122"/>
                <a:cs typeface="Calibri" pitchFamily="34" charset="-120"/>
              </a:rPr>
              <a:t>PILOT &amp; LOCK-IN</a:t>
            </a:r>
            <a:endParaRPr lang="en-US" sz="1800" dirty="0"/>
          </a:p>
        </p:txBody>
      </p:sp>
      <p:sp>
        <p:nvSpPr>
          <p:cNvPr id="32" name="Shape 30"/>
          <p:cNvSpPr/>
          <p:nvPr/>
        </p:nvSpPr>
        <p:spPr>
          <a:xfrm>
            <a:off x="3865007" y="6588443"/>
            <a:ext cx="438150" cy="438150"/>
          </a:xfrm>
          <a:prstGeom prst="ellipse">
            <a:avLst/>
          </a:prstGeom>
          <a:solidFill>
            <a:srgbClr val="BF7D36"/>
          </a:solidFill>
          <a:ln/>
          <a:effectLst>
            <a:outerShdw blurRad="85725" dist="28575" dir="5400000" algn="bl" rotWithShape="0">
              <a:srgbClr val="000000">
                <a:alpha val="18000"/>
              </a:srgbClr>
            </a:outerShdw>
          </a:effectLst>
        </p:spPr>
        <p:txBody>
          <a:bodyPr/>
          <a:lstStyle/>
          <a:p>
            <a:endParaRPr lang="en-US"/>
          </a:p>
        </p:txBody>
      </p:sp>
      <p:sp>
        <p:nvSpPr>
          <p:cNvPr id="33" name="Text 31"/>
          <p:cNvSpPr/>
          <p:nvPr/>
        </p:nvSpPr>
        <p:spPr>
          <a:xfrm>
            <a:off x="3826907" y="6588443"/>
            <a:ext cx="514350" cy="476250"/>
          </a:xfrm>
          <a:prstGeom prst="rect">
            <a:avLst/>
          </a:prstGeom>
          <a:noFill/>
          <a:ln/>
        </p:spPr>
        <p:txBody>
          <a:bodyPr wrap="square" lIns="25400" tIns="25400" rIns="25400" bIns="25400" rtlCol="0" anchor="ctr">
            <a:normAutofit/>
          </a:bodyPr>
          <a:lstStyle/>
          <a:p>
            <a:pPr marL="0" indent="0" algn="ctr">
              <a:buNone/>
            </a:pPr>
            <a:r>
              <a:rPr lang="en-US" sz="1800" b="1" dirty="0">
                <a:solidFill>
                  <a:srgbClr val="FFFFFF"/>
                </a:solidFill>
                <a:latin typeface="Calibri" pitchFamily="34" charset="0"/>
                <a:ea typeface="Calibri" pitchFamily="34" charset="-122"/>
                <a:cs typeface="Calibri" pitchFamily="34" charset="-120"/>
              </a:rPr>
              <a:t>G1</a:t>
            </a:r>
            <a:endParaRPr lang="en-US" sz="1800" dirty="0"/>
          </a:p>
        </p:txBody>
      </p:sp>
      <p:sp>
        <p:nvSpPr>
          <p:cNvPr id="34" name="Shape 32"/>
          <p:cNvSpPr/>
          <p:nvPr/>
        </p:nvSpPr>
        <p:spPr>
          <a:xfrm>
            <a:off x="5253990" y="6588443"/>
            <a:ext cx="438150" cy="438150"/>
          </a:xfrm>
          <a:prstGeom prst="ellipse">
            <a:avLst/>
          </a:prstGeom>
          <a:solidFill>
            <a:srgbClr val="BF7D36"/>
          </a:solidFill>
          <a:ln/>
          <a:effectLst>
            <a:outerShdw blurRad="85725" dist="28575" dir="5400000" algn="bl" rotWithShape="0">
              <a:srgbClr val="000000">
                <a:alpha val="18000"/>
              </a:srgbClr>
            </a:outerShdw>
          </a:effectLst>
        </p:spPr>
        <p:txBody>
          <a:bodyPr/>
          <a:lstStyle/>
          <a:p>
            <a:endParaRPr lang="en-US"/>
          </a:p>
        </p:txBody>
      </p:sp>
      <p:sp>
        <p:nvSpPr>
          <p:cNvPr id="35" name="Text 33"/>
          <p:cNvSpPr/>
          <p:nvPr/>
        </p:nvSpPr>
        <p:spPr>
          <a:xfrm>
            <a:off x="5215890" y="6588443"/>
            <a:ext cx="514350" cy="476250"/>
          </a:xfrm>
          <a:prstGeom prst="rect">
            <a:avLst/>
          </a:prstGeom>
          <a:noFill/>
          <a:ln/>
        </p:spPr>
        <p:txBody>
          <a:bodyPr wrap="square" lIns="25400" tIns="25400" rIns="25400" bIns="25400" rtlCol="0" anchor="ctr">
            <a:normAutofit/>
          </a:bodyPr>
          <a:lstStyle/>
          <a:p>
            <a:pPr marL="0" indent="0" algn="ctr">
              <a:buNone/>
            </a:pPr>
            <a:r>
              <a:rPr lang="en-US" sz="1800" b="1" dirty="0">
                <a:solidFill>
                  <a:srgbClr val="FFFFFF"/>
                </a:solidFill>
                <a:latin typeface="Calibri" pitchFamily="34" charset="0"/>
                <a:ea typeface="Calibri" pitchFamily="34" charset="-122"/>
                <a:cs typeface="Calibri" pitchFamily="34" charset="-120"/>
              </a:rPr>
              <a:t>G2</a:t>
            </a:r>
            <a:endParaRPr lang="en-US" sz="1800" dirty="0"/>
          </a:p>
        </p:txBody>
      </p:sp>
      <p:sp>
        <p:nvSpPr>
          <p:cNvPr id="36" name="Shape 34"/>
          <p:cNvSpPr/>
          <p:nvPr/>
        </p:nvSpPr>
        <p:spPr>
          <a:xfrm>
            <a:off x="7089457" y="6588443"/>
            <a:ext cx="438150" cy="438150"/>
          </a:xfrm>
          <a:prstGeom prst="ellipse">
            <a:avLst/>
          </a:prstGeom>
          <a:solidFill>
            <a:srgbClr val="BF7D36"/>
          </a:solidFill>
          <a:ln/>
          <a:effectLst>
            <a:outerShdw blurRad="85725" dist="28575" dir="5400000" algn="bl" rotWithShape="0">
              <a:srgbClr val="000000">
                <a:alpha val="18000"/>
              </a:srgbClr>
            </a:outerShdw>
          </a:effectLst>
        </p:spPr>
        <p:txBody>
          <a:bodyPr/>
          <a:lstStyle/>
          <a:p>
            <a:endParaRPr lang="en-US"/>
          </a:p>
        </p:txBody>
      </p:sp>
      <p:sp>
        <p:nvSpPr>
          <p:cNvPr id="37" name="Text 35"/>
          <p:cNvSpPr/>
          <p:nvPr/>
        </p:nvSpPr>
        <p:spPr>
          <a:xfrm>
            <a:off x="7051357" y="6588443"/>
            <a:ext cx="514350" cy="476250"/>
          </a:xfrm>
          <a:prstGeom prst="rect">
            <a:avLst/>
          </a:prstGeom>
          <a:noFill/>
          <a:ln/>
        </p:spPr>
        <p:txBody>
          <a:bodyPr wrap="square" lIns="25400" tIns="25400" rIns="25400" bIns="25400" rtlCol="0" anchor="ctr">
            <a:normAutofit/>
          </a:bodyPr>
          <a:lstStyle/>
          <a:p>
            <a:pPr marL="0" indent="0" algn="ctr">
              <a:buNone/>
            </a:pPr>
            <a:r>
              <a:rPr lang="en-US" sz="1800" b="1" dirty="0">
                <a:solidFill>
                  <a:srgbClr val="FFFFFF"/>
                </a:solidFill>
                <a:latin typeface="Calibri" pitchFamily="34" charset="0"/>
                <a:ea typeface="Calibri" pitchFamily="34" charset="-122"/>
                <a:cs typeface="Calibri" pitchFamily="34" charset="-120"/>
              </a:rPr>
              <a:t>G3</a:t>
            </a:r>
            <a:endParaRPr lang="en-US" sz="1800" dirty="0"/>
          </a:p>
        </p:txBody>
      </p:sp>
      <p:sp>
        <p:nvSpPr>
          <p:cNvPr id="38" name="Shape 36"/>
          <p:cNvSpPr/>
          <p:nvPr/>
        </p:nvSpPr>
        <p:spPr>
          <a:xfrm>
            <a:off x="10297359" y="6588443"/>
            <a:ext cx="438150" cy="438150"/>
          </a:xfrm>
          <a:prstGeom prst="ellipse">
            <a:avLst/>
          </a:prstGeom>
          <a:solidFill>
            <a:srgbClr val="BF7D36"/>
          </a:solidFill>
          <a:ln/>
          <a:effectLst>
            <a:outerShdw blurRad="85725" dist="28575" dir="5400000" algn="bl" rotWithShape="0">
              <a:srgbClr val="000000">
                <a:alpha val="18000"/>
              </a:srgbClr>
            </a:outerShdw>
          </a:effectLst>
        </p:spPr>
        <p:txBody>
          <a:bodyPr/>
          <a:lstStyle/>
          <a:p>
            <a:endParaRPr lang="en-US"/>
          </a:p>
        </p:txBody>
      </p:sp>
      <p:sp>
        <p:nvSpPr>
          <p:cNvPr id="39" name="Text 37"/>
          <p:cNvSpPr/>
          <p:nvPr/>
        </p:nvSpPr>
        <p:spPr>
          <a:xfrm>
            <a:off x="10259259" y="6588443"/>
            <a:ext cx="514350" cy="476250"/>
          </a:xfrm>
          <a:prstGeom prst="rect">
            <a:avLst/>
          </a:prstGeom>
          <a:noFill/>
          <a:ln/>
        </p:spPr>
        <p:txBody>
          <a:bodyPr wrap="square" lIns="25400" tIns="25400" rIns="25400" bIns="25400" rtlCol="0" anchor="ctr">
            <a:normAutofit/>
          </a:bodyPr>
          <a:lstStyle/>
          <a:p>
            <a:pPr marL="0" indent="0" algn="ctr">
              <a:buNone/>
            </a:pPr>
            <a:r>
              <a:rPr lang="en-US" sz="1800" b="1" dirty="0">
                <a:solidFill>
                  <a:srgbClr val="FFFFFF"/>
                </a:solidFill>
                <a:latin typeface="Calibri" pitchFamily="34" charset="0"/>
                <a:ea typeface="Calibri" pitchFamily="34" charset="-122"/>
                <a:cs typeface="Calibri" pitchFamily="34" charset="-120"/>
              </a:rPr>
              <a:t>G4</a:t>
            </a:r>
            <a:endParaRPr lang="en-US" sz="1800" dirty="0"/>
          </a:p>
        </p:txBody>
      </p:sp>
      <p:sp>
        <p:nvSpPr>
          <p:cNvPr id="40" name="Shape 38"/>
          <p:cNvSpPr/>
          <p:nvPr/>
        </p:nvSpPr>
        <p:spPr>
          <a:xfrm>
            <a:off x="14431209" y="6588443"/>
            <a:ext cx="438150" cy="438150"/>
          </a:xfrm>
          <a:prstGeom prst="ellipse">
            <a:avLst/>
          </a:prstGeom>
          <a:solidFill>
            <a:srgbClr val="BF7D36"/>
          </a:solidFill>
          <a:ln/>
          <a:effectLst>
            <a:outerShdw blurRad="85725" dist="28575" dir="5400000" algn="bl" rotWithShape="0">
              <a:srgbClr val="000000">
                <a:alpha val="18000"/>
              </a:srgbClr>
            </a:outerShdw>
          </a:effectLst>
        </p:spPr>
        <p:txBody>
          <a:bodyPr/>
          <a:lstStyle/>
          <a:p>
            <a:endParaRPr lang="en-US"/>
          </a:p>
        </p:txBody>
      </p:sp>
      <p:sp>
        <p:nvSpPr>
          <p:cNvPr id="41" name="Text 39"/>
          <p:cNvSpPr/>
          <p:nvPr/>
        </p:nvSpPr>
        <p:spPr>
          <a:xfrm>
            <a:off x="14393109" y="6588443"/>
            <a:ext cx="514350" cy="476250"/>
          </a:xfrm>
          <a:prstGeom prst="rect">
            <a:avLst/>
          </a:prstGeom>
          <a:noFill/>
          <a:ln/>
        </p:spPr>
        <p:txBody>
          <a:bodyPr wrap="square" lIns="25400" tIns="25400" rIns="25400" bIns="25400" rtlCol="0" anchor="ctr">
            <a:normAutofit/>
          </a:bodyPr>
          <a:lstStyle/>
          <a:p>
            <a:pPr marL="0" indent="0" algn="ctr">
              <a:buNone/>
            </a:pPr>
            <a:r>
              <a:rPr lang="en-US" sz="1800" b="1" dirty="0">
                <a:solidFill>
                  <a:srgbClr val="FFFFFF"/>
                </a:solidFill>
                <a:latin typeface="Calibri" pitchFamily="34" charset="0"/>
                <a:ea typeface="Calibri" pitchFamily="34" charset="-122"/>
                <a:cs typeface="Calibri" pitchFamily="34" charset="-120"/>
              </a:rPr>
              <a:t>G5</a:t>
            </a:r>
            <a:endParaRPr lang="en-US" sz="1800" dirty="0"/>
          </a:p>
        </p:txBody>
      </p:sp>
      <p:sp>
        <p:nvSpPr>
          <p:cNvPr id="42" name="Text 40"/>
          <p:cNvSpPr/>
          <p:nvPr/>
        </p:nvSpPr>
        <p:spPr>
          <a:xfrm>
            <a:off x="876300" y="7655243"/>
            <a:ext cx="559832" cy="320040"/>
          </a:xfrm>
          <a:prstGeom prst="rect">
            <a:avLst/>
          </a:prstGeom>
          <a:noFill/>
          <a:ln/>
        </p:spPr>
        <p:txBody>
          <a:bodyPr wrap="square" lIns="25400" tIns="25400" rIns="25400" bIns="25400" rtlCol="0" anchor="t">
            <a:normAutofit lnSpcReduction="10000"/>
          </a:bodyPr>
          <a:lstStyle/>
          <a:p>
            <a:pPr marL="0" indent="0" algn="l">
              <a:buNone/>
            </a:pPr>
            <a:r>
              <a:rPr lang="en-US" sz="1800" dirty="0">
                <a:solidFill>
                  <a:srgbClr val="586259"/>
                </a:solidFill>
                <a:latin typeface="Calibri" pitchFamily="34" charset="0"/>
                <a:ea typeface="Calibri" pitchFamily="34" charset="-122"/>
                <a:cs typeface="Calibri" pitchFamily="34" charset="-120"/>
              </a:rPr>
              <a:t>Mo 0</a:t>
            </a:r>
            <a:endParaRPr lang="en-US" sz="1800" dirty="0"/>
          </a:p>
        </p:txBody>
      </p:sp>
      <p:sp>
        <p:nvSpPr>
          <p:cNvPr id="43" name="Text 41"/>
          <p:cNvSpPr/>
          <p:nvPr/>
        </p:nvSpPr>
        <p:spPr>
          <a:xfrm>
            <a:off x="3563183" y="7655243"/>
            <a:ext cx="192167" cy="320040"/>
          </a:xfrm>
          <a:prstGeom prst="rect">
            <a:avLst/>
          </a:prstGeom>
          <a:noFill/>
          <a:ln/>
        </p:spPr>
        <p:txBody>
          <a:bodyPr wrap="square" lIns="25400" tIns="25400" rIns="25400" bIns="25400" rtlCol="0" anchor="t">
            <a:normAutofit lnSpcReduction="10000"/>
          </a:bodyPr>
          <a:lstStyle/>
          <a:p>
            <a:pPr marL="0" indent="0" algn="l">
              <a:buNone/>
            </a:pPr>
            <a:r>
              <a:rPr lang="en-US" sz="1800" dirty="0">
                <a:solidFill>
                  <a:srgbClr val="586259"/>
                </a:solidFill>
                <a:latin typeface="Calibri" pitchFamily="34" charset="0"/>
                <a:ea typeface="Calibri" pitchFamily="34" charset="-122"/>
                <a:cs typeface="Calibri" pitchFamily="34" charset="-120"/>
              </a:rPr>
              <a:t>3</a:t>
            </a:r>
            <a:endParaRPr lang="en-US" sz="1800" dirty="0"/>
          </a:p>
        </p:txBody>
      </p:sp>
      <p:sp>
        <p:nvSpPr>
          <p:cNvPr id="44" name="Text 42"/>
          <p:cNvSpPr/>
          <p:nvPr/>
        </p:nvSpPr>
        <p:spPr>
          <a:xfrm>
            <a:off x="6324600" y="7655243"/>
            <a:ext cx="192167" cy="320040"/>
          </a:xfrm>
          <a:prstGeom prst="rect">
            <a:avLst/>
          </a:prstGeom>
          <a:noFill/>
          <a:ln/>
        </p:spPr>
        <p:txBody>
          <a:bodyPr wrap="square" lIns="25400" tIns="25400" rIns="25400" bIns="25400" rtlCol="0" anchor="t">
            <a:normAutofit lnSpcReduction="10000"/>
          </a:bodyPr>
          <a:lstStyle/>
          <a:p>
            <a:pPr marL="0" indent="0" algn="l">
              <a:buNone/>
            </a:pPr>
            <a:r>
              <a:rPr lang="en-US" sz="1800" dirty="0">
                <a:solidFill>
                  <a:srgbClr val="586259"/>
                </a:solidFill>
                <a:latin typeface="Calibri" pitchFamily="34" charset="0"/>
                <a:ea typeface="Calibri" pitchFamily="34" charset="-122"/>
                <a:cs typeface="Calibri" pitchFamily="34" charset="-120"/>
              </a:rPr>
              <a:t>6</a:t>
            </a:r>
            <a:endParaRPr lang="en-US" sz="1800" dirty="0"/>
          </a:p>
        </p:txBody>
      </p:sp>
      <p:sp>
        <p:nvSpPr>
          <p:cNvPr id="45" name="Text 43"/>
          <p:cNvSpPr/>
          <p:nvPr/>
        </p:nvSpPr>
        <p:spPr>
          <a:xfrm>
            <a:off x="9086017" y="7655243"/>
            <a:ext cx="192167" cy="320040"/>
          </a:xfrm>
          <a:prstGeom prst="rect">
            <a:avLst/>
          </a:prstGeom>
          <a:noFill/>
          <a:ln/>
        </p:spPr>
        <p:txBody>
          <a:bodyPr wrap="square" lIns="25400" tIns="25400" rIns="25400" bIns="25400" rtlCol="0" anchor="t">
            <a:normAutofit lnSpcReduction="10000"/>
          </a:bodyPr>
          <a:lstStyle/>
          <a:p>
            <a:pPr marL="0" indent="0" algn="l">
              <a:buNone/>
            </a:pPr>
            <a:r>
              <a:rPr lang="en-US" sz="1800" dirty="0">
                <a:solidFill>
                  <a:srgbClr val="586259"/>
                </a:solidFill>
                <a:latin typeface="Calibri" pitchFamily="34" charset="0"/>
                <a:ea typeface="Calibri" pitchFamily="34" charset="-122"/>
                <a:cs typeface="Calibri" pitchFamily="34" charset="-120"/>
              </a:rPr>
              <a:t>9</a:t>
            </a:r>
            <a:endParaRPr lang="en-US" sz="1800" dirty="0"/>
          </a:p>
        </p:txBody>
      </p:sp>
      <p:sp>
        <p:nvSpPr>
          <p:cNvPr id="46" name="Text 44"/>
          <p:cNvSpPr/>
          <p:nvPr/>
        </p:nvSpPr>
        <p:spPr>
          <a:xfrm>
            <a:off x="11772959" y="7655243"/>
            <a:ext cx="308015" cy="320040"/>
          </a:xfrm>
          <a:prstGeom prst="rect">
            <a:avLst/>
          </a:prstGeom>
          <a:noFill/>
          <a:ln/>
        </p:spPr>
        <p:txBody>
          <a:bodyPr wrap="square" lIns="25400" tIns="25400" rIns="25400" bIns="25400" rtlCol="0" anchor="t">
            <a:normAutofit lnSpcReduction="10000"/>
          </a:bodyPr>
          <a:lstStyle/>
          <a:p>
            <a:pPr marL="0" indent="0" algn="l">
              <a:buNone/>
            </a:pPr>
            <a:r>
              <a:rPr lang="en-US" sz="1800" dirty="0">
                <a:solidFill>
                  <a:srgbClr val="586259"/>
                </a:solidFill>
                <a:latin typeface="Calibri" pitchFamily="34" charset="0"/>
                <a:ea typeface="Calibri" pitchFamily="34" charset="-122"/>
                <a:cs typeface="Calibri" pitchFamily="34" charset="-120"/>
              </a:rPr>
              <a:t>12</a:t>
            </a:r>
            <a:endParaRPr lang="en-US" sz="1800" dirty="0"/>
          </a:p>
        </p:txBody>
      </p:sp>
      <p:sp>
        <p:nvSpPr>
          <p:cNvPr id="47" name="Text 45"/>
          <p:cNvSpPr/>
          <p:nvPr/>
        </p:nvSpPr>
        <p:spPr>
          <a:xfrm>
            <a:off x="14534377" y="7655243"/>
            <a:ext cx="308015" cy="320040"/>
          </a:xfrm>
          <a:prstGeom prst="rect">
            <a:avLst/>
          </a:prstGeom>
          <a:noFill/>
          <a:ln/>
        </p:spPr>
        <p:txBody>
          <a:bodyPr wrap="square" lIns="25400" tIns="25400" rIns="25400" bIns="25400" rtlCol="0" anchor="t">
            <a:normAutofit lnSpcReduction="10000"/>
          </a:bodyPr>
          <a:lstStyle/>
          <a:p>
            <a:pPr marL="0" indent="0" algn="l">
              <a:buNone/>
            </a:pPr>
            <a:r>
              <a:rPr lang="en-US" sz="1800" dirty="0">
                <a:solidFill>
                  <a:srgbClr val="586259"/>
                </a:solidFill>
                <a:latin typeface="Calibri" pitchFamily="34" charset="0"/>
                <a:ea typeface="Calibri" pitchFamily="34" charset="-122"/>
                <a:cs typeface="Calibri" pitchFamily="34" charset="-120"/>
              </a:rPr>
              <a:t>15</a:t>
            </a:r>
            <a:endParaRPr lang="en-US" sz="1800" dirty="0"/>
          </a:p>
        </p:txBody>
      </p:sp>
      <p:sp>
        <p:nvSpPr>
          <p:cNvPr id="48" name="Text 46"/>
          <p:cNvSpPr/>
          <p:nvPr/>
        </p:nvSpPr>
        <p:spPr>
          <a:xfrm>
            <a:off x="17179885" y="7655243"/>
            <a:ext cx="308015" cy="320040"/>
          </a:xfrm>
          <a:prstGeom prst="rect">
            <a:avLst/>
          </a:prstGeom>
          <a:noFill/>
          <a:ln/>
        </p:spPr>
        <p:txBody>
          <a:bodyPr wrap="square" lIns="25400" tIns="25400" rIns="25400" bIns="25400" rtlCol="0" anchor="t">
            <a:normAutofit lnSpcReduction="10000"/>
          </a:bodyPr>
          <a:lstStyle/>
          <a:p>
            <a:pPr marL="0" indent="0" algn="l">
              <a:buNone/>
            </a:pPr>
            <a:r>
              <a:rPr lang="en-US" sz="1800" dirty="0">
                <a:solidFill>
                  <a:srgbClr val="586259"/>
                </a:solidFill>
                <a:latin typeface="Calibri" pitchFamily="34" charset="0"/>
                <a:ea typeface="Calibri" pitchFamily="34" charset="-122"/>
                <a:cs typeface="Calibri" pitchFamily="34" charset="-120"/>
              </a:rPr>
              <a:t>18</a:t>
            </a:r>
            <a:endParaRPr lang="en-US" sz="1800" dirty="0"/>
          </a:p>
        </p:txBody>
      </p:sp>
      <p:sp>
        <p:nvSpPr>
          <p:cNvPr id="49" name="Shape 47"/>
          <p:cNvSpPr/>
          <p:nvPr/>
        </p:nvSpPr>
        <p:spPr>
          <a:xfrm>
            <a:off x="876300" y="8150543"/>
            <a:ext cx="3185160" cy="1366838"/>
          </a:xfrm>
          <a:prstGeom prst="roundRect">
            <a:avLst>
              <a:gd name="adj" fmla="val 8362"/>
            </a:avLst>
          </a:prstGeom>
          <a:solidFill>
            <a:srgbClr val="1B4133"/>
          </a:solidFill>
          <a:ln/>
        </p:spPr>
        <p:txBody>
          <a:bodyPr/>
          <a:lstStyle/>
          <a:p>
            <a:endParaRPr lang="en-US"/>
          </a:p>
        </p:txBody>
      </p:sp>
      <p:sp>
        <p:nvSpPr>
          <p:cNvPr id="50" name="Shape 48"/>
          <p:cNvSpPr/>
          <p:nvPr/>
        </p:nvSpPr>
        <p:spPr>
          <a:xfrm>
            <a:off x="1047750" y="8321993"/>
            <a:ext cx="381000" cy="381000"/>
          </a:xfrm>
          <a:prstGeom prst="ellipse">
            <a:avLst/>
          </a:prstGeom>
          <a:solidFill>
            <a:srgbClr val="BF7D36"/>
          </a:solidFill>
          <a:ln/>
        </p:spPr>
        <p:txBody>
          <a:bodyPr/>
          <a:lstStyle/>
          <a:p>
            <a:endParaRPr lang="en-US"/>
          </a:p>
        </p:txBody>
      </p:sp>
      <p:sp>
        <p:nvSpPr>
          <p:cNvPr id="51" name="Text 49"/>
          <p:cNvSpPr/>
          <p:nvPr/>
        </p:nvSpPr>
        <p:spPr>
          <a:xfrm>
            <a:off x="1009650" y="8321993"/>
            <a:ext cx="457200" cy="419100"/>
          </a:xfrm>
          <a:prstGeom prst="rect">
            <a:avLst/>
          </a:prstGeom>
          <a:noFill/>
          <a:ln/>
        </p:spPr>
        <p:txBody>
          <a:bodyPr wrap="square" lIns="25400" tIns="25400" rIns="25400" bIns="25400" rtlCol="0" anchor="ctr">
            <a:normAutofit/>
          </a:bodyPr>
          <a:lstStyle/>
          <a:p>
            <a:pPr marL="0" indent="0" algn="ctr">
              <a:lnSpc>
                <a:spcPct val="110000"/>
              </a:lnSpc>
              <a:buNone/>
            </a:pPr>
            <a:r>
              <a:rPr lang="en-US" sz="1800" b="1" dirty="0">
                <a:solidFill>
                  <a:srgbClr val="FFFFFF"/>
                </a:solidFill>
                <a:latin typeface="Calibri" pitchFamily="34" charset="0"/>
                <a:ea typeface="Calibri" pitchFamily="34" charset="-122"/>
                <a:cs typeface="Calibri" pitchFamily="34" charset="-120"/>
              </a:rPr>
              <a:t>G1</a:t>
            </a:r>
            <a:endParaRPr lang="en-US" sz="1800" dirty="0"/>
          </a:p>
        </p:txBody>
      </p:sp>
      <p:sp>
        <p:nvSpPr>
          <p:cNvPr id="52" name="Text 50"/>
          <p:cNvSpPr/>
          <p:nvPr/>
        </p:nvSpPr>
        <p:spPr>
          <a:xfrm>
            <a:off x="1524000" y="8366284"/>
            <a:ext cx="1744623" cy="327660"/>
          </a:xfrm>
          <a:prstGeom prst="rect">
            <a:avLst/>
          </a:prstGeom>
          <a:noFill/>
          <a:ln/>
        </p:spPr>
        <p:txBody>
          <a:bodyPr wrap="square" lIns="0" tIns="0" rIns="0" bIns="0" rtlCol="0" anchor="t">
            <a:normAutofit/>
          </a:bodyPr>
          <a:lstStyle/>
          <a:p>
            <a:pPr marL="0" indent="0" algn="l">
              <a:lnSpc>
                <a:spcPct val="110000"/>
              </a:lnSpc>
              <a:buNone/>
            </a:pPr>
            <a:r>
              <a:rPr lang="en-US" sz="1875" b="1" dirty="0">
                <a:solidFill>
                  <a:srgbClr val="EEF3EE"/>
                </a:solidFill>
                <a:latin typeface="Calibri" pitchFamily="34" charset="0"/>
                <a:ea typeface="Calibri" pitchFamily="34" charset="-122"/>
                <a:cs typeface="Calibri" pitchFamily="34" charset="-120"/>
              </a:rPr>
              <a:t>Feedstock access</a:t>
            </a:r>
            <a:endParaRPr lang="en-US" sz="1875" dirty="0"/>
          </a:p>
        </p:txBody>
      </p:sp>
      <p:sp>
        <p:nvSpPr>
          <p:cNvPr id="53" name="Text 51"/>
          <p:cNvSpPr/>
          <p:nvPr/>
        </p:nvSpPr>
        <p:spPr>
          <a:xfrm>
            <a:off x="1047750" y="8779193"/>
            <a:ext cx="2927528" cy="604837"/>
          </a:xfrm>
          <a:prstGeom prst="rect">
            <a:avLst/>
          </a:prstGeom>
          <a:noFill/>
          <a:ln/>
        </p:spPr>
        <p:txBody>
          <a:bodyPr wrap="square" lIns="25400" tIns="25400" rIns="25400" bIns="25400" rtlCol="0" anchor="t">
            <a:normAutofit fontScale="92500" lnSpcReduction="20000"/>
          </a:bodyPr>
          <a:lstStyle/>
          <a:p>
            <a:pPr marL="0" indent="0" algn="l">
              <a:lnSpc>
                <a:spcPct val="124000"/>
              </a:lnSpc>
              <a:buNone/>
            </a:pPr>
            <a:r>
              <a:rPr lang="en-US" sz="1800" dirty="0">
                <a:solidFill>
                  <a:srgbClr val="A9BDAE"/>
                </a:solidFill>
                <a:latin typeface="Calibri" pitchFamily="34" charset="0"/>
                <a:ea typeface="Calibri" pitchFamily="34" charset="-122"/>
                <a:cs typeface="Calibri" pitchFamily="34" charset="-120"/>
              </a:rPr>
              <a:t>≥1 supply MoU + material for tests</a:t>
            </a:r>
            <a:endParaRPr lang="en-US" sz="1800" dirty="0"/>
          </a:p>
        </p:txBody>
      </p:sp>
      <p:sp>
        <p:nvSpPr>
          <p:cNvPr id="54" name="Shape 52"/>
          <p:cNvSpPr/>
          <p:nvPr/>
        </p:nvSpPr>
        <p:spPr>
          <a:xfrm>
            <a:off x="4213860" y="8150543"/>
            <a:ext cx="3185160" cy="1366838"/>
          </a:xfrm>
          <a:prstGeom prst="roundRect">
            <a:avLst>
              <a:gd name="adj" fmla="val 8362"/>
            </a:avLst>
          </a:prstGeom>
          <a:solidFill>
            <a:srgbClr val="1B4133"/>
          </a:solidFill>
          <a:ln/>
        </p:spPr>
        <p:txBody>
          <a:bodyPr/>
          <a:lstStyle/>
          <a:p>
            <a:endParaRPr lang="en-US"/>
          </a:p>
        </p:txBody>
      </p:sp>
      <p:sp>
        <p:nvSpPr>
          <p:cNvPr id="55" name="Shape 53"/>
          <p:cNvSpPr/>
          <p:nvPr/>
        </p:nvSpPr>
        <p:spPr>
          <a:xfrm>
            <a:off x="4385310" y="8321993"/>
            <a:ext cx="381000" cy="381000"/>
          </a:xfrm>
          <a:prstGeom prst="ellipse">
            <a:avLst/>
          </a:prstGeom>
          <a:solidFill>
            <a:srgbClr val="BF7D36"/>
          </a:solidFill>
          <a:ln/>
        </p:spPr>
        <p:txBody>
          <a:bodyPr/>
          <a:lstStyle/>
          <a:p>
            <a:endParaRPr lang="en-US"/>
          </a:p>
        </p:txBody>
      </p:sp>
      <p:sp>
        <p:nvSpPr>
          <p:cNvPr id="56" name="Text 54"/>
          <p:cNvSpPr/>
          <p:nvPr/>
        </p:nvSpPr>
        <p:spPr>
          <a:xfrm>
            <a:off x="4347210" y="8321993"/>
            <a:ext cx="457200" cy="419100"/>
          </a:xfrm>
          <a:prstGeom prst="rect">
            <a:avLst/>
          </a:prstGeom>
          <a:noFill/>
          <a:ln/>
        </p:spPr>
        <p:txBody>
          <a:bodyPr wrap="square" lIns="25400" tIns="25400" rIns="25400" bIns="25400" rtlCol="0" anchor="ctr">
            <a:normAutofit/>
          </a:bodyPr>
          <a:lstStyle/>
          <a:p>
            <a:pPr marL="0" indent="0" algn="ctr">
              <a:lnSpc>
                <a:spcPct val="110000"/>
              </a:lnSpc>
              <a:buNone/>
            </a:pPr>
            <a:r>
              <a:rPr lang="en-US" sz="1800" b="1" dirty="0">
                <a:solidFill>
                  <a:srgbClr val="FFFFFF"/>
                </a:solidFill>
                <a:latin typeface="Calibri" pitchFamily="34" charset="0"/>
                <a:ea typeface="Calibri" pitchFamily="34" charset="-122"/>
                <a:cs typeface="Calibri" pitchFamily="34" charset="-120"/>
              </a:rPr>
              <a:t>G2</a:t>
            </a:r>
            <a:endParaRPr lang="en-US" sz="1800" dirty="0"/>
          </a:p>
        </p:txBody>
      </p:sp>
      <p:sp>
        <p:nvSpPr>
          <p:cNvPr id="57" name="Text 55"/>
          <p:cNvSpPr/>
          <p:nvPr/>
        </p:nvSpPr>
        <p:spPr>
          <a:xfrm>
            <a:off x="4861560" y="8366284"/>
            <a:ext cx="1076206" cy="327660"/>
          </a:xfrm>
          <a:prstGeom prst="rect">
            <a:avLst/>
          </a:prstGeom>
          <a:noFill/>
          <a:ln/>
        </p:spPr>
        <p:txBody>
          <a:bodyPr wrap="square" lIns="0" tIns="0" rIns="0" bIns="0" rtlCol="0" anchor="t">
            <a:normAutofit/>
          </a:bodyPr>
          <a:lstStyle/>
          <a:p>
            <a:pPr marL="0" indent="0" algn="l">
              <a:lnSpc>
                <a:spcPct val="110000"/>
              </a:lnSpc>
              <a:buNone/>
            </a:pPr>
            <a:r>
              <a:rPr lang="en-US" sz="1875" b="1" dirty="0">
                <a:solidFill>
                  <a:srgbClr val="EEF3EE"/>
                </a:solidFill>
                <a:latin typeface="Calibri" pitchFamily="34" charset="0"/>
                <a:ea typeface="Calibri" pitchFamily="34" charset="-122"/>
                <a:cs typeface="Calibri" pitchFamily="34" charset="-120"/>
              </a:rPr>
              <a:t>Extraction</a:t>
            </a:r>
            <a:endParaRPr lang="en-US" sz="1875" dirty="0"/>
          </a:p>
        </p:txBody>
      </p:sp>
      <p:sp>
        <p:nvSpPr>
          <p:cNvPr id="58" name="Text 56"/>
          <p:cNvSpPr/>
          <p:nvPr/>
        </p:nvSpPr>
        <p:spPr>
          <a:xfrm>
            <a:off x="4385310" y="8779193"/>
            <a:ext cx="2927528" cy="604837"/>
          </a:xfrm>
          <a:prstGeom prst="rect">
            <a:avLst/>
          </a:prstGeom>
          <a:noFill/>
          <a:ln/>
        </p:spPr>
        <p:txBody>
          <a:bodyPr wrap="square" lIns="25400" tIns="25400" rIns="25400" bIns="25400" rtlCol="0" anchor="t">
            <a:normAutofit fontScale="92500"/>
          </a:bodyPr>
          <a:lstStyle/>
          <a:p>
            <a:pPr marL="0" indent="0" algn="l">
              <a:lnSpc>
                <a:spcPct val="124000"/>
              </a:lnSpc>
              <a:buNone/>
            </a:pPr>
            <a:r>
              <a:rPr lang="en-US" sz="1800" dirty="0">
                <a:solidFill>
                  <a:srgbClr val="A9BDAE"/>
                </a:solidFill>
                <a:latin typeface="Calibri" pitchFamily="34" charset="0"/>
                <a:ea typeface="Calibri" pitchFamily="34" charset="-122"/>
                <a:cs typeface="Calibri" pitchFamily="34" charset="-120"/>
              </a:rPr>
              <a:t>~70–80% recovery on real feed</a:t>
            </a:r>
            <a:endParaRPr lang="en-US" sz="1800" dirty="0"/>
          </a:p>
        </p:txBody>
      </p:sp>
      <p:sp>
        <p:nvSpPr>
          <p:cNvPr id="59" name="Shape 57"/>
          <p:cNvSpPr/>
          <p:nvPr/>
        </p:nvSpPr>
        <p:spPr>
          <a:xfrm>
            <a:off x="7551420" y="8150543"/>
            <a:ext cx="3185160" cy="1366838"/>
          </a:xfrm>
          <a:prstGeom prst="roundRect">
            <a:avLst>
              <a:gd name="adj" fmla="val 8362"/>
            </a:avLst>
          </a:prstGeom>
          <a:solidFill>
            <a:srgbClr val="1B4133"/>
          </a:solidFill>
          <a:ln/>
        </p:spPr>
        <p:txBody>
          <a:bodyPr/>
          <a:lstStyle/>
          <a:p>
            <a:endParaRPr lang="en-US"/>
          </a:p>
        </p:txBody>
      </p:sp>
      <p:sp>
        <p:nvSpPr>
          <p:cNvPr id="60" name="Shape 58"/>
          <p:cNvSpPr/>
          <p:nvPr/>
        </p:nvSpPr>
        <p:spPr>
          <a:xfrm>
            <a:off x="7722870" y="8321993"/>
            <a:ext cx="381000" cy="381000"/>
          </a:xfrm>
          <a:prstGeom prst="ellipse">
            <a:avLst/>
          </a:prstGeom>
          <a:solidFill>
            <a:srgbClr val="BF7D36"/>
          </a:solidFill>
          <a:ln/>
        </p:spPr>
        <p:txBody>
          <a:bodyPr/>
          <a:lstStyle/>
          <a:p>
            <a:endParaRPr lang="en-US"/>
          </a:p>
        </p:txBody>
      </p:sp>
      <p:sp>
        <p:nvSpPr>
          <p:cNvPr id="61" name="Text 59"/>
          <p:cNvSpPr/>
          <p:nvPr/>
        </p:nvSpPr>
        <p:spPr>
          <a:xfrm>
            <a:off x="7684770" y="8321993"/>
            <a:ext cx="457200" cy="419100"/>
          </a:xfrm>
          <a:prstGeom prst="rect">
            <a:avLst/>
          </a:prstGeom>
          <a:noFill/>
          <a:ln/>
        </p:spPr>
        <p:txBody>
          <a:bodyPr wrap="square" lIns="25400" tIns="25400" rIns="25400" bIns="25400" rtlCol="0" anchor="ctr">
            <a:normAutofit/>
          </a:bodyPr>
          <a:lstStyle/>
          <a:p>
            <a:pPr marL="0" indent="0" algn="ctr">
              <a:lnSpc>
                <a:spcPct val="110000"/>
              </a:lnSpc>
              <a:buNone/>
            </a:pPr>
            <a:r>
              <a:rPr lang="en-US" sz="1800" b="1" dirty="0">
                <a:solidFill>
                  <a:srgbClr val="FFFFFF"/>
                </a:solidFill>
                <a:latin typeface="Calibri" pitchFamily="34" charset="0"/>
                <a:ea typeface="Calibri" pitchFamily="34" charset="-122"/>
                <a:cs typeface="Calibri" pitchFamily="34" charset="-120"/>
              </a:rPr>
              <a:t>G3</a:t>
            </a:r>
            <a:endParaRPr lang="en-US" sz="1800" dirty="0"/>
          </a:p>
        </p:txBody>
      </p:sp>
      <p:sp>
        <p:nvSpPr>
          <p:cNvPr id="62" name="Text 60"/>
          <p:cNvSpPr/>
          <p:nvPr/>
        </p:nvSpPr>
        <p:spPr>
          <a:xfrm>
            <a:off x="8199120" y="8366284"/>
            <a:ext cx="1143953" cy="327660"/>
          </a:xfrm>
          <a:prstGeom prst="rect">
            <a:avLst/>
          </a:prstGeom>
          <a:noFill/>
          <a:ln/>
        </p:spPr>
        <p:txBody>
          <a:bodyPr wrap="square" lIns="0" tIns="0" rIns="0" bIns="0" rtlCol="0" anchor="t">
            <a:normAutofit/>
          </a:bodyPr>
          <a:lstStyle/>
          <a:p>
            <a:pPr marL="0" indent="0" algn="l">
              <a:lnSpc>
                <a:spcPct val="110000"/>
              </a:lnSpc>
              <a:buNone/>
            </a:pPr>
            <a:r>
              <a:rPr lang="en-US" sz="1875" b="1" dirty="0">
                <a:solidFill>
                  <a:srgbClr val="EEF3EE"/>
                </a:solidFill>
                <a:latin typeface="Calibri" pitchFamily="34" charset="0"/>
                <a:ea typeface="Calibri" pitchFamily="34" charset="-122"/>
                <a:cs typeface="Calibri" pitchFamily="34" charset="-120"/>
              </a:rPr>
              <a:t>Separation</a:t>
            </a:r>
            <a:endParaRPr lang="en-US" sz="1875" dirty="0"/>
          </a:p>
        </p:txBody>
      </p:sp>
      <p:sp>
        <p:nvSpPr>
          <p:cNvPr id="63" name="Text 61"/>
          <p:cNvSpPr/>
          <p:nvPr/>
        </p:nvSpPr>
        <p:spPr>
          <a:xfrm>
            <a:off x="7722870" y="8779193"/>
            <a:ext cx="2927528" cy="321469"/>
          </a:xfrm>
          <a:prstGeom prst="rect">
            <a:avLst/>
          </a:prstGeom>
          <a:noFill/>
          <a:ln/>
        </p:spPr>
        <p:txBody>
          <a:bodyPr wrap="square" lIns="25400" tIns="25400" rIns="25400" bIns="25400" rtlCol="0" anchor="t">
            <a:normAutofit fontScale="92500" lnSpcReduction="20000"/>
          </a:bodyPr>
          <a:lstStyle/>
          <a:p>
            <a:pPr marL="0" indent="0" algn="l">
              <a:lnSpc>
                <a:spcPct val="124000"/>
              </a:lnSpc>
              <a:buNone/>
            </a:pPr>
            <a:r>
              <a:rPr lang="en-US" sz="1800" dirty="0">
                <a:solidFill>
                  <a:srgbClr val="A9BDAE"/>
                </a:solidFill>
                <a:latin typeface="Calibri" pitchFamily="34" charset="0"/>
                <a:ea typeface="Calibri" pitchFamily="34" charset="-122"/>
                <a:cs typeface="Calibri" pitchFamily="34" charset="-120"/>
              </a:rPr>
              <a:t>Useful purity under impurities</a:t>
            </a:r>
            <a:endParaRPr lang="en-US" sz="1800" dirty="0"/>
          </a:p>
        </p:txBody>
      </p:sp>
      <p:sp>
        <p:nvSpPr>
          <p:cNvPr id="64" name="Shape 62"/>
          <p:cNvSpPr/>
          <p:nvPr/>
        </p:nvSpPr>
        <p:spPr>
          <a:xfrm>
            <a:off x="10888981" y="8150543"/>
            <a:ext cx="3185160" cy="1366838"/>
          </a:xfrm>
          <a:prstGeom prst="roundRect">
            <a:avLst>
              <a:gd name="adj" fmla="val 8362"/>
            </a:avLst>
          </a:prstGeom>
          <a:solidFill>
            <a:srgbClr val="1B4133"/>
          </a:solidFill>
          <a:ln/>
        </p:spPr>
        <p:txBody>
          <a:bodyPr/>
          <a:lstStyle/>
          <a:p>
            <a:endParaRPr lang="en-US"/>
          </a:p>
        </p:txBody>
      </p:sp>
      <p:sp>
        <p:nvSpPr>
          <p:cNvPr id="65" name="Shape 63"/>
          <p:cNvSpPr/>
          <p:nvPr/>
        </p:nvSpPr>
        <p:spPr>
          <a:xfrm>
            <a:off x="11060431" y="8321993"/>
            <a:ext cx="381000" cy="381000"/>
          </a:xfrm>
          <a:prstGeom prst="ellipse">
            <a:avLst/>
          </a:prstGeom>
          <a:solidFill>
            <a:srgbClr val="BF7D36"/>
          </a:solidFill>
          <a:ln/>
        </p:spPr>
        <p:txBody>
          <a:bodyPr/>
          <a:lstStyle/>
          <a:p>
            <a:endParaRPr lang="en-US"/>
          </a:p>
        </p:txBody>
      </p:sp>
      <p:sp>
        <p:nvSpPr>
          <p:cNvPr id="66" name="Text 64"/>
          <p:cNvSpPr/>
          <p:nvPr/>
        </p:nvSpPr>
        <p:spPr>
          <a:xfrm>
            <a:off x="11022331" y="8321993"/>
            <a:ext cx="457200" cy="419100"/>
          </a:xfrm>
          <a:prstGeom prst="rect">
            <a:avLst/>
          </a:prstGeom>
          <a:noFill/>
          <a:ln/>
        </p:spPr>
        <p:txBody>
          <a:bodyPr wrap="square" lIns="25400" tIns="25400" rIns="25400" bIns="25400" rtlCol="0" anchor="ctr">
            <a:normAutofit/>
          </a:bodyPr>
          <a:lstStyle/>
          <a:p>
            <a:pPr marL="0" indent="0" algn="ctr">
              <a:lnSpc>
                <a:spcPct val="110000"/>
              </a:lnSpc>
              <a:buNone/>
            </a:pPr>
            <a:r>
              <a:rPr lang="en-US" sz="1800" b="1" dirty="0">
                <a:solidFill>
                  <a:srgbClr val="FFFFFF"/>
                </a:solidFill>
                <a:latin typeface="Calibri" pitchFamily="34" charset="0"/>
                <a:ea typeface="Calibri" pitchFamily="34" charset="-122"/>
                <a:cs typeface="Calibri" pitchFamily="34" charset="-120"/>
              </a:rPr>
              <a:t>G4</a:t>
            </a:r>
            <a:endParaRPr lang="en-US" sz="1800" dirty="0"/>
          </a:p>
        </p:txBody>
      </p:sp>
      <p:sp>
        <p:nvSpPr>
          <p:cNvPr id="67" name="Text 65"/>
          <p:cNvSpPr/>
          <p:nvPr/>
        </p:nvSpPr>
        <p:spPr>
          <a:xfrm>
            <a:off x="11536681" y="8366284"/>
            <a:ext cx="850463" cy="327660"/>
          </a:xfrm>
          <a:prstGeom prst="rect">
            <a:avLst/>
          </a:prstGeom>
          <a:noFill/>
          <a:ln/>
        </p:spPr>
        <p:txBody>
          <a:bodyPr wrap="square" lIns="0" tIns="0" rIns="0" bIns="0" rtlCol="0" anchor="t">
            <a:normAutofit/>
          </a:bodyPr>
          <a:lstStyle/>
          <a:p>
            <a:pPr marL="0" indent="0" algn="l">
              <a:lnSpc>
                <a:spcPct val="110000"/>
              </a:lnSpc>
              <a:buNone/>
            </a:pPr>
            <a:r>
              <a:rPr lang="en-US" sz="1875" b="1" dirty="0">
                <a:solidFill>
                  <a:srgbClr val="EEF3EE"/>
                </a:solidFill>
                <a:latin typeface="Calibri" pitchFamily="34" charset="0"/>
                <a:ea typeface="Calibri" pitchFamily="34" charset="-122"/>
                <a:cs typeface="Calibri" pitchFamily="34" charset="-120"/>
              </a:rPr>
              <a:t>Product</a:t>
            </a:r>
            <a:endParaRPr lang="en-US" sz="1875" dirty="0"/>
          </a:p>
        </p:txBody>
      </p:sp>
      <p:sp>
        <p:nvSpPr>
          <p:cNvPr id="68" name="Text 66"/>
          <p:cNvSpPr/>
          <p:nvPr/>
        </p:nvSpPr>
        <p:spPr>
          <a:xfrm>
            <a:off x="11060431" y="8779193"/>
            <a:ext cx="2927528" cy="321469"/>
          </a:xfrm>
          <a:prstGeom prst="rect">
            <a:avLst/>
          </a:prstGeom>
          <a:noFill/>
          <a:ln/>
        </p:spPr>
        <p:txBody>
          <a:bodyPr wrap="square" lIns="25400" tIns="25400" rIns="25400" bIns="25400" rtlCol="0" anchor="t">
            <a:normAutofit fontScale="92500" lnSpcReduction="20000"/>
          </a:bodyPr>
          <a:lstStyle/>
          <a:p>
            <a:pPr marL="0" indent="0" algn="l">
              <a:lnSpc>
                <a:spcPct val="124000"/>
              </a:lnSpc>
              <a:buNone/>
            </a:pPr>
            <a:r>
              <a:rPr lang="en-US" sz="1800" dirty="0">
                <a:solidFill>
                  <a:srgbClr val="A9BDAE"/>
                </a:solidFill>
                <a:latin typeface="Calibri" pitchFamily="34" charset="0"/>
                <a:ea typeface="Calibri" pitchFamily="34" charset="-122"/>
                <a:cs typeface="Calibri" pitchFamily="34" charset="-120"/>
              </a:rPr>
              <a:t>≥1 validation, LOI or paid trial</a:t>
            </a:r>
            <a:endParaRPr lang="en-US" sz="1800" dirty="0"/>
          </a:p>
        </p:txBody>
      </p:sp>
      <p:sp>
        <p:nvSpPr>
          <p:cNvPr id="69" name="Shape 67"/>
          <p:cNvSpPr/>
          <p:nvPr/>
        </p:nvSpPr>
        <p:spPr>
          <a:xfrm>
            <a:off x="14226540" y="8150543"/>
            <a:ext cx="3185160" cy="1366838"/>
          </a:xfrm>
          <a:prstGeom prst="roundRect">
            <a:avLst>
              <a:gd name="adj" fmla="val 8362"/>
            </a:avLst>
          </a:prstGeom>
          <a:solidFill>
            <a:srgbClr val="1B4133"/>
          </a:solidFill>
          <a:ln/>
        </p:spPr>
        <p:txBody>
          <a:bodyPr/>
          <a:lstStyle/>
          <a:p>
            <a:endParaRPr lang="en-US"/>
          </a:p>
        </p:txBody>
      </p:sp>
      <p:sp>
        <p:nvSpPr>
          <p:cNvPr id="70" name="Shape 68"/>
          <p:cNvSpPr/>
          <p:nvPr/>
        </p:nvSpPr>
        <p:spPr>
          <a:xfrm>
            <a:off x="14397990" y="8321993"/>
            <a:ext cx="381000" cy="381000"/>
          </a:xfrm>
          <a:prstGeom prst="ellipse">
            <a:avLst/>
          </a:prstGeom>
          <a:solidFill>
            <a:srgbClr val="BF7D36"/>
          </a:solidFill>
          <a:ln/>
        </p:spPr>
        <p:txBody>
          <a:bodyPr/>
          <a:lstStyle/>
          <a:p>
            <a:endParaRPr lang="en-US"/>
          </a:p>
        </p:txBody>
      </p:sp>
      <p:sp>
        <p:nvSpPr>
          <p:cNvPr id="71" name="Text 69"/>
          <p:cNvSpPr/>
          <p:nvPr/>
        </p:nvSpPr>
        <p:spPr>
          <a:xfrm>
            <a:off x="14359890" y="8321993"/>
            <a:ext cx="457200" cy="419100"/>
          </a:xfrm>
          <a:prstGeom prst="rect">
            <a:avLst/>
          </a:prstGeom>
          <a:noFill/>
          <a:ln/>
        </p:spPr>
        <p:txBody>
          <a:bodyPr wrap="square" lIns="25400" tIns="25400" rIns="25400" bIns="25400" rtlCol="0" anchor="ctr">
            <a:normAutofit/>
          </a:bodyPr>
          <a:lstStyle/>
          <a:p>
            <a:pPr marL="0" indent="0" algn="ctr">
              <a:lnSpc>
                <a:spcPct val="110000"/>
              </a:lnSpc>
              <a:buNone/>
            </a:pPr>
            <a:r>
              <a:rPr lang="en-US" sz="1800" b="1" dirty="0">
                <a:solidFill>
                  <a:srgbClr val="FFFFFF"/>
                </a:solidFill>
                <a:latin typeface="Calibri" pitchFamily="34" charset="0"/>
                <a:ea typeface="Calibri" pitchFamily="34" charset="-122"/>
                <a:cs typeface="Calibri" pitchFamily="34" charset="-120"/>
              </a:rPr>
              <a:t>G5</a:t>
            </a:r>
            <a:endParaRPr lang="en-US" sz="1800" dirty="0"/>
          </a:p>
        </p:txBody>
      </p:sp>
      <p:sp>
        <p:nvSpPr>
          <p:cNvPr id="72" name="Text 70"/>
          <p:cNvSpPr/>
          <p:nvPr/>
        </p:nvSpPr>
        <p:spPr>
          <a:xfrm>
            <a:off x="14874240" y="8366284"/>
            <a:ext cx="1633419" cy="327660"/>
          </a:xfrm>
          <a:prstGeom prst="rect">
            <a:avLst/>
          </a:prstGeom>
          <a:noFill/>
          <a:ln/>
        </p:spPr>
        <p:txBody>
          <a:bodyPr wrap="square" lIns="0" tIns="0" rIns="0" bIns="0" rtlCol="0" anchor="t">
            <a:normAutofit/>
          </a:bodyPr>
          <a:lstStyle/>
          <a:p>
            <a:pPr marL="0" indent="0" algn="l">
              <a:lnSpc>
                <a:spcPct val="110000"/>
              </a:lnSpc>
              <a:buNone/>
            </a:pPr>
            <a:r>
              <a:rPr lang="en-US" sz="1875" b="1" dirty="0">
                <a:solidFill>
                  <a:srgbClr val="EEF3EE"/>
                </a:solidFill>
                <a:latin typeface="Calibri" pitchFamily="34" charset="0"/>
                <a:ea typeface="Calibri" pitchFamily="34" charset="-122"/>
                <a:cs typeface="Calibri" pitchFamily="34" charset="-120"/>
              </a:rPr>
              <a:t>Pilot economics</a:t>
            </a:r>
            <a:endParaRPr lang="en-US" sz="1875" dirty="0"/>
          </a:p>
        </p:txBody>
      </p:sp>
      <p:sp>
        <p:nvSpPr>
          <p:cNvPr id="73" name="Text 71"/>
          <p:cNvSpPr/>
          <p:nvPr/>
        </p:nvSpPr>
        <p:spPr>
          <a:xfrm>
            <a:off x="14397990" y="8779193"/>
            <a:ext cx="2927528" cy="321469"/>
          </a:xfrm>
          <a:prstGeom prst="rect">
            <a:avLst/>
          </a:prstGeom>
          <a:noFill/>
          <a:ln/>
        </p:spPr>
        <p:txBody>
          <a:bodyPr wrap="square" lIns="25400" tIns="25400" rIns="25400" bIns="25400" rtlCol="0" anchor="t">
            <a:normAutofit fontScale="92500" lnSpcReduction="20000"/>
          </a:bodyPr>
          <a:lstStyle/>
          <a:p>
            <a:pPr marL="0" indent="0" algn="l">
              <a:lnSpc>
                <a:spcPct val="124000"/>
              </a:lnSpc>
              <a:buNone/>
            </a:pPr>
            <a:r>
              <a:rPr lang="en-US" sz="1800" dirty="0">
                <a:solidFill>
                  <a:srgbClr val="A9BDAE"/>
                </a:solidFill>
                <a:latin typeface="Calibri" pitchFamily="34" charset="0"/>
                <a:ea typeface="Calibri" pitchFamily="34" charset="-122"/>
                <a:cs typeface="Calibri" pitchFamily="34" charset="-120"/>
              </a:rPr>
              <a:t>Improve at realistic scale</a:t>
            </a:r>
            <a:endParaRPr lang="en-US" sz="1800" dirty="0"/>
          </a:p>
        </p:txBody>
      </p:sp>
      <p:sp>
        <p:nvSpPr>
          <p:cNvPr id="74" name="Shape 72"/>
          <p:cNvSpPr/>
          <p:nvPr/>
        </p:nvSpPr>
        <p:spPr>
          <a:xfrm>
            <a:off x="876300" y="9559290"/>
            <a:ext cx="16535400" cy="9525"/>
          </a:xfrm>
          <a:prstGeom prst="rect">
            <a:avLst/>
          </a:prstGeom>
          <a:solidFill>
            <a:srgbClr val="DBE0DB">
              <a:alpha val="62000"/>
            </a:srgbClr>
          </a:solidFill>
          <a:ln/>
        </p:spPr>
        <p:txBody>
          <a:bodyPr/>
          <a:lstStyle/>
          <a:p>
            <a:endParaRPr lang="en-US"/>
          </a:p>
        </p:txBody>
      </p:sp>
      <p:sp>
        <p:nvSpPr>
          <p:cNvPr id="75" name="Text 73"/>
          <p:cNvSpPr/>
          <p:nvPr/>
        </p:nvSpPr>
        <p:spPr>
          <a:xfrm>
            <a:off x="876300" y="9681210"/>
            <a:ext cx="5479427" cy="320040"/>
          </a:xfrm>
          <a:prstGeom prst="rect">
            <a:avLst/>
          </a:prstGeom>
          <a:noFill/>
          <a:ln/>
        </p:spPr>
        <p:txBody>
          <a:bodyPr wrap="square" lIns="25400" tIns="25400" rIns="25400" bIns="25400" rtlCol="0" anchor="t">
            <a:normAutofit lnSpcReduction="10000"/>
          </a:bodyPr>
          <a:lstStyle/>
          <a:p>
            <a:pPr marL="0" indent="0" algn="l">
              <a:buNone/>
            </a:pPr>
            <a:r>
              <a:rPr lang="en-US" sz="1800" kern="0" spc="108" dirty="0">
                <a:solidFill>
                  <a:srgbClr val="586259"/>
                </a:solidFill>
                <a:latin typeface="Calibri" pitchFamily="34" charset="0"/>
                <a:ea typeface="Calibri" pitchFamily="34" charset="-122"/>
                <a:cs typeface="Calibri" pitchFamily="34" charset="-120"/>
              </a:rPr>
              <a:t>BIOWEG × BIOPEPLEACH · Strategic Business Plan</a:t>
            </a:r>
            <a:endParaRPr lang="en-US" sz="1800" dirty="0"/>
          </a:p>
        </p:txBody>
      </p:sp>
      <p:sp>
        <p:nvSpPr>
          <p:cNvPr id="76" name="Text 74"/>
          <p:cNvSpPr/>
          <p:nvPr/>
        </p:nvSpPr>
        <p:spPr>
          <a:xfrm>
            <a:off x="16660535" y="9681210"/>
            <a:ext cx="827365" cy="320040"/>
          </a:xfrm>
          <a:prstGeom prst="rect">
            <a:avLst/>
          </a:prstGeom>
          <a:noFill/>
          <a:ln/>
        </p:spPr>
        <p:txBody>
          <a:bodyPr wrap="square" lIns="25400" tIns="25400" rIns="25400" bIns="25400" rtlCol="0" anchor="t">
            <a:normAutofit lnSpcReduction="10000"/>
          </a:bodyPr>
          <a:lstStyle/>
          <a:p>
            <a:pPr marL="0" indent="0" algn="l">
              <a:buNone/>
            </a:pPr>
            <a:r>
              <a:rPr lang="en-US" sz="1800" b="1" kern="0" spc="108" dirty="0">
                <a:solidFill>
                  <a:srgbClr val="BF7D36"/>
                </a:solidFill>
                <a:latin typeface="Calibri" pitchFamily="34" charset="0"/>
                <a:ea typeface="Calibri" pitchFamily="34" charset="-122"/>
                <a:cs typeface="Calibri" pitchFamily="34" charset="-120"/>
              </a:rPr>
              <a:t>0</a:t>
            </a:r>
            <a:r>
              <a:rPr lang="en-US" b="1" kern="0" spc="108" dirty="0">
                <a:solidFill>
                  <a:srgbClr val="BF7D36"/>
                </a:solidFill>
                <a:latin typeface="Calibri" pitchFamily="34" charset="0"/>
                <a:ea typeface="Calibri" pitchFamily="34" charset="-122"/>
                <a:cs typeface="Calibri" pitchFamily="34" charset="-120"/>
              </a:rPr>
              <a:t>7</a:t>
            </a:r>
            <a:r>
              <a:rPr lang="en-US" sz="1800" b="1" kern="0" spc="108" dirty="0">
                <a:solidFill>
                  <a:srgbClr val="BF7D36"/>
                </a:solidFill>
                <a:latin typeface="Calibri" pitchFamily="34" charset="0"/>
                <a:ea typeface="Calibri" pitchFamily="34" charset="-122"/>
                <a:cs typeface="Calibri" pitchFamily="34" charset="-120"/>
              </a:rPr>
              <a:t> </a:t>
            </a:r>
            <a:r>
              <a:rPr lang="en-US" sz="1800" kern="0" spc="108" dirty="0">
                <a:solidFill>
                  <a:srgbClr val="586259"/>
                </a:solidFill>
                <a:latin typeface="Calibri" pitchFamily="34" charset="0"/>
                <a:ea typeface="Calibri" pitchFamily="34" charset="-122"/>
                <a:cs typeface="Calibri" pitchFamily="34" charset="-120"/>
              </a:rPr>
              <a:t>/ 12</a:t>
            </a:r>
            <a:endParaRPr lang="en-US" sz="1800" dirty="0"/>
          </a:p>
        </p:txBody>
      </p:sp>
      <p:sp>
        <p:nvSpPr>
          <p:cNvPr id="100" name="SPRIND Caption"/>
          <p:cNvSpPr/>
          <p:nvPr/>
        </p:nvSpPr>
        <p:spPr>
          <a:xfrm>
            <a:off x="7850000" y="6131243"/>
            <a:ext cx="9561700" cy="342900"/>
          </a:xfrm>
          <a:prstGeom prst="rect">
            <a:avLst/>
          </a:prstGeom>
          <a:noFill/>
          <a:ln/>
        </p:spPr>
        <p:txBody>
          <a:bodyPr wrap="square" lIns="0" tIns="0" rIns="0" bIns="0" rtlCol="0" anchor="ctr">
            <a:normAutofit/>
          </a:bodyPr>
          <a:lstStyle/>
          <a:p>
            <a:pPr marL="0" indent="0" algn="r">
              <a:buNone/>
            </a:pPr>
            <a:r>
              <a:rPr lang="en-US" sz="1400" b="1" kern="0" spc="60" dirty="0">
                <a:solidFill>
                  <a:srgbClr val="23543F"/>
                </a:solidFill>
                <a:latin typeface="Calibri" pitchFamily="34" charset="0"/>
                <a:ea typeface="Calibri" pitchFamily="34" charset="-122"/>
                <a:cs typeface="Calibri" pitchFamily="34" charset="-120"/>
              </a:rPr>
              <a:t>ALIGNED TO SPRIND  </a:t>
            </a:r>
            <a:r>
              <a:rPr lang="en-US" sz="1400" kern="0" spc="60" dirty="0">
                <a:solidFill>
                  <a:srgbClr val="586259"/>
                </a:solidFill>
                <a:latin typeface="Calibri" pitchFamily="34" charset="0"/>
                <a:ea typeface="Calibri" pitchFamily="34" charset="-122"/>
                <a:cs typeface="Calibri" pitchFamily="34" charset="-120"/>
              </a:rPr>
              <a:t>·  STAGE 1  Mo 0–12   ·   STAGE 2  12–24   ·   STAGE 3  24–36</a:t>
            </a:r>
            <a:endParaRPr lang="en-US" sz="1400" dirty="0"/>
          </a:p>
        </p:txBody>
      </p:sp>
      <p:sp>
        <p:nvSpPr>
          <p:cNvPr id="101" name="Mo12 Dot"/>
          <p:cNvSpPr/>
          <p:nvPr/>
        </p:nvSpPr>
        <p:spPr>
          <a:xfrm>
            <a:off x="11816868" y="6498000"/>
            <a:ext cx="144000" cy="144000"/>
          </a:xfrm>
          <a:prstGeom prst="ellipse">
            <a:avLst/>
          </a:prstGeom>
          <a:solidFill>
            <a:srgbClr val="BF7D36"/>
          </a:solidFill>
          <a:ln/>
        </p:spPr>
        <p:txBody>
          <a:bodyPr/>
          <a:lstStyle/>
          <a:p>
            <a:endParaRPr lang="en-US"/>
          </a:p>
        </p:txBody>
      </p:sp>
      <p:sp>
        <p:nvSpPr>
          <p:cNvPr id="102" name="Mo12 Marker"/>
          <p:cNvSpPr/>
          <p:nvPr/>
        </p:nvSpPr>
        <p:spPr>
          <a:xfrm>
            <a:off x="11879343" y="6642000"/>
            <a:ext cx="19050" cy="985000"/>
          </a:xfrm>
          <a:prstGeom prst="rect">
            <a:avLst/>
          </a:prstGeom>
          <a:solidFill>
            <a:srgbClr val="BF7D36"/>
          </a:solidFill>
          <a:ln/>
        </p:spPr>
        <p:txBody>
          <a:bodyPr/>
          <a:lstStyle/>
          <a:p>
            <a:endParaRPr lang="en-US"/>
          </a:p>
        </p:txBody>
      </p:sp>
      <p:sp>
        <p:nvSpPr>
          <p:cNvPr id="103" name="Stage1 Label"/>
          <p:cNvSpPr/>
          <p:nvPr/>
        </p:nvSpPr>
        <p:spPr>
          <a:xfrm>
            <a:off x="9300000" y="7655243"/>
            <a:ext cx="2350000" cy="320040"/>
          </a:xfrm>
          <a:prstGeom prst="rect">
            <a:avLst/>
          </a:prstGeom>
          <a:noFill/>
          <a:ln/>
        </p:spPr>
        <p:txBody>
          <a:bodyPr wrap="square" lIns="0" tIns="0" rIns="25400" bIns="0" rtlCol="0" anchor="t">
            <a:normAutofit/>
          </a:bodyPr>
          <a:lstStyle/>
          <a:p>
            <a:pPr marL="0" indent="0" algn="r">
              <a:buNone/>
            </a:pPr>
            <a:r>
              <a:rPr lang="en-US" sz="1400" b="1" kern="0" spc="40" dirty="0">
                <a:solidFill>
                  <a:srgbClr val="BF7D36"/>
                </a:solidFill>
                <a:latin typeface="Calibri" pitchFamily="34" charset="0"/>
                <a:ea typeface="Calibri" pitchFamily="34" charset="-122"/>
                <a:cs typeface="Calibri" pitchFamily="34" charset="-120"/>
              </a:rPr>
              <a:t>SPRIND STAGE 1</a:t>
            </a:r>
            <a:endParaRPr lang="en-US" sz="1400" dirty="0"/>
          </a:p>
        </p:txBody>
      </p:sp>
      <p:sp>
        <p:nvSpPr>
          <p:cNvPr id="104" name="Stage2 Label"/>
          <p:cNvSpPr/>
          <p:nvPr/>
        </p:nvSpPr>
        <p:spPr>
          <a:xfrm>
            <a:off x="12180000" y="7655243"/>
            <a:ext cx="2300000" cy="320040"/>
          </a:xfrm>
          <a:prstGeom prst="rect">
            <a:avLst/>
          </a:prstGeom>
          <a:noFill/>
          <a:ln/>
        </p:spPr>
        <p:txBody>
          <a:bodyPr wrap="square" lIns="25400" tIns="0" rIns="0" bIns="0" rtlCol="0" anchor="t">
            <a:normAutofit/>
          </a:bodyPr>
          <a:lstStyle/>
          <a:p>
            <a:pPr marL="0" indent="0" algn="l">
              <a:buNone/>
            </a:pPr>
            <a:r>
              <a:rPr lang="en-US" sz="1400" b="1" kern="0" spc="40" dirty="0">
                <a:solidFill>
                  <a:srgbClr val="BF7D36"/>
                </a:solidFill>
                <a:latin typeface="Calibri" pitchFamily="34" charset="0"/>
                <a:ea typeface="Calibri" pitchFamily="34" charset="-122"/>
                <a:cs typeface="Calibri" pitchFamily="34" charset="-120"/>
              </a:rPr>
              <a:t>STAGE 2 begins</a:t>
            </a:r>
            <a:endParaRPr lang="en-US" sz="1400" dirty="0"/>
          </a:p>
        </p:txBody>
      </p:sp>
      <p:sp>
        <p:nvSpPr>
          <p:cNvPr id="160" name="No-Go Trigger"/>
          <p:cNvSpPr/>
          <p:nvPr/>
        </p:nvSpPr>
        <p:spPr>
          <a:xfrm>
            <a:off x="971550" y="5180000"/>
            <a:ext cx="5085040" cy="720000"/>
          </a:xfrm>
          <a:prstGeom prst="rect">
            <a:avLst/>
          </a:prstGeom>
          <a:noFill/>
          <a:ln/>
        </p:spPr>
        <p:txBody>
          <a:bodyPr wrap="square" lIns="25400" tIns="25400" rIns="25400" bIns="25400" rtlCol="0" anchor="t">
            <a:normAutofit/>
          </a:bodyPr>
          <a:lstStyle/>
          <a:p>
            <a:pPr marL="0" indent="0" algn="l">
              <a:lnSpc>
                <a:spcPct val="120000"/>
              </a:lnSpc>
              <a:buNone/>
            </a:pPr>
            <a:r>
              <a:rPr lang="en-US" sz="1400" b="1" spc="60" dirty="0">
                <a:solidFill>
                  <a:srgbClr val="BF7D36"/>
                </a:solidFill>
                <a:latin typeface="Calibri" pitchFamily="34" charset="0"/>
                <a:ea typeface="Calibri" pitchFamily="34" charset="-122"/>
                <a:cs typeface="Calibri" pitchFamily="34" charset="-120"/>
              </a:rPr>
              <a:t>NO-GO: If no MoU by month 6 → project paused. No pilot capex without confirmed feedstock.</a:t>
            </a:r>
            <a:endParaRPr lang="en-US" sz="1400" b="1"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18288000" cy="10287000"/>
          </a:xfrm>
          <a:prstGeom prst="rect">
            <a:avLst/>
          </a:prstGeom>
          <a:solidFill>
            <a:srgbClr val="FFFFFF"/>
          </a:solidFill>
          <a:ln/>
        </p:spPr>
        <p:txBody>
          <a:bodyPr/>
          <a:lstStyle/>
          <a:p>
            <a:endParaRPr lang="en-US" dirty="0"/>
          </a:p>
        </p:txBody>
      </p:sp>
      <p:sp>
        <p:nvSpPr>
          <p:cNvPr id="4" name="Text 2"/>
          <p:cNvSpPr/>
          <p:nvPr/>
        </p:nvSpPr>
        <p:spPr>
          <a:xfrm>
            <a:off x="1223605" y="742950"/>
            <a:ext cx="151924" cy="300514"/>
          </a:xfrm>
          <a:prstGeom prst="rect">
            <a:avLst/>
          </a:prstGeom>
          <a:noFill/>
          <a:ln/>
        </p:spPr>
        <p:txBody>
          <a:bodyPr wrap="square" lIns="25400" tIns="25400" rIns="25400" bIns="25400" rtlCol="0" anchor="t">
            <a:normAutofit fontScale="92500" lnSpcReduction="10000"/>
          </a:bodyPr>
          <a:lstStyle/>
          <a:p>
            <a:pPr marL="0" indent="0" algn="l">
              <a:lnSpc>
                <a:spcPct val="145000"/>
              </a:lnSpc>
              <a:buNone/>
            </a:pPr>
            <a:r>
              <a:rPr lang="en-US" sz="1425" b="1" kern="0" spc="200" dirty="0">
                <a:solidFill>
                  <a:srgbClr val="C9C2B0"/>
                </a:solidFill>
                <a:latin typeface="Arial" pitchFamily="34" charset="0"/>
                <a:ea typeface="Arial" pitchFamily="34" charset="-122"/>
                <a:cs typeface="Arial" pitchFamily="34" charset="-120"/>
              </a:rPr>
              <a:t>/</a:t>
            </a:r>
            <a:endParaRPr lang="en-US" sz="1425" dirty="0"/>
          </a:p>
        </p:txBody>
      </p:sp>
      <p:sp>
        <p:nvSpPr>
          <p:cNvPr id="6" name="Text 4"/>
          <p:cNvSpPr/>
          <p:nvPr/>
        </p:nvSpPr>
        <p:spPr>
          <a:xfrm>
            <a:off x="15153561" y="742950"/>
            <a:ext cx="2372439" cy="300514"/>
          </a:xfrm>
          <a:prstGeom prst="rect">
            <a:avLst/>
          </a:prstGeom>
          <a:noFill/>
          <a:ln/>
        </p:spPr>
        <p:txBody>
          <a:bodyPr wrap="square" lIns="25400" tIns="25400" rIns="25400" bIns="25400" rtlCol="0" anchor="t">
            <a:normAutofit fontScale="92500" lnSpcReduction="10000"/>
          </a:bodyPr>
          <a:lstStyle/>
          <a:p>
            <a:pPr marL="0" indent="0" algn="l">
              <a:lnSpc>
                <a:spcPct val="145000"/>
              </a:lnSpc>
              <a:buNone/>
            </a:pPr>
            <a:r>
              <a:rPr lang="en-US" sz="1425" b="1" kern="0" spc="228" dirty="0">
                <a:solidFill>
                  <a:srgbClr val="5C6B62"/>
                </a:solidFill>
                <a:latin typeface="Arial" pitchFamily="34" charset="0"/>
                <a:ea typeface="Arial" pitchFamily="34" charset="-122"/>
                <a:cs typeface="Arial" pitchFamily="34" charset="-120"/>
              </a:rPr>
              <a:t>PART III · THE PLAN</a:t>
            </a:r>
            <a:endParaRPr lang="en-US" sz="1425" dirty="0"/>
          </a:p>
        </p:txBody>
      </p:sp>
      <p:sp>
        <p:nvSpPr>
          <p:cNvPr id="7" name="Text 5"/>
          <p:cNvSpPr/>
          <p:nvPr/>
        </p:nvSpPr>
        <p:spPr>
          <a:xfrm>
            <a:off x="838200" y="1253014"/>
            <a:ext cx="16089630" cy="1209199"/>
          </a:xfrm>
          <a:prstGeom prst="rect">
            <a:avLst/>
          </a:prstGeom>
          <a:noFill/>
          <a:ln/>
        </p:spPr>
        <p:txBody>
          <a:bodyPr wrap="square" lIns="25400" tIns="25400" rIns="25400" bIns="25400" rtlCol="0" anchor="t">
            <a:normAutofit/>
          </a:bodyPr>
          <a:lstStyle/>
          <a:p>
            <a:pPr>
              <a:lnSpc>
                <a:spcPct val="112000"/>
              </a:lnSpc>
            </a:pPr>
            <a:r>
              <a:rPr lang="en-US" sz="3300" b="1" kern="0" spc="-33" dirty="0">
                <a:solidFill>
                  <a:srgbClr val="15211B"/>
                </a:solidFill>
                <a:latin typeface="Calibri" pitchFamily="34" charset="0"/>
                <a:ea typeface="Calibri" pitchFamily="34" charset="-122"/>
                <a:cs typeface="Calibri" pitchFamily="34" charset="-120"/>
              </a:rPr>
              <a:t>Six things can kill this - the plan is to find out which one, cheaply, before any capital.</a:t>
            </a:r>
          </a:p>
        </p:txBody>
      </p:sp>
      <p:sp>
        <p:nvSpPr>
          <p:cNvPr id="9" name="Shape 7"/>
          <p:cNvSpPr/>
          <p:nvPr/>
        </p:nvSpPr>
        <p:spPr>
          <a:xfrm>
            <a:off x="838200" y="3765709"/>
            <a:ext cx="3322320" cy="9525"/>
          </a:xfrm>
          <a:prstGeom prst="rect">
            <a:avLst/>
          </a:prstGeom>
          <a:solidFill>
            <a:srgbClr val="2A3B33"/>
          </a:solidFill>
          <a:ln/>
        </p:spPr>
        <p:txBody>
          <a:bodyPr/>
          <a:lstStyle/>
          <a:p>
            <a:endParaRPr lang="en-US"/>
          </a:p>
        </p:txBody>
      </p:sp>
      <p:sp>
        <p:nvSpPr>
          <p:cNvPr id="11" name="Shape 9"/>
          <p:cNvSpPr/>
          <p:nvPr/>
        </p:nvSpPr>
        <p:spPr>
          <a:xfrm>
            <a:off x="4160520" y="3765709"/>
            <a:ext cx="3986689" cy="9525"/>
          </a:xfrm>
          <a:prstGeom prst="rect">
            <a:avLst/>
          </a:prstGeom>
          <a:solidFill>
            <a:srgbClr val="2A3B33"/>
          </a:solidFill>
          <a:ln/>
        </p:spPr>
        <p:txBody>
          <a:bodyPr/>
          <a:lstStyle/>
          <a:p>
            <a:endParaRPr lang="en-US"/>
          </a:p>
        </p:txBody>
      </p:sp>
      <p:sp>
        <p:nvSpPr>
          <p:cNvPr id="13" name="Shape 11"/>
          <p:cNvSpPr/>
          <p:nvPr/>
        </p:nvSpPr>
        <p:spPr>
          <a:xfrm>
            <a:off x="8147209" y="3765709"/>
            <a:ext cx="4152900" cy="9525"/>
          </a:xfrm>
          <a:prstGeom prst="rect">
            <a:avLst/>
          </a:prstGeom>
          <a:solidFill>
            <a:srgbClr val="2A3B33"/>
          </a:solidFill>
          <a:ln/>
        </p:spPr>
        <p:txBody>
          <a:bodyPr/>
          <a:lstStyle/>
          <a:p>
            <a:endParaRPr lang="en-US"/>
          </a:p>
        </p:txBody>
      </p:sp>
      <p:sp>
        <p:nvSpPr>
          <p:cNvPr id="14" name="Text 12"/>
          <p:cNvSpPr/>
          <p:nvPr/>
        </p:nvSpPr>
        <p:spPr>
          <a:xfrm>
            <a:off x="8337709" y="3387566"/>
            <a:ext cx="3896487" cy="282893"/>
          </a:xfrm>
          <a:prstGeom prst="rect">
            <a:avLst/>
          </a:prstGeom>
          <a:noFill/>
          <a:ln/>
        </p:spPr>
        <p:txBody>
          <a:bodyPr wrap="square" lIns="25400" tIns="25400" rIns="25400" bIns="25400" rtlCol="0" anchor="b">
            <a:noAutofit/>
          </a:bodyPr>
          <a:lstStyle/>
          <a:p>
            <a:pPr>
              <a:lnSpc>
                <a:spcPct val="145000"/>
              </a:lnSpc>
            </a:pPr>
            <a:r>
              <a:rPr lang="en-US" b="1" kern="0" spc="108" dirty="0">
                <a:solidFill>
                  <a:srgbClr val="23543F"/>
                </a:solidFill>
                <a:latin typeface="Calibri" pitchFamily="34" charset="0"/>
                <a:ea typeface="Calibri" pitchFamily="34" charset="-122"/>
                <a:cs typeface="Calibri" pitchFamily="34" charset="-120"/>
              </a:rPr>
              <a:t>DE-RISKING ACTION</a:t>
            </a:r>
          </a:p>
        </p:txBody>
      </p:sp>
      <p:sp>
        <p:nvSpPr>
          <p:cNvPr id="15" name="Shape 13"/>
          <p:cNvSpPr/>
          <p:nvPr/>
        </p:nvSpPr>
        <p:spPr>
          <a:xfrm>
            <a:off x="12300109" y="3765709"/>
            <a:ext cx="3488412" cy="9525"/>
          </a:xfrm>
          <a:prstGeom prst="rect">
            <a:avLst/>
          </a:prstGeom>
          <a:solidFill>
            <a:srgbClr val="2A3B33"/>
          </a:solidFill>
          <a:ln/>
        </p:spPr>
        <p:txBody>
          <a:bodyPr/>
          <a:lstStyle/>
          <a:p>
            <a:endParaRPr lang="en-US"/>
          </a:p>
        </p:txBody>
      </p:sp>
      <p:sp>
        <p:nvSpPr>
          <p:cNvPr id="16" name="Text 14"/>
          <p:cNvSpPr/>
          <p:nvPr/>
        </p:nvSpPr>
        <p:spPr>
          <a:xfrm>
            <a:off x="12490609" y="3387566"/>
            <a:ext cx="3212065" cy="282893"/>
          </a:xfrm>
          <a:prstGeom prst="rect">
            <a:avLst/>
          </a:prstGeom>
          <a:noFill/>
          <a:ln/>
        </p:spPr>
        <p:txBody>
          <a:bodyPr wrap="square" lIns="25400" tIns="25400" rIns="25400" bIns="25400" rtlCol="0" anchor="b">
            <a:noAutofit/>
          </a:bodyPr>
          <a:lstStyle/>
          <a:p>
            <a:pPr>
              <a:lnSpc>
                <a:spcPct val="145000"/>
              </a:lnSpc>
            </a:pPr>
            <a:r>
              <a:rPr lang="en-US" b="1" kern="0" spc="108" dirty="0">
                <a:solidFill>
                  <a:srgbClr val="23543F"/>
                </a:solidFill>
                <a:latin typeface="Calibri" pitchFamily="34" charset="0"/>
                <a:ea typeface="Calibri" pitchFamily="34" charset="-122"/>
                <a:cs typeface="Calibri" pitchFamily="34" charset="-120"/>
              </a:rPr>
              <a:t>SUCCESS METRIC</a:t>
            </a:r>
          </a:p>
        </p:txBody>
      </p:sp>
      <p:sp>
        <p:nvSpPr>
          <p:cNvPr id="17" name="Shape 15"/>
          <p:cNvSpPr/>
          <p:nvPr/>
        </p:nvSpPr>
        <p:spPr>
          <a:xfrm>
            <a:off x="15788521" y="3765709"/>
            <a:ext cx="1661279" cy="9525"/>
          </a:xfrm>
          <a:prstGeom prst="rect">
            <a:avLst/>
          </a:prstGeom>
          <a:solidFill>
            <a:srgbClr val="2A3B33"/>
          </a:solidFill>
          <a:ln/>
        </p:spPr>
        <p:txBody>
          <a:bodyPr/>
          <a:lstStyle/>
          <a:p>
            <a:endParaRPr lang="en-US"/>
          </a:p>
        </p:txBody>
      </p:sp>
      <p:sp>
        <p:nvSpPr>
          <p:cNvPr id="18" name="Text 16"/>
          <p:cNvSpPr/>
          <p:nvPr/>
        </p:nvSpPr>
        <p:spPr>
          <a:xfrm>
            <a:off x="15902821" y="3387566"/>
            <a:ext cx="1356479" cy="282893"/>
          </a:xfrm>
          <a:prstGeom prst="rect">
            <a:avLst/>
          </a:prstGeom>
          <a:noFill/>
          <a:ln/>
        </p:spPr>
        <p:txBody>
          <a:bodyPr wrap="square" lIns="25400" tIns="25400" rIns="25400" bIns="25400" rtlCol="0" anchor="b">
            <a:noAutofit/>
          </a:bodyPr>
          <a:lstStyle/>
          <a:p>
            <a:pPr>
              <a:lnSpc>
                <a:spcPct val="145000"/>
              </a:lnSpc>
            </a:pPr>
            <a:r>
              <a:rPr lang="en-US" b="1" kern="0" spc="108" dirty="0">
                <a:solidFill>
                  <a:srgbClr val="23543F"/>
                </a:solidFill>
                <a:latin typeface="Calibri" pitchFamily="34" charset="0"/>
                <a:ea typeface="Calibri" pitchFamily="34" charset="-122"/>
                <a:cs typeface="Calibri" pitchFamily="34" charset="-120"/>
              </a:rPr>
              <a:t>SEVERITY</a:t>
            </a:r>
          </a:p>
        </p:txBody>
      </p:sp>
      <p:sp>
        <p:nvSpPr>
          <p:cNvPr id="19" name="Shape 17"/>
          <p:cNvSpPr/>
          <p:nvPr/>
        </p:nvSpPr>
        <p:spPr>
          <a:xfrm>
            <a:off x="838200" y="4606052"/>
            <a:ext cx="3322320" cy="9525"/>
          </a:xfrm>
          <a:prstGeom prst="rect">
            <a:avLst/>
          </a:prstGeom>
          <a:solidFill>
            <a:srgbClr val="C9C2B0"/>
          </a:solidFill>
          <a:ln/>
        </p:spPr>
        <p:txBody>
          <a:bodyPr/>
          <a:lstStyle/>
          <a:p>
            <a:endParaRPr lang="en-US"/>
          </a:p>
        </p:txBody>
      </p:sp>
      <p:sp>
        <p:nvSpPr>
          <p:cNvPr id="20" name="Text 18"/>
          <p:cNvSpPr/>
          <p:nvPr/>
        </p:nvSpPr>
        <p:spPr>
          <a:xfrm>
            <a:off x="1028700" y="3925729"/>
            <a:ext cx="3040990" cy="566023"/>
          </a:xfrm>
          <a:prstGeom prst="rect">
            <a:avLst/>
          </a:prstGeom>
          <a:noFill/>
          <a:ln/>
        </p:spPr>
        <p:txBody>
          <a:bodyPr wrap="square" lIns="25400" tIns="25400" rIns="25400" bIns="25400" rtlCol="0" anchor="ctr">
            <a:noAutofit/>
          </a:bodyPr>
          <a:lstStyle/>
          <a:p>
            <a:pPr marL="0" indent="0" algn="l">
              <a:lnSpc>
                <a:spcPct val="132000"/>
              </a:lnSpc>
              <a:buNone/>
            </a:pPr>
            <a:r>
              <a:rPr lang="en-US" b="1" kern="0" spc="-19" dirty="0">
                <a:solidFill>
                  <a:srgbClr val="2A3B33"/>
                </a:solidFill>
                <a:ea typeface="Arial" pitchFamily="34" charset="-122"/>
                <a:cs typeface="Arial" pitchFamily="34" charset="-120"/>
              </a:rPr>
              <a:t>Feedstock access &amp; competing routes</a:t>
            </a:r>
            <a:endParaRPr lang="en-US" dirty="0"/>
          </a:p>
        </p:txBody>
      </p:sp>
      <p:sp>
        <p:nvSpPr>
          <p:cNvPr id="21" name="Shape 19"/>
          <p:cNvSpPr/>
          <p:nvPr/>
        </p:nvSpPr>
        <p:spPr>
          <a:xfrm>
            <a:off x="4160520" y="4606052"/>
            <a:ext cx="3986689" cy="9525"/>
          </a:xfrm>
          <a:prstGeom prst="rect">
            <a:avLst/>
          </a:prstGeom>
          <a:solidFill>
            <a:srgbClr val="C9C2B0"/>
          </a:solidFill>
          <a:ln/>
        </p:spPr>
        <p:txBody>
          <a:bodyPr/>
          <a:lstStyle/>
          <a:p>
            <a:endParaRPr lang="en-US"/>
          </a:p>
        </p:txBody>
      </p:sp>
      <p:sp>
        <p:nvSpPr>
          <p:cNvPr id="22" name="Text 20"/>
          <p:cNvSpPr/>
          <p:nvPr/>
        </p:nvSpPr>
        <p:spPr>
          <a:xfrm>
            <a:off x="4351020" y="3925729"/>
            <a:ext cx="3725290" cy="566023"/>
          </a:xfrm>
          <a:prstGeom prst="rect">
            <a:avLst/>
          </a:prstGeom>
          <a:noFill/>
          <a:ln/>
        </p:spPr>
        <p:txBody>
          <a:bodyPr wrap="square" lIns="25400" tIns="25400" rIns="25400" bIns="25400" rtlCol="0" anchor="ctr">
            <a:noAutofit/>
          </a:bodyPr>
          <a:lstStyle/>
          <a:p>
            <a:pPr marL="0" indent="0" algn="l">
              <a:lnSpc>
                <a:spcPct val="132000"/>
              </a:lnSpc>
              <a:buNone/>
            </a:pPr>
            <a:r>
              <a:rPr lang="en-US" kern="0" spc="-19" dirty="0">
                <a:solidFill>
                  <a:srgbClr val="2A3B33"/>
                </a:solidFill>
                <a:ea typeface="Arial" pitchFamily="34" charset="-122"/>
                <a:cs typeface="Arial" pitchFamily="34" charset="-120"/>
              </a:rPr>
              <a:t>No feedstock = no business; Sims/Cyclic could lock up ITAD supply.</a:t>
            </a:r>
            <a:endParaRPr lang="en-US" dirty="0"/>
          </a:p>
        </p:txBody>
      </p:sp>
      <p:sp>
        <p:nvSpPr>
          <p:cNvPr id="23" name="Shape 21"/>
          <p:cNvSpPr/>
          <p:nvPr/>
        </p:nvSpPr>
        <p:spPr>
          <a:xfrm>
            <a:off x="8147209" y="4606052"/>
            <a:ext cx="4152900" cy="9525"/>
          </a:xfrm>
          <a:prstGeom prst="rect">
            <a:avLst/>
          </a:prstGeom>
          <a:solidFill>
            <a:srgbClr val="C9C2B0"/>
          </a:solidFill>
          <a:ln/>
        </p:spPr>
        <p:txBody>
          <a:bodyPr/>
          <a:lstStyle/>
          <a:p>
            <a:endParaRPr lang="en-US"/>
          </a:p>
        </p:txBody>
      </p:sp>
      <p:sp>
        <p:nvSpPr>
          <p:cNvPr id="24" name="Text 22"/>
          <p:cNvSpPr/>
          <p:nvPr/>
        </p:nvSpPr>
        <p:spPr>
          <a:xfrm>
            <a:off x="8357640" y="3889534"/>
            <a:ext cx="3896487" cy="566023"/>
          </a:xfrm>
          <a:prstGeom prst="rect">
            <a:avLst/>
          </a:prstGeom>
          <a:noFill/>
          <a:ln/>
        </p:spPr>
        <p:txBody>
          <a:bodyPr wrap="square" lIns="25400" tIns="25400" rIns="25400" bIns="25400" rtlCol="0" anchor="ctr">
            <a:noAutofit/>
          </a:bodyPr>
          <a:lstStyle/>
          <a:p>
            <a:pPr>
              <a:lnSpc>
                <a:spcPct val="152000"/>
              </a:lnSpc>
            </a:pPr>
            <a:r>
              <a:rPr lang="en-US" kern="0" spc="-19" dirty="0">
                <a:solidFill>
                  <a:srgbClr val="2A3B33"/>
                </a:solidFill>
                <a:cs typeface="Arial" pitchFamily="34" charset="-120"/>
              </a:rPr>
              <a:t>10+ interviews; target 3 MoU by month 4 with partners free of competing-route.</a:t>
            </a:r>
          </a:p>
        </p:txBody>
      </p:sp>
      <p:sp>
        <p:nvSpPr>
          <p:cNvPr id="25" name="Shape 23"/>
          <p:cNvSpPr/>
          <p:nvPr/>
        </p:nvSpPr>
        <p:spPr>
          <a:xfrm>
            <a:off x="12300109" y="4606052"/>
            <a:ext cx="3488412" cy="9525"/>
          </a:xfrm>
          <a:prstGeom prst="rect">
            <a:avLst/>
          </a:prstGeom>
          <a:solidFill>
            <a:srgbClr val="C9C2B0"/>
          </a:solidFill>
          <a:ln/>
        </p:spPr>
        <p:txBody>
          <a:bodyPr/>
          <a:lstStyle/>
          <a:p>
            <a:endParaRPr lang="en-US"/>
          </a:p>
        </p:txBody>
      </p:sp>
      <p:sp>
        <p:nvSpPr>
          <p:cNvPr id="26" name="Text 24"/>
          <p:cNvSpPr/>
          <p:nvPr/>
        </p:nvSpPr>
        <p:spPr>
          <a:xfrm>
            <a:off x="12490609" y="3925729"/>
            <a:ext cx="3212065" cy="360999"/>
          </a:xfrm>
          <a:prstGeom prst="rect">
            <a:avLst/>
          </a:prstGeom>
          <a:noFill/>
          <a:ln/>
        </p:spPr>
        <p:txBody>
          <a:bodyPr wrap="square" lIns="25400" tIns="25400" rIns="25400" bIns="25400" rtlCol="0" anchor="ctr">
            <a:noAutofit/>
          </a:bodyPr>
          <a:lstStyle/>
          <a:p>
            <a:pPr>
              <a:lnSpc>
                <a:spcPct val="152000"/>
              </a:lnSpc>
            </a:pPr>
            <a:r>
              <a:rPr lang="en-US" kern="0" spc="-19" dirty="0">
                <a:solidFill>
                  <a:srgbClr val="2A3B33"/>
                </a:solidFill>
                <a:cs typeface="Arial" pitchFamily="34" charset="-120"/>
              </a:rPr>
              <a:t>1-2 signed access agreements by month 4.</a:t>
            </a:r>
          </a:p>
        </p:txBody>
      </p:sp>
      <p:sp>
        <p:nvSpPr>
          <p:cNvPr id="27" name="Shape 25"/>
          <p:cNvSpPr/>
          <p:nvPr/>
        </p:nvSpPr>
        <p:spPr>
          <a:xfrm>
            <a:off x="15788521" y="4606052"/>
            <a:ext cx="1661279" cy="9525"/>
          </a:xfrm>
          <a:prstGeom prst="rect">
            <a:avLst/>
          </a:prstGeom>
          <a:solidFill>
            <a:srgbClr val="C9C2B0"/>
          </a:solidFill>
          <a:ln/>
        </p:spPr>
        <p:txBody>
          <a:bodyPr/>
          <a:lstStyle/>
          <a:p>
            <a:endParaRPr lang="en-US"/>
          </a:p>
        </p:txBody>
      </p:sp>
      <p:sp>
        <p:nvSpPr>
          <p:cNvPr id="28" name="Shape 26"/>
          <p:cNvSpPr/>
          <p:nvPr/>
        </p:nvSpPr>
        <p:spPr>
          <a:xfrm>
            <a:off x="16716375" y="4136231"/>
            <a:ext cx="142875" cy="142875"/>
          </a:xfrm>
          <a:prstGeom prst="ellipse">
            <a:avLst/>
          </a:prstGeom>
          <a:solidFill>
            <a:srgbClr val="A96E33"/>
          </a:solidFill>
          <a:ln/>
        </p:spPr>
        <p:txBody>
          <a:bodyPr/>
          <a:lstStyle/>
          <a:p>
            <a:endParaRPr lang="en-US"/>
          </a:p>
        </p:txBody>
      </p:sp>
      <p:sp>
        <p:nvSpPr>
          <p:cNvPr id="29" name="Shape 27"/>
          <p:cNvSpPr/>
          <p:nvPr/>
        </p:nvSpPr>
        <p:spPr>
          <a:xfrm>
            <a:off x="16916400" y="4136231"/>
            <a:ext cx="142875" cy="142875"/>
          </a:xfrm>
          <a:prstGeom prst="ellipse">
            <a:avLst/>
          </a:prstGeom>
          <a:solidFill>
            <a:srgbClr val="A96E33"/>
          </a:solidFill>
          <a:ln/>
        </p:spPr>
        <p:txBody>
          <a:bodyPr/>
          <a:lstStyle/>
          <a:p>
            <a:endParaRPr lang="en-US"/>
          </a:p>
        </p:txBody>
      </p:sp>
      <p:sp>
        <p:nvSpPr>
          <p:cNvPr id="30" name="Shape 28"/>
          <p:cNvSpPr/>
          <p:nvPr/>
        </p:nvSpPr>
        <p:spPr>
          <a:xfrm>
            <a:off x="17116425" y="4136231"/>
            <a:ext cx="142875" cy="142875"/>
          </a:xfrm>
          <a:prstGeom prst="ellipse">
            <a:avLst/>
          </a:prstGeom>
          <a:solidFill>
            <a:srgbClr val="A96E33"/>
          </a:solidFill>
          <a:ln/>
        </p:spPr>
        <p:txBody>
          <a:bodyPr/>
          <a:lstStyle/>
          <a:p>
            <a:endParaRPr lang="en-US"/>
          </a:p>
        </p:txBody>
      </p:sp>
      <p:sp>
        <p:nvSpPr>
          <p:cNvPr id="31" name="Shape 29"/>
          <p:cNvSpPr/>
          <p:nvPr/>
        </p:nvSpPr>
        <p:spPr>
          <a:xfrm>
            <a:off x="838200" y="4613672"/>
            <a:ext cx="3322320" cy="840343"/>
          </a:xfrm>
          <a:prstGeom prst="rect">
            <a:avLst/>
          </a:prstGeom>
          <a:solidFill>
            <a:srgbClr val="14342B">
              <a:alpha val="3000"/>
            </a:srgbClr>
          </a:solidFill>
          <a:ln/>
        </p:spPr>
        <p:txBody>
          <a:bodyPr/>
          <a:lstStyle/>
          <a:p>
            <a:endParaRPr lang="en-US"/>
          </a:p>
        </p:txBody>
      </p:sp>
      <p:sp>
        <p:nvSpPr>
          <p:cNvPr id="32" name="Shape 30"/>
          <p:cNvSpPr/>
          <p:nvPr/>
        </p:nvSpPr>
        <p:spPr>
          <a:xfrm>
            <a:off x="838200" y="5446395"/>
            <a:ext cx="3322320" cy="9525"/>
          </a:xfrm>
          <a:prstGeom prst="rect">
            <a:avLst/>
          </a:prstGeom>
          <a:solidFill>
            <a:srgbClr val="C9C2B0"/>
          </a:solidFill>
          <a:ln/>
        </p:spPr>
        <p:txBody>
          <a:bodyPr/>
          <a:lstStyle/>
          <a:p>
            <a:endParaRPr lang="en-US"/>
          </a:p>
        </p:txBody>
      </p:sp>
      <p:sp>
        <p:nvSpPr>
          <p:cNvPr id="33" name="Text 31"/>
          <p:cNvSpPr/>
          <p:nvPr/>
        </p:nvSpPr>
        <p:spPr>
          <a:xfrm>
            <a:off x="1028700" y="4766072"/>
            <a:ext cx="3040990" cy="566023"/>
          </a:xfrm>
          <a:prstGeom prst="rect">
            <a:avLst/>
          </a:prstGeom>
          <a:noFill/>
          <a:ln/>
        </p:spPr>
        <p:txBody>
          <a:bodyPr wrap="square" lIns="25400" tIns="25400" rIns="25400" bIns="25400" rtlCol="0" anchor="ctr">
            <a:normAutofit/>
          </a:bodyPr>
          <a:lstStyle/>
          <a:p>
            <a:pPr>
              <a:lnSpc>
                <a:spcPct val="132000"/>
              </a:lnSpc>
            </a:pPr>
            <a:r>
              <a:rPr lang="en-US" b="1" kern="0" spc="-19" dirty="0">
                <a:solidFill>
                  <a:srgbClr val="2A3B33"/>
                </a:solidFill>
                <a:cs typeface="Arial" pitchFamily="34" charset="-120"/>
              </a:rPr>
              <a:t>Real-matrix extraction</a:t>
            </a:r>
          </a:p>
        </p:txBody>
      </p:sp>
      <p:sp>
        <p:nvSpPr>
          <p:cNvPr id="34" name="Shape 32"/>
          <p:cNvSpPr/>
          <p:nvPr/>
        </p:nvSpPr>
        <p:spPr>
          <a:xfrm>
            <a:off x="4160520" y="4613672"/>
            <a:ext cx="3986689" cy="840343"/>
          </a:xfrm>
          <a:prstGeom prst="rect">
            <a:avLst/>
          </a:prstGeom>
          <a:solidFill>
            <a:srgbClr val="14342B">
              <a:alpha val="3000"/>
            </a:srgbClr>
          </a:solidFill>
          <a:ln/>
        </p:spPr>
        <p:txBody>
          <a:bodyPr/>
          <a:lstStyle/>
          <a:p>
            <a:endParaRPr lang="en-US"/>
          </a:p>
        </p:txBody>
      </p:sp>
      <p:sp>
        <p:nvSpPr>
          <p:cNvPr id="35" name="Shape 33"/>
          <p:cNvSpPr/>
          <p:nvPr/>
        </p:nvSpPr>
        <p:spPr>
          <a:xfrm>
            <a:off x="4160520" y="5446395"/>
            <a:ext cx="3986689" cy="9525"/>
          </a:xfrm>
          <a:prstGeom prst="rect">
            <a:avLst/>
          </a:prstGeom>
          <a:solidFill>
            <a:srgbClr val="C9C2B0"/>
          </a:solidFill>
          <a:ln/>
        </p:spPr>
        <p:txBody>
          <a:bodyPr/>
          <a:lstStyle/>
          <a:p>
            <a:endParaRPr lang="en-US"/>
          </a:p>
        </p:txBody>
      </p:sp>
      <p:sp>
        <p:nvSpPr>
          <p:cNvPr id="36" name="Text 34"/>
          <p:cNvSpPr/>
          <p:nvPr/>
        </p:nvSpPr>
        <p:spPr>
          <a:xfrm>
            <a:off x="4351020" y="4766072"/>
            <a:ext cx="3725290" cy="566023"/>
          </a:xfrm>
          <a:prstGeom prst="rect">
            <a:avLst/>
          </a:prstGeom>
          <a:noFill/>
          <a:ln/>
        </p:spPr>
        <p:txBody>
          <a:bodyPr wrap="square" lIns="25400" tIns="25400" rIns="25400" bIns="25400" rtlCol="0" anchor="ctr">
            <a:normAutofit/>
          </a:bodyPr>
          <a:lstStyle/>
          <a:p>
            <a:pPr>
              <a:lnSpc>
                <a:spcPct val="112000"/>
              </a:lnSpc>
            </a:pPr>
            <a:r>
              <a:rPr lang="en-US" kern="0" spc="-19" dirty="0">
                <a:solidFill>
                  <a:srgbClr val="2A3B33"/>
                </a:solidFill>
                <a:cs typeface="Arial" pitchFamily="34" charset="-120"/>
              </a:rPr>
              <a:t>Lab results may not hold on real waste.</a:t>
            </a:r>
          </a:p>
        </p:txBody>
      </p:sp>
      <p:sp>
        <p:nvSpPr>
          <p:cNvPr id="37" name="Shape 35"/>
          <p:cNvSpPr/>
          <p:nvPr/>
        </p:nvSpPr>
        <p:spPr>
          <a:xfrm>
            <a:off x="8147209" y="4613672"/>
            <a:ext cx="4152900" cy="840343"/>
          </a:xfrm>
          <a:prstGeom prst="rect">
            <a:avLst/>
          </a:prstGeom>
          <a:solidFill>
            <a:srgbClr val="14342B">
              <a:alpha val="3000"/>
            </a:srgbClr>
          </a:solidFill>
          <a:ln/>
        </p:spPr>
        <p:txBody>
          <a:bodyPr/>
          <a:lstStyle/>
          <a:p>
            <a:endParaRPr lang="en-US"/>
          </a:p>
        </p:txBody>
      </p:sp>
      <p:sp>
        <p:nvSpPr>
          <p:cNvPr id="38" name="Shape 36"/>
          <p:cNvSpPr/>
          <p:nvPr/>
        </p:nvSpPr>
        <p:spPr>
          <a:xfrm>
            <a:off x="8147209" y="5446395"/>
            <a:ext cx="4152900" cy="9525"/>
          </a:xfrm>
          <a:prstGeom prst="rect">
            <a:avLst/>
          </a:prstGeom>
          <a:solidFill>
            <a:srgbClr val="C9C2B0"/>
          </a:solidFill>
          <a:ln/>
        </p:spPr>
        <p:txBody>
          <a:bodyPr/>
          <a:lstStyle/>
          <a:p>
            <a:endParaRPr lang="en-US"/>
          </a:p>
        </p:txBody>
      </p:sp>
      <p:sp>
        <p:nvSpPr>
          <p:cNvPr id="39" name="Text 37"/>
          <p:cNvSpPr/>
          <p:nvPr/>
        </p:nvSpPr>
        <p:spPr>
          <a:xfrm>
            <a:off x="8337709" y="4766072"/>
            <a:ext cx="3896487" cy="566023"/>
          </a:xfrm>
          <a:prstGeom prst="rect">
            <a:avLst/>
          </a:prstGeom>
          <a:noFill/>
          <a:ln/>
        </p:spPr>
        <p:txBody>
          <a:bodyPr wrap="square" lIns="25400" tIns="25400" rIns="25400" bIns="25400" rtlCol="0" anchor="ctr">
            <a:noAutofit/>
          </a:bodyPr>
          <a:lstStyle/>
          <a:p>
            <a:pPr>
              <a:lnSpc>
                <a:spcPct val="152000"/>
              </a:lnSpc>
            </a:pPr>
            <a:r>
              <a:rPr lang="en-US" kern="0" spc="-19" dirty="0">
                <a:solidFill>
                  <a:srgbClr val="2A3B33"/>
                </a:solidFill>
                <a:cs typeface="Arial" pitchFamily="34" charset="-120"/>
              </a:rPr>
              <a:t>Run extraction on actual HDD magnets with impurity profiling.</a:t>
            </a:r>
          </a:p>
        </p:txBody>
      </p:sp>
      <p:sp>
        <p:nvSpPr>
          <p:cNvPr id="40" name="Shape 38"/>
          <p:cNvSpPr/>
          <p:nvPr/>
        </p:nvSpPr>
        <p:spPr>
          <a:xfrm>
            <a:off x="12300109" y="4613672"/>
            <a:ext cx="3488412" cy="840343"/>
          </a:xfrm>
          <a:prstGeom prst="rect">
            <a:avLst/>
          </a:prstGeom>
          <a:solidFill>
            <a:srgbClr val="14342B">
              <a:alpha val="3000"/>
            </a:srgbClr>
          </a:solidFill>
          <a:ln/>
        </p:spPr>
        <p:txBody>
          <a:bodyPr/>
          <a:lstStyle/>
          <a:p>
            <a:endParaRPr lang="en-US"/>
          </a:p>
        </p:txBody>
      </p:sp>
      <p:sp>
        <p:nvSpPr>
          <p:cNvPr id="41" name="Shape 39"/>
          <p:cNvSpPr/>
          <p:nvPr/>
        </p:nvSpPr>
        <p:spPr>
          <a:xfrm>
            <a:off x="12300109" y="5446395"/>
            <a:ext cx="3488412" cy="9525"/>
          </a:xfrm>
          <a:prstGeom prst="rect">
            <a:avLst/>
          </a:prstGeom>
          <a:solidFill>
            <a:srgbClr val="C9C2B0"/>
          </a:solidFill>
          <a:ln/>
        </p:spPr>
        <p:txBody>
          <a:bodyPr/>
          <a:lstStyle/>
          <a:p>
            <a:endParaRPr lang="en-US"/>
          </a:p>
        </p:txBody>
      </p:sp>
      <p:sp>
        <p:nvSpPr>
          <p:cNvPr id="42" name="Text 40"/>
          <p:cNvSpPr/>
          <p:nvPr/>
        </p:nvSpPr>
        <p:spPr>
          <a:xfrm>
            <a:off x="12490609" y="4766073"/>
            <a:ext cx="3212065" cy="494350"/>
          </a:xfrm>
          <a:prstGeom prst="rect">
            <a:avLst/>
          </a:prstGeom>
          <a:noFill/>
          <a:ln/>
        </p:spPr>
        <p:txBody>
          <a:bodyPr wrap="square" lIns="25400" tIns="25400" rIns="25400" bIns="25400" rtlCol="0" anchor="ctr">
            <a:noAutofit/>
          </a:bodyPr>
          <a:lstStyle/>
          <a:p>
            <a:pPr>
              <a:lnSpc>
                <a:spcPct val="152000"/>
              </a:lnSpc>
            </a:pPr>
            <a:r>
              <a:rPr lang="en-US" kern="0" spc="-19" dirty="0">
                <a:solidFill>
                  <a:srgbClr val="2A3B33"/>
                </a:solidFill>
                <a:cs typeface="Arial" pitchFamily="34" charset="-120"/>
              </a:rPr>
              <a:t>Recovery above pre-agreed REE threshold.</a:t>
            </a:r>
          </a:p>
        </p:txBody>
      </p:sp>
      <p:sp>
        <p:nvSpPr>
          <p:cNvPr id="43" name="Shape 41"/>
          <p:cNvSpPr/>
          <p:nvPr/>
        </p:nvSpPr>
        <p:spPr>
          <a:xfrm>
            <a:off x="15788521" y="4613672"/>
            <a:ext cx="1661279" cy="840343"/>
          </a:xfrm>
          <a:prstGeom prst="rect">
            <a:avLst/>
          </a:prstGeom>
          <a:solidFill>
            <a:srgbClr val="14342B">
              <a:alpha val="3000"/>
            </a:srgbClr>
          </a:solidFill>
          <a:ln/>
        </p:spPr>
        <p:txBody>
          <a:bodyPr/>
          <a:lstStyle/>
          <a:p>
            <a:endParaRPr lang="en-US"/>
          </a:p>
        </p:txBody>
      </p:sp>
      <p:sp>
        <p:nvSpPr>
          <p:cNvPr id="44" name="Shape 42"/>
          <p:cNvSpPr/>
          <p:nvPr/>
        </p:nvSpPr>
        <p:spPr>
          <a:xfrm>
            <a:off x="15788521" y="5446395"/>
            <a:ext cx="1661279" cy="9525"/>
          </a:xfrm>
          <a:prstGeom prst="rect">
            <a:avLst/>
          </a:prstGeom>
          <a:solidFill>
            <a:srgbClr val="C9C2B0"/>
          </a:solidFill>
          <a:ln/>
        </p:spPr>
        <p:txBody>
          <a:bodyPr/>
          <a:lstStyle/>
          <a:p>
            <a:endParaRPr lang="en-US"/>
          </a:p>
        </p:txBody>
      </p:sp>
      <p:sp>
        <p:nvSpPr>
          <p:cNvPr id="45" name="Shape 43"/>
          <p:cNvSpPr/>
          <p:nvPr/>
        </p:nvSpPr>
        <p:spPr>
          <a:xfrm>
            <a:off x="16716375" y="4976575"/>
            <a:ext cx="142875" cy="142875"/>
          </a:xfrm>
          <a:prstGeom prst="ellipse">
            <a:avLst/>
          </a:prstGeom>
          <a:solidFill>
            <a:srgbClr val="C68A4A"/>
          </a:solidFill>
          <a:ln/>
        </p:spPr>
        <p:txBody>
          <a:bodyPr/>
          <a:lstStyle/>
          <a:p>
            <a:endParaRPr lang="en-US"/>
          </a:p>
        </p:txBody>
      </p:sp>
      <p:sp>
        <p:nvSpPr>
          <p:cNvPr id="46" name="Shape 44"/>
          <p:cNvSpPr/>
          <p:nvPr/>
        </p:nvSpPr>
        <p:spPr>
          <a:xfrm>
            <a:off x="16916400" y="4976575"/>
            <a:ext cx="142875" cy="142875"/>
          </a:xfrm>
          <a:prstGeom prst="ellipse">
            <a:avLst/>
          </a:prstGeom>
          <a:solidFill>
            <a:srgbClr val="C68A4A"/>
          </a:solidFill>
          <a:ln/>
        </p:spPr>
        <p:txBody>
          <a:bodyPr/>
          <a:lstStyle/>
          <a:p>
            <a:endParaRPr lang="en-US"/>
          </a:p>
        </p:txBody>
      </p:sp>
      <p:sp>
        <p:nvSpPr>
          <p:cNvPr id="47" name="Shape 45"/>
          <p:cNvSpPr/>
          <p:nvPr/>
        </p:nvSpPr>
        <p:spPr>
          <a:xfrm>
            <a:off x="17116425" y="4976575"/>
            <a:ext cx="142875" cy="142875"/>
          </a:xfrm>
          <a:prstGeom prst="ellipse">
            <a:avLst/>
          </a:prstGeom>
          <a:ln w="7620">
            <a:solidFill>
              <a:srgbClr val="C9C2B0"/>
            </a:solidFill>
            <a:prstDash val="solid"/>
          </a:ln>
        </p:spPr>
        <p:txBody>
          <a:bodyPr/>
          <a:lstStyle/>
          <a:p>
            <a:endParaRPr lang="en-US"/>
          </a:p>
        </p:txBody>
      </p:sp>
      <p:sp>
        <p:nvSpPr>
          <p:cNvPr id="48" name="Shape 46"/>
          <p:cNvSpPr/>
          <p:nvPr/>
        </p:nvSpPr>
        <p:spPr>
          <a:xfrm>
            <a:off x="838200" y="6286738"/>
            <a:ext cx="3322320" cy="9525"/>
          </a:xfrm>
          <a:prstGeom prst="rect">
            <a:avLst/>
          </a:prstGeom>
          <a:solidFill>
            <a:srgbClr val="C9C2B0"/>
          </a:solidFill>
          <a:ln/>
        </p:spPr>
        <p:txBody>
          <a:bodyPr/>
          <a:lstStyle/>
          <a:p>
            <a:endParaRPr lang="en-US"/>
          </a:p>
        </p:txBody>
      </p:sp>
      <p:sp>
        <p:nvSpPr>
          <p:cNvPr id="49" name="Text 47"/>
          <p:cNvSpPr/>
          <p:nvPr/>
        </p:nvSpPr>
        <p:spPr>
          <a:xfrm>
            <a:off x="1028700" y="5606415"/>
            <a:ext cx="3040990" cy="566023"/>
          </a:xfrm>
          <a:prstGeom prst="rect">
            <a:avLst/>
          </a:prstGeom>
          <a:noFill/>
          <a:ln/>
        </p:spPr>
        <p:txBody>
          <a:bodyPr wrap="square" lIns="25400" tIns="25400" rIns="25400" bIns="25400" rtlCol="0" anchor="ctr">
            <a:normAutofit/>
          </a:bodyPr>
          <a:lstStyle/>
          <a:p>
            <a:pPr>
              <a:lnSpc>
                <a:spcPct val="132000"/>
              </a:lnSpc>
            </a:pPr>
            <a:r>
              <a:rPr lang="en-US" b="1" kern="0" spc="-19" dirty="0">
                <a:solidFill>
                  <a:srgbClr val="2A3B33"/>
                </a:solidFill>
                <a:cs typeface="Arial" pitchFamily="34" charset="-120"/>
              </a:rPr>
              <a:t>Selectivity under impurities</a:t>
            </a:r>
          </a:p>
        </p:txBody>
      </p:sp>
      <p:sp>
        <p:nvSpPr>
          <p:cNvPr id="50" name="Shape 48"/>
          <p:cNvSpPr/>
          <p:nvPr/>
        </p:nvSpPr>
        <p:spPr>
          <a:xfrm>
            <a:off x="4160520" y="6286738"/>
            <a:ext cx="3986689" cy="9525"/>
          </a:xfrm>
          <a:prstGeom prst="rect">
            <a:avLst/>
          </a:prstGeom>
          <a:solidFill>
            <a:srgbClr val="C9C2B0"/>
          </a:solidFill>
          <a:ln/>
        </p:spPr>
        <p:txBody>
          <a:bodyPr/>
          <a:lstStyle/>
          <a:p>
            <a:endParaRPr lang="en-US"/>
          </a:p>
        </p:txBody>
      </p:sp>
      <p:sp>
        <p:nvSpPr>
          <p:cNvPr id="51" name="Text 49"/>
          <p:cNvSpPr/>
          <p:nvPr/>
        </p:nvSpPr>
        <p:spPr>
          <a:xfrm>
            <a:off x="4351020" y="5606415"/>
            <a:ext cx="3725290" cy="566023"/>
          </a:xfrm>
          <a:prstGeom prst="rect">
            <a:avLst/>
          </a:prstGeom>
          <a:noFill/>
          <a:ln/>
        </p:spPr>
        <p:txBody>
          <a:bodyPr wrap="square" lIns="25400" tIns="25400" rIns="25400" bIns="25400" rtlCol="0" anchor="ctr">
            <a:noAutofit/>
          </a:bodyPr>
          <a:lstStyle/>
          <a:p>
            <a:pPr>
              <a:lnSpc>
                <a:spcPct val="112000"/>
              </a:lnSpc>
            </a:pPr>
            <a:r>
              <a:rPr lang="en-US" kern="0" spc="-19" dirty="0">
                <a:solidFill>
                  <a:srgbClr val="2A3B33"/>
                </a:solidFill>
                <a:cs typeface="Arial" pitchFamily="34" charset="-120"/>
              </a:rPr>
              <a:t>Fe, Al, Ca may disrupt peptide selectivity.</a:t>
            </a:r>
          </a:p>
        </p:txBody>
      </p:sp>
      <p:sp>
        <p:nvSpPr>
          <p:cNvPr id="52" name="Shape 50"/>
          <p:cNvSpPr/>
          <p:nvPr/>
        </p:nvSpPr>
        <p:spPr>
          <a:xfrm>
            <a:off x="8147209" y="6286738"/>
            <a:ext cx="4152900" cy="9525"/>
          </a:xfrm>
          <a:prstGeom prst="rect">
            <a:avLst/>
          </a:prstGeom>
          <a:solidFill>
            <a:srgbClr val="C9C2B0"/>
          </a:solidFill>
          <a:ln/>
        </p:spPr>
        <p:txBody>
          <a:bodyPr/>
          <a:lstStyle/>
          <a:p>
            <a:endParaRPr lang="en-US"/>
          </a:p>
        </p:txBody>
      </p:sp>
      <p:sp>
        <p:nvSpPr>
          <p:cNvPr id="53" name="Text 51"/>
          <p:cNvSpPr/>
          <p:nvPr/>
        </p:nvSpPr>
        <p:spPr>
          <a:xfrm>
            <a:off x="8337709" y="5606415"/>
            <a:ext cx="3896487" cy="566023"/>
          </a:xfrm>
          <a:prstGeom prst="rect">
            <a:avLst/>
          </a:prstGeom>
          <a:noFill/>
          <a:ln/>
        </p:spPr>
        <p:txBody>
          <a:bodyPr wrap="square" lIns="25400" tIns="25400" rIns="25400" bIns="25400" rtlCol="0" anchor="ctr">
            <a:noAutofit/>
          </a:bodyPr>
          <a:lstStyle/>
          <a:p>
            <a:pPr>
              <a:lnSpc>
                <a:spcPct val="152000"/>
              </a:lnSpc>
            </a:pPr>
            <a:r>
              <a:rPr lang="en-US" kern="0" spc="-19" dirty="0">
                <a:solidFill>
                  <a:srgbClr val="2A3B33"/>
                </a:solidFill>
                <a:cs typeface="Arial" pitchFamily="34" charset="-120"/>
              </a:rPr>
              <a:t>Synthetic impurity matrix + real leachate vs. controls.</a:t>
            </a:r>
          </a:p>
        </p:txBody>
      </p:sp>
      <p:sp>
        <p:nvSpPr>
          <p:cNvPr id="54" name="Shape 52"/>
          <p:cNvSpPr/>
          <p:nvPr/>
        </p:nvSpPr>
        <p:spPr>
          <a:xfrm>
            <a:off x="12300109" y="6286738"/>
            <a:ext cx="3488412" cy="9525"/>
          </a:xfrm>
          <a:prstGeom prst="rect">
            <a:avLst/>
          </a:prstGeom>
          <a:solidFill>
            <a:srgbClr val="C9C2B0"/>
          </a:solidFill>
          <a:ln/>
        </p:spPr>
        <p:txBody>
          <a:bodyPr/>
          <a:lstStyle/>
          <a:p>
            <a:endParaRPr lang="en-US"/>
          </a:p>
        </p:txBody>
      </p:sp>
      <p:sp>
        <p:nvSpPr>
          <p:cNvPr id="55" name="Text 53"/>
          <p:cNvSpPr/>
          <p:nvPr/>
        </p:nvSpPr>
        <p:spPr>
          <a:xfrm>
            <a:off x="12490609" y="5606415"/>
            <a:ext cx="3212065" cy="566023"/>
          </a:xfrm>
          <a:prstGeom prst="rect">
            <a:avLst/>
          </a:prstGeom>
          <a:noFill/>
          <a:ln/>
        </p:spPr>
        <p:txBody>
          <a:bodyPr wrap="square" lIns="25400" tIns="25400" rIns="25400" bIns="25400" rtlCol="0" anchor="ctr">
            <a:noAutofit/>
          </a:bodyPr>
          <a:lstStyle/>
          <a:p>
            <a:pPr>
              <a:lnSpc>
                <a:spcPct val="142000"/>
              </a:lnSpc>
            </a:pPr>
            <a:r>
              <a:rPr lang="en-US" kern="0" spc="-19" dirty="0">
                <a:solidFill>
                  <a:srgbClr val="2A3B33"/>
                </a:solidFill>
                <a:cs typeface="Arial" pitchFamily="34" charset="-120"/>
              </a:rPr>
              <a:t>Purity / yield near commercial threshold.</a:t>
            </a:r>
          </a:p>
        </p:txBody>
      </p:sp>
      <p:sp>
        <p:nvSpPr>
          <p:cNvPr id="56" name="Shape 54"/>
          <p:cNvSpPr/>
          <p:nvPr/>
        </p:nvSpPr>
        <p:spPr>
          <a:xfrm>
            <a:off x="15788521" y="6286738"/>
            <a:ext cx="1661279" cy="9525"/>
          </a:xfrm>
          <a:prstGeom prst="rect">
            <a:avLst/>
          </a:prstGeom>
          <a:solidFill>
            <a:srgbClr val="C9C2B0"/>
          </a:solidFill>
          <a:ln/>
        </p:spPr>
        <p:txBody>
          <a:bodyPr/>
          <a:lstStyle/>
          <a:p>
            <a:endParaRPr lang="en-US"/>
          </a:p>
        </p:txBody>
      </p:sp>
      <p:sp>
        <p:nvSpPr>
          <p:cNvPr id="57" name="Shape 55"/>
          <p:cNvSpPr/>
          <p:nvPr/>
        </p:nvSpPr>
        <p:spPr>
          <a:xfrm>
            <a:off x="16716375" y="5816918"/>
            <a:ext cx="142875" cy="142875"/>
          </a:xfrm>
          <a:prstGeom prst="ellipse">
            <a:avLst/>
          </a:prstGeom>
          <a:solidFill>
            <a:srgbClr val="C68A4A"/>
          </a:solidFill>
          <a:ln/>
        </p:spPr>
        <p:txBody>
          <a:bodyPr/>
          <a:lstStyle/>
          <a:p>
            <a:endParaRPr lang="en-US"/>
          </a:p>
        </p:txBody>
      </p:sp>
      <p:sp>
        <p:nvSpPr>
          <p:cNvPr id="58" name="Shape 56"/>
          <p:cNvSpPr/>
          <p:nvPr/>
        </p:nvSpPr>
        <p:spPr>
          <a:xfrm>
            <a:off x="16916400" y="5816918"/>
            <a:ext cx="142875" cy="142875"/>
          </a:xfrm>
          <a:prstGeom prst="ellipse">
            <a:avLst/>
          </a:prstGeom>
          <a:solidFill>
            <a:srgbClr val="C68A4A"/>
          </a:solidFill>
          <a:ln/>
        </p:spPr>
        <p:txBody>
          <a:bodyPr/>
          <a:lstStyle/>
          <a:p>
            <a:endParaRPr lang="en-US"/>
          </a:p>
        </p:txBody>
      </p:sp>
      <p:sp>
        <p:nvSpPr>
          <p:cNvPr id="59" name="Shape 57"/>
          <p:cNvSpPr/>
          <p:nvPr/>
        </p:nvSpPr>
        <p:spPr>
          <a:xfrm>
            <a:off x="17116425" y="5816918"/>
            <a:ext cx="142875" cy="142875"/>
          </a:xfrm>
          <a:prstGeom prst="ellipse">
            <a:avLst/>
          </a:prstGeom>
          <a:ln w="7620">
            <a:solidFill>
              <a:srgbClr val="C9C2B0"/>
            </a:solidFill>
            <a:prstDash val="solid"/>
          </a:ln>
        </p:spPr>
        <p:txBody>
          <a:bodyPr/>
          <a:lstStyle/>
          <a:p>
            <a:endParaRPr lang="en-US"/>
          </a:p>
        </p:txBody>
      </p:sp>
      <p:sp>
        <p:nvSpPr>
          <p:cNvPr id="60" name="Shape 58"/>
          <p:cNvSpPr/>
          <p:nvPr/>
        </p:nvSpPr>
        <p:spPr>
          <a:xfrm>
            <a:off x="838200" y="6294358"/>
            <a:ext cx="3322320" cy="840343"/>
          </a:xfrm>
          <a:prstGeom prst="rect">
            <a:avLst/>
          </a:prstGeom>
          <a:solidFill>
            <a:srgbClr val="14342B">
              <a:alpha val="3000"/>
            </a:srgbClr>
          </a:solidFill>
          <a:ln/>
        </p:spPr>
        <p:txBody>
          <a:bodyPr/>
          <a:lstStyle/>
          <a:p>
            <a:endParaRPr lang="en-US"/>
          </a:p>
        </p:txBody>
      </p:sp>
      <p:sp>
        <p:nvSpPr>
          <p:cNvPr id="61" name="Shape 59"/>
          <p:cNvSpPr/>
          <p:nvPr/>
        </p:nvSpPr>
        <p:spPr>
          <a:xfrm>
            <a:off x="838200" y="7127081"/>
            <a:ext cx="3322320" cy="9525"/>
          </a:xfrm>
          <a:prstGeom prst="rect">
            <a:avLst/>
          </a:prstGeom>
          <a:solidFill>
            <a:srgbClr val="C9C2B0"/>
          </a:solidFill>
          <a:ln/>
        </p:spPr>
        <p:txBody>
          <a:bodyPr/>
          <a:lstStyle/>
          <a:p>
            <a:endParaRPr lang="en-US"/>
          </a:p>
        </p:txBody>
      </p:sp>
      <p:sp>
        <p:nvSpPr>
          <p:cNvPr id="62" name="Text 60"/>
          <p:cNvSpPr/>
          <p:nvPr/>
        </p:nvSpPr>
        <p:spPr>
          <a:xfrm>
            <a:off x="1028700" y="6446758"/>
            <a:ext cx="3040990" cy="566023"/>
          </a:xfrm>
          <a:prstGeom prst="rect">
            <a:avLst/>
          </a:prstGeom>
          <a:noFill/>
          <a:ln/>
        </p:spPr>
        <p:txBody>
          <a:bodyPr wrap="square" lIns="25400" tIns="25400" rIns="25400" bIns="25400" rtlCol="0" anchor="ctr">
            <a:normAutofit/>
          </a:bodyPr>
          <a:lstStyle/>
          <a:p>
            <a:pPr>
              <a:lnSpc>
                <a:spcPct val="132000"/>
              </a:lnSpc>
            </a:pPr>
            <a:r>
              <a:rPr lang="en-US" b="1" kern="0" spc="-19" dirty="0">
                <a:solidFill>
                  <a:srgbClr val="2A3B33"/>
                </a:solidFill>
                <a:cs typeface="Arial" pitchFamily="34" charset="-120"/>
              </a:rPr>
              <a:t>Column reuse &amp; durability</a:t>
            </a:r>
          </a:p>
        </p:txBody>
      </p:sp>
      <p:sp>
        <p:nvSpPr>
          <p:cNvPr id="63" name="Shape 61"/>
          <p:cNvSpPr/>
          <p:nvPr/>
        </p:nvSpPr>
        <p:spPr>
          <a:xfrm>
            <a:off x="4160520" y="6294358"/>
            <a:ext cx="3986689" cy="840343"/>
          </a:xfrm>
          <a:prstGeom prst="rect">
            <a:avLst/>
          </a:prstGeom>
          <a:solidFill>
            <a:srgbClr val="14342B">
              <a:alpha val="3000"/>
            </a:srgbClr>
          </a:solidFill>
          <a:ln/>
        </p:spPr>
        <p:txBody>
          <a:bodyPr/>
          <a:lstStyle/>
          <a:p>
            <a:endParaRPr lang="en-US"/>
          </a:p>
        </p:txBody>
      </p:sp>
      <p:sp>
        <p:nvSpPr>
          <p:cNvPr id="64" name="Shape 62"/>
          <p:cNvSpPr/>
          <p:nvPr/>
        </p:nvSpPr>
        <p:spPr>
          <a:xfrm>
            <a:off x="4160520" y="7127081"/>
            <a:ext cx="3986689" cy="9525"/>
          </a:xfrm>
          <a:prstGeom prst="rect">
            <a:avLst/>
          </a:prstGeom>
          <a:solidFill>
            <a:srgbClr val="C9C2B0"/>
          </a:solidFill>
          <a:ln/>
        </p:spPr>
        <p:txBody>
          <a:bodyPr/>
          <a:lstStyle/>
          <a:p>
            <a:endParaRPr lang="en-US"/>
          </a:p>
        </p:txBody>
      </p:sp>
      <p:sp>
        <p:nvSpPr>
          <p:cNvPr id="65" name="Text 63"/>
          <p:cNvSpPr/>
          <p:nvPr/>
        </p:nvSpPr>
        <p:spPr>
          <a:xfrm>
            <a:off x="4351020" y="6446758"/>
            <a:ext cx="3725290" cy="566023"/>
          </a:xfrm>
          <a:prstGeom prst="rect">
            <a:avLst/>
          </a:prstGeom>
          <a:noFill/>
          <a:ln/>
        </p:spPr>
        <p:txBody>
          <a:bodyPr wrap="square" lIns="25400" tIns="25400" rIns="25400" bIns="25400" rtlCol="0" anchor="ctr">
            <a:noAutofit/>
          </a:bodyPr>
          <a:lstStyle/>
          <a:p>
            <a:pPr>
              <a:lnSpc>
                <a:spcPct val="132000"/>
              </a:lnSpc>
            </a:pPr>
            <a:r>
              <a:rPr lang="en-US" kern="0" spc="-19" dirty="0">
                <a:solidFill>
                  <a:srgbClr val="2A3B33"/>
                </a:solidFill>
                <a:cs typeface="Arial" pitchFamily="34" charset="-120"/>
              </a:rPr>
              <a:t>Economics depend on reuse across many cycles.</a:t>
            </a:r>
          </a:p>
        </p:txBody>
      </p:sp>
      <p:sp>
        <p:nvSpPr>
          <p:cNvPr id="66" name="Shape 64"/>
          <p:cNvSpPr/>
          <p:nvPr/>
        </p:nvSpPr>
        <p:spPr>
          <a:xfrm>
            <a:off x="8147209" y="6294358"/>
            <a:ext cx="4152900" cy="840343"/>
          </a:xfrm>
          <a:prstGeom prst="rect">
            <a:avLst/>
          </a:prstGeom>
          <a:solidFill>
            <a:srgbClr val="14342B">
              <a:alpha val="3000"/>
            </a:srgbClr>
          </a:solidFill>
          <a:ln/>
        </p:spPr>
        <p:txBody>
          <a:bodyPr/>
          <a:lstStyle/>
          <a:p>
            <a:endParaRPr lang="en-US"/>
          </a:p>
        </p:txBody>
      </p:sp>
      <p:sp>
        <p:nvSpPr>
          <p:cNvPr id="67" name="Shape 65"/>
          <p:cNvSpPr/>
          <p:nvPr/>
        </p:nvSpPr>
        <p:spPr>
          <a:xfrm>
            <a:off x="8147209" y="7127081"/>
            <a:ext cx="4152900" cy="9525"/>
          </a:xfrm>
          <a:prstGeom prst="rect">
            <a:avLst/>
          </a:prstGeom>
          <a:solidFill>
            <a:srgbClr val="C9C2B0"/>
          </a:solidFill>
          <a:ln/>
        </p:spPr>
        <p:txBody>
          <a:bodyPr/>
          <a:lstStyle/>
          <a:p>
            <a:endParaRPr lang="en-US"/>
          </a:p>
        </p:txBody>
      </p:sp>
      <p:sp>
        <p:nvSpPr>
          <p:cNvPr id="68" name="Text 66"/>
          <p:cNvSpPr/>
          <p:nvPr/>
        </p:nvSpPr>
        <p:spPr>
          <a:xfrm>
            <a:off x="8337709" y="6446758"/>
            <a:ext cx="3896487" cy="566023"/>
          </a:xfrm>
          <a:prstGeom prst="rect">
            <a:avLst/>
          </a:prstGeom>
          <a:noFill/>
          <a:ln/>
        </p:spPr>
        <p:txBody>
          <a:bodyPr wrap="square" lIns="25400" tIns="25400" rIns="25400" bIns="25400" rtlCol="0" anchor="ctr">
            <a:noAutofit/>
          </a:bodyPr>
          <a:lstStyle/>
          <a:p>
            <a:pPr>
              <a:lnSpc>
                <a:spcPct val="142000"/>
              </a:lnSpc>
            </a:pPr>
            <a:r>
              <a:rPr lang="en-US" kern="0" spc="-19" dirty="0">
                <a:solidFill>
                  <a:srgbClr val="2A3B33"/>
                </a:solidFill>
                <a:cs typeface="Arial" pitchFamily="34" charset="-120"/>
              </a:rPr>
              <a:t>Regeneration campaign over repeated cycles.</a:t>
            </a:r>
          </a:p>
        </p:txBody>
      </p:sp>
      <p:sp>
        <p:nvSpPr>
          <p:cNvPr id="69" name="Shape 67"/>
          <p:cNvSpPr/>
          <p:nvPr/>
        </p:nvSpPr>
        <p:spPr>
          <a:xfrm>
            <a:off x="12300109" y="6294358"/>
            <a:ext cx="3488412" cy="840343"/>
          </a:xfrm>
          <a:prstGeom prst="rect">
            <a:avLst/>
          </a:prstGeom>
          <a:solidFill>
            <a:srgbClr val="14342B">
              <a:alpha val="3000"/>
            </a:srgbClr>
          </a:solidFill>
          <a:ln/>
        </p:spPr>
        <p:txBody>
          <a:bodyPr/>
          <a:lstStyle/>
          <a:p>
            <a:endParaRPr lang="en-US"/>
          </a:p>
        </p:txBody>
      </p:sp>
      <p:sp>
        <p:nvSpPr>
          <p:cNvPr id="70" name="Shape 68"/>
          <p:cNvSpPr/>
          <p:nvPr/>
        </p:nvSpPr>
        <p:spPr>
          <a:xfrm>
            <a:off x="12300109" y="7127081"/>
            <a:ext cx="3488412" cy="9525"/>
          </a:xfrm>
          <a:prstGeom prst="rect">
            <a:avLst/>
          </a:prstGeom>
          <a:solidFill>
            <a:srgbClr val="C9C2B0"/>
          </a:solidFill>
          <a:ln/>
        </p:spPr>
        <p:txBody>
          <a:bodyPr/>
          <a:lstStyle/>
          <a:p>
            <a:endParaRPr lang="en-US"/>
          </a:p>
        </p:txBody>
      </p:sp>
      <p:sp>
        <p:nvSpPr>
          <p:cNvPr id="71" name="Text 69"/>
          <p:cNvSpPr/>
          <p:nvPr/>
        </p:nvSpPr>
        <p:spPr>
          <a:xfrm>
            <a:off x="12490609" y="6446759"/>
            <a:ext cx="3212065" cy="353378"/>
          </a:xfrm>
          <a:prstGeom prst="rect">
            <a:avLst/>
          </a:prstGeom>
          <a:noFill/>
          <a:ln/>
        </p:spPr>
        <p:txBody>
          <a:bodyPr wrap="square" lIns="25400" tIns="25400" rIns="25400" bIns="25400" rtlCol="0" anchor="ctr">
            <a:noAutofit/>
          </a:bodyPr>
          <a:lstStyle/>
          <a:p>
            <a:pPr>
              <a:lnSpc>
                <a:spcPct val="152000"/>
              </a:lnSpc>
            </a:pPr>
            <a:r>
              <a:rPr lang="en-US" kern="0" spc="-19" dirty="0">
                <a:solidFill>
                  <a:srgbClr val="2A3B33"/>
                </a:solidFill>
                <a:cs typeface="Arial" pitchFamily="34" charset="-120"/>
              </a:rPr>
              <a:t>Stable performance over meaningful cycle count.</a:t>
            </a:r>
          </a:p>
        </p:txBody>
      </p:sp>
      <p:sp>
        <p:nvSpPr>
          <p:cNvPr id="72" name="Shape 70"/>
          <p:cNvSpPr/>
          <p:nvPr/>
        </p:nvSpPr>
        <p:spPr>
          <a:xfrm>
            <a:off x="15788521" y="6294358"/>
            <a:ext cx="1661279" cy="840343"/>
          </a:xfrm>
          <a:prstGeom prst="rect">
            <a:avLst/>
          </a:prstGeom>
          <a:solidFill>
            <a:srgbClr val="14342B">
              <a:alpha val="3000"/>
            </a:srgbClr>
          </a:solidFill>
          <a:ln/>
        </p:spPr>
        <p:txBody>
          <a:bodyPr/>
          <a:lstStyle/>
          <a:p>
            <a:endParaRPr lang="en-US"/>
          </a:p>
        </p:txBody>
      </p:sp>
      <p:sp>
        <p:nvSpPr>
          <p:cNvPr id="73" name="Shape 71"/>
          <p:cNvSpPr/>
          <p:nvPr/>
        </p:nvSpPr>
        <p:spPr>
          <a:xfrm>
            <a:off x="15788521" y="7127081"/>
            <a:ext cx="1661279" cy="9525"/>
          </a:xfrm>
          <a:prstGeom prst="rect">
            <a:avLst/>
          </a:prstGeom>
          <a:solidFill>
            <a:srgbClr val="C9C2B0"/>
          </a:solidFill>
          <a:ln/>
        </p:spPr>
        <p:txBody>
          <a:bodyPr/>
          <a:lstStyle/>
          <a:p>
            <a:endParaRPr lang="en-US"/>
          </a:p>
        </p:txBody>
      </p:sp>
      <p:sp>
        <p:nvSpPr>
          <p:cNvPr id="74" name="Shape 72"/>
          <p:cNvSpPr/>
          <p:nvPr/>
        </p:nvSpPr>
        <p:spPr>
          <a:xfrm>
            <a:off x="16716375" y="6657261"/>
            <a:ext cx="142875" cy="142875"/>
          </a:xfrm>
          <a:prstGeom prst="ellipse">
            <a:avLst/>
          </a:prstGeom>
          <a:solidFill>
            <a:srgbClr val="C68A4A"/>
          </a:solidFill>
          <a:ln/>
        </p:spPr>
        <p:txBody>
          <a:bodyPr/>
          <a:lstStyle/>
          <a:p>
            <a:endParaRPr lang="en-US"/>
          </a:p>
        </p:txBody>
      </p:sp>
      <p:sp>
        <p:nvSpPr>
          <p:cNvPr id="75" name="Shape 73"/>
          <p:cNvSpPr/>
          <p:nvPr/>
        </p:nvSpPr>
        <p:spPr>
          <a:xfrm>
            <a:off x="16916400" y="6657261"/>
            <a:ext cx="142875" cy="142875"/>
          </a:xfrm>
          <a:prstGeom prst="ellipse">
            <a:avLst/>
          </a:prstGeom>
          <a:ln w="7620">
            <a:solidFill>
              <a:srgbClr val="C9C2B0"/>
            </a:solidFill>
            <a:prstDash val="solid"/>
          </a:ln>
        </p:spPr>
        <p:txBody>
          <a:bodyPr/>
          <a:lstStyle/>
          <a:p>
            <a:endParaRPr lang="en-US"/>
          </a:p>
        </p:txBody>
      </p:sp>
      <p:sp>
        <p:nvSpPr>
          <p:cNvPr id="76" name="Shape 74"/>
          <p:cNvSpPr/>
          <p:nvPr/>
        </p:nvSpPr>
        <p:spPr>
          <a:xfrm>
            <a:off x="17116425" y="6657261"/>
            <a:ext cx="142875" cy="142875"/>
          </a:xfrm>
          <a:prstGeom prst="ellipse">
            <a:avLst/>
          </a:prstGeom>
          <a:ln w="7620">
            <a:solidFill>
              <a:srgbClr val="C9C2B0"/>
            </a:solidFill>
            <a:prstDash val="solid"/>
          </a:ln>
        </p:spPr>
        <p:txBody>
          <a:bodyPr/>
          <a:lstStyle/>
          <a:p>
            <a:endParaRPr lang="en-US"/>
          </a:p>
        </p:txBody>
      </p:sp>
      <p:sp>
        <p:nvSpPr>
          <p:cNvPr id="77" name="Shape 75"/>
          <p:cNvSpPr/>
          <p:nvPr/>
        </p:nvSpPr>
        <p:spPr>
          <a:xfrm>
            <a:off x="838200" y="7967424"/>
            <a:ext cx="3322320" cy="9525"/>
          </a:xfrm>
          <a:prstGeom prst="rect">
            <a:avLst/>
          </a:prstGeom>
          <a:solidFill>
            <a:srgbClr val="C9C2B0"/>
          </a:solidFill>
          <a:ln/>
        </p:spPr>
        <p:txBody>
          <a:bodyPr/>
          <a:lstStyle/>
          <a:p>
            <a:endParaRPr lang="en-US"/>
          </a:p>
        </p:txBody>
      </p:sp>
      <p:sp>
        <p:nvSpPr>
          <p:cNvPr id="78" name="Text 76"/>
          <p:cNvSpPr/>
          <p:nvPr/>
        </p:nvSpPr>
        <p:spPr>
          <a:xfrm>
            <a:off x="1028700" y="7287101"/>
            <a:ext cx="3040990" cy="566023"/>
          </a:xfrm>
          <a:prstGeom prst="rect">
            <a:avLst/>
          </a:prstGeom>
          <a:noFill/>
          <a:ln/>
        </p:spPr>
        <p:txBody>
          <a:bodyPr wrap="square" lIns="25400" tIns="25400" rIns="25400" bIns="25400" rtlCol="0" anchor="ctr">
            <a:normAutofit/>
          </a:bodyPr>
          <a:lstStyle/>
          <a:p>
            <a:pPr>
              <a:lnSpc>
                <a:spcPct val="132000"/>
              </a:lnSpc>
            </a:pPr>
            <a:r>
              <a:rPr lang="en-US" b="1" kern="0" spc="-19" dirty="0">
                <a:solidFill>
                  <a:srgbClr val="2A3B33"/>
                </a:solidFill>
                <a:cs typeface="Arial" pitchFamily="34" charset="-120"/>
              </a:rPr>
              <a:t>Buyer acceptance &amp; model</a:t>
            </a:r>
          </a:p>
        </p:txBody>
      </p:sp>
      <p:sp>
        <p:nvSpPr>
          <p:cNvPr id="79" name="Shape 77"/>
          <p:cNvSpPr/>
          <p:nvPr/>
        </p:nvSpPr>
        <p:spPr>
          <a:xfrm>
            <a:off x="4160520" y="7967424"/>
            <a:ext cx="3986689" cy="9525"/>
          </a:xfrm>
          <a:prstGeom prst="rect">
            <a:avLst/>
          </a:prstGeom>
          <a:solidFill>
            <a:srgbClr val="C9C2B0"/>
          </a:solidFill>
          <a:ln/>
        </p:spPr>
        <p:txBody>
          <a:bodyPr/>
          <a:lstStyle/>
          <a:p>
            <a:endParaRPr lang="en-US"/>
          </a:p>
        </p:txBody>
      </p:sp>
      <p:sp>
        <p:nvSpPr>
          <p:cNvPr id="80" name="Text 78"/>
          <p:cNvSpPr/>
          <p:nvPr/>
        </p:nvSpPr>
        <p:spPr>
          <a:xfrm>
            <a:off x="4351020" y="7287101"/>
            <a:ext cx="3725290" cy="566023"/>
          </a:xfrm>
          <a:prstGeom prst="rect">
            <a:avLst/>
          </a:prstGeom>
          <a:noFill/>
          <a:ln/>
        </p:spPr>
        <p:txBody>
          <a:bodyPr wrap="square" lIns="25400" tIns="25400" rIns="25400" bIns="25400" rtlCol="0" anchor="ctr">
            <a:noAutofit/>
          </a:bodyPr>
          <a:lstStyle/>
          <a:p>
            <a:pPr>
              <a:lnSpc>
                <a:spcPct val="132000"/>
              </a:lnSpc>
            </a:pPr>
            <a:r>
              <a:rPr lang="en-US" kern="0" spc="-19" dirty="0">
                <a:solidFill>
                  <a:srgbClr val="2A3B33"/>
                </a:solidFill>
                <a:cs typeface="Arial" pitchFamily="34" charset="-120"/>
              </a:rPr>
              <a:t>Output may miss spec; wrong model kills margin.</a:t>
            </a:r>
          </a:p>
        </p:txBody>
      </p:sp>
      <p:sp>
        <p:nvSpPr>
          <p:cNvPr id="81" name="Shape 79"/>
          <p:cNvSpPr/>
          <p:nvPr/>
        </p:nvSpPr>
        <p:spPr>
          <a:xfrm>
            <a:off x="8147209" y="7967424"/>
            <a:ext cx="4152900" cy="9525"/>
          </a:xfrm>
          <a:prstGeom prst="rect">
            <a:avLst/>
          </a:prstGeom>
          <a:solidFill>
            <a:srgbClr val="C9C2B0"/>
          </a:solidFill>
          <a:ln/>
        </p:spPr>
        <p:txBody>
          <a:bodyPr/>
          <a:lstStyle/>
          <a:p>
            <a:endParaRPr lang="en-US"/>
          </a:p>
        </p:txBody>
      </p:sp>
      <p:sp>
        <p:nvSpPr>
          <p:cNvPr id="82" name="Text 80"/>
          <p:cNvSpPr/>
          <p:nvPr/>
        </p:nvSpPr>
        <p:spPr>
          <a:xfrm>
            <a:off x="8337709" y="7287101"/>
            <a:ext cx="3896487" cy="566023"/>
          </a:xfrm>
          <a:prstGeom prst="rect">
            <a:avLst/>
          </a:prstGeom>
          <a:noFill/>
          <a:ln/>
        </p:spPr>
        <p:txBody>
          <a:bodyPr wrap="square" lIns="25400" tIns="25400" rIns="25400" bIns="25400" rtlCol="0" anchor="ctr">
            <a:noAutofit/>
          </a:bodyPr>
          <a:lstStyle/>
          <a:p>
            <a:pPr>
              <a:lnSpc>
                <a:spcPct val="152000"/>
              </a:lnSpc>
            </a:pPr>
            <a:r>
              <a:rPr lang="en-US" kern="0" spc="-19" dirty="0">
                <a:solidFill>
                  <a:srgbClr val="2A3B33"/>
                </a:solidFill>
                <a:cs typeface="Arial" pitchFamily="34" charset="-120"/>
              </a:rPr>
              <a:t>Send test material to refiners; compare model options.</a:t>
            </a:r>
          </a:p>
        </p:txBody>
      </p:sp>
      <p:sp>
        <p:nvSpPr>
          <p:cNvPr id="83" name="Shape 81"/>
          <p:cNvSpPr/>
          <p:nvPr/>
        </p:nvSpPr>
        <p:spPr>
          <a:xfrm>
            <a:off x="12300109" y="7967424"/>
            <a:ext cx="3488412" cy="9525"/>
          </a:xfrm>
          <a:prstGeom prst="rect">
            <a:avLst/>
          </a:prstGeom>
          <a:solidFill>
            <a:srgbClr val="C9C2B0"/>
          </a:solidFill>
          <a:ln/>
        </p:spPr>
        <p:txBody>
          <a:bodyPr/>
          <a:lstStyle/>
          <a:p>
            <a:endParaRPr lang="en-US"/>
          </a:p>
        </p:txBody>
      </p:sp>
      <p:sp>
        <p:nvSpPr>
          <p:cNvPr id="84" name="Text 82"/>
          <p:cNvSpPr/>
          <p:nvPr/>
        </p:nvSpPr>
        <p:spPr>
          <a:xfrm>
            <a:off x="12490609" y="7287102"/>
            <a:ext cx="3212065" cy="353378"/>
          </a:xfrm>
          <a:prstGeom prst="rect">
            <a:avLst/>
          </a:prstGeom>
          <a:noFill/>
          <a:ln/>
        </p:spPr>
        <p:txBody>
          <a:bodyPr wrap="square" lIns="25400" tIns="25400" rIns="25400" bIns="25400" rtlCol="0" anchor="ctr">
            <a:noAutofit/>
          </a:bodyPr>
          <a:lstStyle/>
          <a:p>
            <a:pPr indent="0">
              <a:lnSpc>
                <a:spcPct val="172000"/>
              </a:lnSpc>
              <a:buNone/>
            </a:pPr>
            <a:r>
              <a:rPr lang="en-US" kern="0" spc="-19" dirty="0">
                <a:solidFill>
                  <a:srgbClr val="2A3B33"/>
                </a:solidFill>
                <a:cs typeface="Arial" pitchFamily="34" charset="-120"/>
              </a:rPr>
              <a:t>≥1 positive refiner validation by month 15.</a:t>
            </a:r>
          </a:p>
        </p:txBody>
      </p:sp>
      <p:sp>
        <p:nvSpPr>
          <p:cNvPr id="85" name="Shape 83"/>
          <p:cNvSpPr/>
          <p:nvPr/>
        </p:nvSpPr>
        <p:spPr>
          <a:xfrm>
            <a:off x="15788521" y="7967424"/>
            <a:ext cx="1661279" cy="9525"/>
          </a:xfrm>
          <a:prstGeom prst="rect">
            <a:avLst/>
          </a:prstGeom>
          <a:solidFill>
            <a:srgbClr val="C9C2B0"/>
          </a:solidFill>
          <a:ln/>
        </p:spPr>
        <p:txBody>
          <a:bodyPr/>
          <a:lstStyle/>
          <a:p>
            <a:endParaRPr lang="en-US"/>
          </a:p>
        </p:txBody>
      </p:sp>
      <p:sp>
        <p:nvSpPr>
          <p:cNvPr id="86" name="Shape 84"/>
          <p:cNvSpPr/>
          <p:nvPr/>
        </p:nvSpPr>
        <p:spPr>
          <a:xfrm>
            <a:off x="16716375" y="7497604"/>
            <a:ext cx="142875" cy="142875"/>
          </a:xfrm>
          <a:prstGeom prst="ellipse">
            <a:avLst/>
          </a:prstGeom>
          <a:solidFill>
            <a:srgbClr val="C68A4A"/>
          </a:solidFill>
          <a:ln/>
        </p:spPr>
        <p:txBody>
          <a:bodyPr/>
          <a:lstStyle/>
          <a:p>
            <a:endParaRPr lang="en-US"/>
          </a:p>
        </p:txBody>
      </p:sp>
      <p:sp>
        <p:nvSpPr>
          <p:cNvPr id="87" name="Shape 85"/>
          <p:cNvSpPr/>
          <p:nvPr/>
        </p:nvSpPr>
        <p:spPr>
          <a:xfrm>
            <a:off x="16916400" y="7497604"/>
            <a:ext cx="142875" cy="142875"/>
          </a:xfrm>
          <a:prstGeom prst="ellipse">
            <a:avLst/>
          </a:prstGeom>
          <a:solidFill>
            <a:srgbClr val="C68A4A"/>
          </a:solidFill>
          <a:ln/>
        </p:spPr>
        <p:txBody>
          <a:bodyPr/>
          <a:lstStyle/>
          <a:p>
            <a:endParaRPr lang="en-US"/>
          </a:p>
        </p:txBody>
      </p:sp>
      <p:sp>
        <p:nvSpPr>
          <p:cNvPr id="88" name="Shape 86"/>
          <p:cNvSpPr/>
          <p:nvPr/>
        </p:nvSpPr>
        <p:spPr>
          <a:xfrm>
            <a:off x="17116425" y="7497604"/>
            <a:ext cx="142875" cy="142875"/>
          </a:xfrm>
          <a:prstGeom prst="ellipse">
            <a:avLst/>
          </a:prstGeom>
          <a:ln w="7620">
            <a:solidFill>
              <a:srgbClr val="C9C2B0"/>
            </a:solidFill>
            <a:prstDash val="solid"/>
          </a:ln>
        </p:spPr>
        <p:txBody>
          <a:bodyPr/>
          <a:lstStyle/>
          <a:p>
            <a:endParaRPr lang="en-US"/>
          </a:p>
        </p:txBody>
      </p:sp>
      <p:sp>
        <p:nvSpPr>
          <p:cNvPr id="89" name="Shape 87"/>
          <p:cNvSpPr/>
          <p:nvPr/>
        </p:nvSpPr>
        <p:spPr>
          <a:xfrm>
            <a:off x="838200" y="7975045"/>
            <a:ext cx="3322320" cy="840343"/>
          </a:xfrm>
          <a:prstGeom prst="rect">
            <a:avLst/>
          </a:prstGeom>
          <a:solidFill>
            <a:srgbClr val="14342B">
              <a:alpha val="3000"/>
            </a:srgbClr>
          </a:solidFill>
          <a:ln/>
        </p:spPr>
        <p:txBody>
          <a:bodyPr/>
          <a:lstStyle/>
          <a:p>
            <a:endParaRPr lang="en-US"/>
          </a:p>
        </p:txBody>
      </p:sp>
      <p:sp>
        <p:nvSpPr>
          <p:cNvPr id="90" name="Shape 88"/>
          <p:cNvSpPr/>
          <p:nvPr/>
        </p:nvSpPr>
        <p:spPr>
          <a:xfrm>
            <a:off x="838200" y="8807768"/>
            <a:ext cx="3322320" cy="9525"/>
          </a:xfrm>
          <a:prstGeom prst="rect">
            <a:avLst/>
          </a:prstGeom>
          <a:solidFill>
            <a:srgbClr val="C9C2B0"/>
          </a:solidFill>
          <a:ln/>
        </p:spPr>
        <p:txBody>
          <a:bodyPr/>
          <a:lstStyle/>
          <a:p>
            <a:endParaRPr lang="en-US"/>
          </a:p>
        </p:txBody>
      </p:sp>
      <p:sp>
        <p:nvSpPr>
          <p:cNvPr id="91" name="Text 89"/>
          <p:cNvSpPr/>
          <p:nvPr/>
        </p:nvSpPr>
        <p:spPr>
          <a:xfrm>
            <a:off x="1028700" y="8127445"/>
            <a:ext cx="3040990" cy="566023"/>
          </a:xfrm>
          <a:prstGeom prst="rect">
            <a:avLst/>
          </a:prstGeom>
          <a:noFill/>
          <a:ln/>
        </p:spPr>
        <p:txBody>
          <a:bodyPr wrap="square" lIns="25400" tIns="25400" rIns="25400" bIns="25400" rtlCol="0" anchor="ctr">
            <a:noAutofit/>
          </a:bodyPr>
          <a:lstStyle/>
          <a:p>
            <a:pPr>
              <a:lnSpc>
                <a:spcPct val="152000"/>
              </a:lnSpc>
            </a:pPr>
            <a:r>
              <a:rPr lang="en-US" b="1" kern="0" spc="-19" dirty="0">
                <a:solidFill>
                  <a:srgbClr val="2A3B33"/>
                </a:solidFill>
                <a:cs typeface="Arial" pitchFamily="34" charset="-120"/>
              </a:rPr>
              <a:t>SPRIND stage advancement </a:t>
            </a:r>
          </a:p>
          <a:p>
            <a:pPr>
              <a:lnSpc>
                <a:spcPct val="152000"/>
              </a:lnSpc>
            </a:pPr>
            <a:r>
              <a:rPr lang="en-US" b="1" kern="0" spc="-19" dirty="0">
                <a:solidFill>
                  <a:srgbClr val="2A3B33"/>
                </a:solidFill>
                <a:cs typeface="Arial" pitchFamily="34" charset="-120"/>
              </a:rPr>
              <a:t>8 → 6 → 4 teams</a:t>
            </a:r>
          </a:p>
        </p:txBody>
      </p:sp>
      <p:sp>
        <p:nvSpPr>
          <p:cNvPr id="92" name="Shape 90"/>
          <p:cNvSpPr/>
          <p:nvPr/>
        </p:nvSpPr>
        <p:spPr>
          <a:xfrm>
            <a:off x="4160520" y="7975045"/>
            <a:ext cx="3986689" cy="840343"/>
          </a:xfrm>
          <a:prstGeom prst="rect">
            <a:avLst/>
          </a:prstGeom>
          <a:solidFill>
            <a:srgbClr val="14342B">
              <a:alpha val="3000"/>
            </a:srgbClr>
          </a:solidFill>
          <a:ln/>
        </p:spPr>
        <p:txBody>
          <a:bodyPr/>
          <a:lstStyle/>
          <a:p>
            <a:endParaRPr lang="en-US"/>
          </a:p>
        </p:txBody>
      </p:sp>
      <p:sp>
        <p:nvSpPr>
          <p:cNvPr id="93" name="Shape 91"/>
          <p:cNvSpPr/>
          <p:nvPr/>
        </p:nvSpPr>
        <p:spPr>
          <a:xfrm>
            <a:off x="4160520" y="8807768"/>
            <a:ext cx="3986689" cy="9525"/>
          </a:xfrm>
          <a:prstGeom prst="rect">
            <a:avLst/>
          </a:prstGeom>
          <a:solidFill>
            <a:srgbClr val="C9C2B0"/>
          </a:solidFill>
          <a:ln/>
        </p:spPr>
        <p:txBody>
          <a:bodyPr/>
          <a:lstStyle/>
          <a:p>
            <a:endParaRPr lang="en-US"/>
          </a:p>
        </p:txBody>
      </p:sp>
      <p:sp>
        <p:nvSpPr>
          <p:cNvPr id="94" name="Text 92"/>
          <p:cNvSpPr/>
          <p:nvPr/>
        </p:nvSpPr>
        <p:spPr>
          <a:xfrm>
            <a:off x="4351020" y="8127445"/>
            <a:ext cx="3725290" cy="566023"/>
          </a:xfrm>
          <a:prstGeom prst="rect">
            <a:avLst/>
          </a:prstGeom>
          <a:noFill/>
          <a:ln/>
        </p:spPr>
        <p:txBody>
          <a:bodyPr wrap="square" lIns="25400" tIns="25400" rIns="25400" bIns="25400" rtlCol="0" anchor="ctr">
            <a:noAutofit/>
          </a:bodyPr>
          <a:lstStyle/>
          <a:p>
            <a:pPr>
              <a:lnSpc>
                <a:spcPct val="132000"/>
              </a:lnSpc>
            </a:pPr>
            <a:r>
              <a:rPr lang="en-US" kern="0" spc="-19" dirty="0">
                <a:solidFill>
                  <a:srgbClr val="2A3B33"/>
                </a:solidFill>
                <a:cs typeface="Arial" pitchFamily="34" charset="-120"/>
              </a:rPr>
              <a:t>Failing a gate ejects us from the programme funding stack.</a:t>
            </a:r>
          </a:p>
        </p:txBody>
      </p:sp>
      <p:sp>
        <p:nvSpPr>
          <p:cNvPr id="95" name="Shape 93"/>
          <p:cNvSpPr/>
          <p:nvPr/>
        </p:nvSpPr>
        <p:spPr>
          <a:xfrm>
            <a:off x="8147209" y="7975045"/>
            <a:ext cx="4152900" cy="840343"/>
          </a:xfrm>
          <a:prstGeom prst="rect">
            <a:avLst/>
          </a:prstGeom>
          <a:solidFill>
            <a:srgbClr val="14342B">
              <a:alpha val="3000"/>
            </a:srgbClr>
          </a:solidFill>
          <a:ln/>
        </p:spPr>
        <p:txBody>
          <a:bodyPr/>
          <a:lstStyle/>
          <a:p>
            <a:endParaRPr lang="en-US"/>
          </a:p>
        </p:txBody>
      </p:sp>
      <p:sp>
        <p:nvSpPr>
          <p:cNvPr id="96" name="Shape 94"/>
          <p:cNvSpPr/>
          <p:nvPr/>
        </p:nvSpPr>
        <p:spPr>
          <a:xfrm>
            <a:off x="8147209" y="8807768"/>
            <a:ext cx="4152900" cy="9525"/>
          </a:xfrm>
          <a:prstGeom prst="rect">
            <a:avLst/>
          </a:prstGeom>
          <a:solidFill>
            <a:srgbClr val="C9C2B0"/>
          </a:solidFill>
          <a:ln/>
        </p:spPr>
        <p:txBody>
          <a:bodyPr/>
          <a:lstStyle/>
          <a:p>
            <a:endParaRPr lang="en-US"/>
          </a:p>
        </p:txBody>
      </p:sp>
      <p:sp>
        <p:nvSpPr>
          <p:cNvPr id="97" name="Text 95"/>
          <p:cNvSpPr/>
          <p:nvPr/>
        </p:nvSpPr>
        <p:spPr>
          <a:xfrm>
            <a:off x="8337709" y="8127445"/>
            <a:ext cx="3896487" cy="566023"/>
          </a:xfrm>
          <a:prstGeom prst="rect">
            <a:avLst/>
          </a:prstGeom>
          <a:noFill/>
          <a:ln/>
        </p:spPr>
        <p:txBody>
          <a:bodyPr wrap="square" lIns="25400" tIns="25400" rIns="25400" bIns="25400" rtlCol="0" anchor="ctr">
            <a:noAutofit/>
          </a:bodyPr>
          <a:lstStyle/>
          <a:p>
            <a:pPr>
              <a:lnSpc>
                <a:spcPct val="152000"/>
              </a:lnSpc>
            </a:pPr>
            <a:r>
              <a:rPr lang="en-US" kern="0" spc="-19" dirty="0">
                <a:solidFill>
                  <a:srgbClr val="2A3B33"/>
                </a:solidFill>
                <a:cs typeface="Arial" pitchFamily="34" charset="-120"/>
              </a:rPr>
              <a:t>Hit every gate's pre-agreed metric; build Plan B stack (EIC, BMBF) in parallel.</a:t>
            </a:r>
          </a:p>
        </p:txBody>
      </p:sp>
      <p:sp>
        <p:nvSpPr>
          <p:cNvPr id="98" name="Shape 96"/>
          <p:cNvSpPr/>
          <p:nvPr/>
        </p:nvSpPr>
        <p:spPr>
          <a:xfrm>
            <a:off x="12300109" y="7975045"/>
            <a:ext cx="3488412" cy="840343"/>
          </a:xfrm>
          <a:prstGeom prst="rect">
            <a:avLst/>
          </a:prstGeom>
          <a:solidFill>
            <a:srgbClr val="14342B">
              <a:alpha val="3000"/>
            </a:srgbClr>
          </a:solidFill>
          <a:ln/>
        </p:spPr>
        <p:txBody>
          <a:bodyPr/>
          <a:lstStyle/>
          <a:p>
            <a:endParaRPr lang="en-US"/>
          </a:p>
        </p:txBody>
      </p:sp>
      <p:sp>
        <p:nvSpPr>
          <p:cNvPr id="99" name="Shape 97"/>
          <p:cNvSpPr/>
          <p:nvPr/>
        </p:nvSpPr>
        <p:spPr>
          <a:xfrm>
            <a:off x="12300109" y="8807768"/>
            <a:ext cx="3488412" cy="9525"/>
          </a:xfrm>
          <a:prstGeom prst="rect">
            <a:avLst/>
          </a:prstGeom>
          <a:solidFill>
            <a:srgbClr val="C9C2B0"/>
          </a:solidFill>
          <a:ln/>
        </p:spPr>
        <p:txBody>
          <a:bodyPr/>
          <a:lstStyle/>
          <a:p>
            <a:endParaRPr lang="en-US"/>
          </a:p>
        </p:txBody>
      </p:sp>
      <p:sp>
        <p:nvSpPr>
          <p:cNvPr id="100" name="Text 98"/>
          <p:cNvSpPr/>
          <p:nvPr/>
        </p:nvSpPr>
        <p:spPr>
          <a:xfrm>
            <a:off x="12490609" y="8120259"/>
            <a:ext cx="3212065" cy="360564"/>
          </a:xfrm>
          <a:prstGeom prst="rect">
            <a:avLst/>
          </a:prstGeom>
          <a:noFill/>
          <a:ln/>
        </p:spPr>
        <p:txBody>
          <a:bodyPr wrap="square" lIns="25400" tIns="25400" rIns="25400" bIns="25400" rtlCol="0" anchor="ctr">
            <a:noAutofit/>
          </a:bodyPr>
          <a:lstStyle/>
          <a:p>
            <a:pPr>
              <a:lnSpc>
                <a:spcPct val="172000"/>
              </a:lnSpc>
            </a:pPr>
            <a:r>
              <a:rPr lang="en-US" kern="0" spc="-19" dirty="0">
                <a:solidFill>
                  <a:srgbClr val="2A3B33"/>
                </a:solidFill>
                <a:cs typeface="Arial" pitchFamily="34" charset="-120"/>
              </a:rPr>
              <a:t>Advance each stage + ≥1 parallel funding option live.</a:t>
            </a:r>
          </a:p>
        </p:txBody>
      </p:sp>
      <p:sp>
        <p:nvSpPr>
          <p:cNvPr id="101" name="Shape 99"/>
          <p:cNvSpPr/>
          <p:nvPr/>
        </p:nvSpPr>
        <p:spPr>
          <a:xfrm>
            <a:off x="15788521" y="7975045"/>
            <a:ext cx="1661279" cy="840343"/>
          </a:xfrm>
          <a:prstGeom prst="rect">
            <a:avLst/>
          </a:prstGeom>
          <a:solidFill>
            <a:srgbClr val="14342B">
              <a:alpha val="3000"/>
            </a:srgbClr>
          </a:solidFill>
          <a:ln/>
        </p:spPr>
        <p:txBody>
          <a:bodyPr/>
          <a:lstStyle/>
          <a:p>
            <a:endParaRPr lang="en-US"/>
          </a:p>
        </p:txBody>
      </p:sp>
      <p:sp>
        <p:nvSpPr>
          <p:cNvPr id="102" name="Shape 100"/>
          <p:cNvSpPr/>
          <p:nvPr/>
        </p:nvSpPr>
        <p:spPr>
          <a:xfrm>
            <a:off x="15788521" y="8807768"/>
            <a:ext cx="1661279" cy="9525"/>
          </a:xfrm>
          <a:prstGeom prst="rect">
            <a:avLst/>
          </a:prstGeom>
          <a:solidFill>
            <a:srgbClr val="C9C2B0"/>
          </a:solidFill>
          <a:ln/>
        </p:spPr>
        <p:txBody>
          <a:bodyPr/>
          <a:lstStyle/>
          <a:p>
            <a:endParaRPr lang="en-US"/>
          </a:p>
        </p:txBody>
      </p:sp>
      <p:sp>
        <p:nvSpPr>
          <p:cNvPr id="103" name="Shape 101"/>
          <p:cNvSpPr/>
          <p:nvPr/>
        </p:nvSpPr>
        <p:spPr>
          <a:xfrm>
            <a:off x="16716375" y="8337947"/>
            <a:ext cx="142875" cy="142875"/>
          </a:xfrm>
          <a:prstGeom prst="ellipse">
            <a:avLst/>
          </a:prstGeom>
          <a:solidFill>
            <a:srgbClr val="C68A4A"/>
          </a:solidFill>
          <a:ln/>
        </p:spPr>
        <p:txBody>
          <a:bodyPr/>
          <a:lstStyle/>
          <a:p>
            <a:endParaRPr lang="en-US"/>
          </a:p>
        </p:txBody>
      </p:sp>
      <p:sp>
        <p:nvSpPr>
          <p:cNvPr id="104" name="Shape 102"/>
          <p:cNvSpPr/>
          <p:nvPr/>
        </p:nvSpPr>
        <p:spPr>
          <a:xfrm>
            <a:off x="16916400" y="8337947"/>
            <a:ext cx="142875" cy="142875"/>
          </a:xfrm>
          <a:prstGeom prst="ellipse">
            <a:avLst/>
          </a:prstGeom>
          <a:ln w="7620">
            <a:solidFill>
              <a:srgbClr val="C9C2B0"/>
            </a:solidFill>
            <a:prstDash val="solid"/>
          </a:ln>
        </p:spPr>
        <p:txBody>
          <a:bodyPr/>
          <a:lstStyle/>
          <a:p>
            <a:endParaRPr lang="en-US"/>
          </a:p>
        </p:txBody>
      </p:sp>
      <p:sp>
        <p:nvSpPr>
          <p:cNvPr id="105" name="Shape 103"/>
          <p:cNvSpPr/>
          <p:nvPr/>
        </p:nvSpPr>
        <p:spPr>
          <a:xfrm>
            <a:off x="17116425" y="8337947"/>
            <a:ext cx="142875" cy="142875"/>
          </a:xfrm>
          <a:prstGeom prst="ellipse">
            <a:avLst/>
          </a:prstGeom>
          <a:ln w="7620">
            <a:solidFill>
              <a:srgbClr val="C9C2B0"/>
            </a:solidFill>
            <a:prstDash val="solid"/>
          </a:ln>
        </p:spPr>
        <p:txBody>
          <a:bodyPr/>
          <a:lstStyle/>
          <a:p>
            <a:endParaRPr lang="en-US"/>
          </a:p>
        </p:txBody>
      </p:sp>
      <p:sp>
        <p:nvSpPr>
          <p:cNvPr id="106" name="Shape 104"/>
          <p:cNvSpPr/>
          <p:nvPr/>
        </p:nvSpPr>
        <p:spPr>
          <a:xfrm>
            <a:off x="838200" y="9102328"/>
            <a:ext cx="142875" cy="142875"/>
          </a:xfrm>
          <a:prstGeom prst="ellipse">
            <a:avLst/>
          </a:prstGeom>
          <a:solidFill>
            <a:srgbClr val="A96E33"/>
          </a:solidFill>
          <a:ln/>
        </p:spPr>
        <p:txBody>
          <a:bodyPr/>
          <a:lstStyle/>
          <a:p>
            <a:endParaRPr lang="en-US"/>
          </a:p>
        </p:txBody>
      </p:sp>
      <p:sp>
        <p:nvSpPr>
          <p:cNvPr id="107" name="Shape 105"/>
          <p:cNvSpPr/>
          <p:nvPr/>
        </p:nvSpPr>
        <p:spPr>
          <a:xfrm>
            <a:off x="1038225" y="9102328"/>
            <a:ext cx="142875" cy="142875"/>
          </a:xfrm>
          <a:prstGeom prst="ellipse">
            <a:avLst/>
          </a:prstGeom>
          <a:solidFill>
            <a:srgbClr val="A96E33"/>
          </a:solidFill>
          <a:ln/>
        </p:spPr>
        <p:txBody>
          <a:bodyPr/>
          <a:lstStyle/>
          <a:p>
            <a:endParaRPr lang="en-US"/>
          </a:p>
        </p:txBody>
      </p:sp>
      <p:sp>
        <p:nvSpPr>
          <p:cNvPr id="108" name="Shape 106"/>
          <p:cNvSpPr/>
          <p:nvPr/>
        </p:nvSpPr>
        <p:spPr>
          <a:xfrm>
            <a:off x="1238250" y="9102328"/>
            <a:ext cx="142875" cy="142875"/>
          </a:xfrm>
          <a:prstGeom prst="ellipse">
            <a:avLst/>
          </a:prstGeom>
          <a:solidFill>
            <a:srgbClr val="A96E33"/>
          </a:solidFill>
          <a:ln/>
        </p:spPr>
        <p:txBody>
          <a:bodyPr/>
          <a:lstStyle/>
          <a:p>
            <a:endParaRPr lang="en-US"/>
          </a:p>
        </p:txBody>
      </p:sp>
      <p:sp>
        <p:nvSpPr>
          <p:cNvPr id="109" name="Text 107"/>
          <p:cNvSpPr/>
          <p:nvPr/>
        </p:nvSpPr>
        <p:spPr>
          <a:xfrm>
            <a:off x="1466850" y="9072325"/>
            <a:ext cx="581144" cy="228600"/>
          </a:xfrm>
          <a:prstGeom prst="rect">
            <a:avLst/>
          </a:prstGeom>
          <a:noFill/>
          <a:ln/>
        </p:spPr>
        <p:txBody>
          <a:bodyPr wrap="square" lIns="0" tIns="0" rIns="0" bIns="0" rtlCol="0" anchor="t">
            <a:normAutofit fontScale="92500" lnSpcReduction="10000"/>
          </a:bodyPr>
          <a:lstStyle/>
          <a:p>
            <a:pPr marL="0" indent="0" algn="l">
              <a:lnSpc>
                <a:spcPct val="145000"/>
              </a:lnSpc>
              <a:buNone/>
            </a:pPr>
            <a:r>
              <a:rPr lang="en-US" sz="1350" kern="0" spc="-19" dirty="0">
                <a:solidFill>
                  <a:srgbClr val="5C6B62"/>
                </a:solidFill>
                <a:latin typeface="Arial" pitchFamily="34" charset="0"/>
                <a:ea typeface="Arial" pitchFamily="34" charset="-122"/>
                <a:cs typeface="Arial" pitchFamily="34" charset="-120"/>
              </a:rPr>
              <a:t>Critical</a:t>
            </a:r>
            <a:endParaRPr lang="en-US" sz="1350" dirty="0"/>
          </a:p>
        </p:txBody>
      </p:sp>
      <p:sp>
        <p:nvSpPr>
          <p:cNvPr id="110" name="Shape 108"/>
          <p:cNvSpPr/>
          <p:nvPr/>
        </p:nvSpPr>
        <p:spPr>
          <a:xfrm>
            <a:off x="2219444" y="9102328"/>
            <a:ext cx="142875" cy="142875"/>
          </a:xfrm>
          <a:prstGeom prst="ellipse">
            <a:avLst/>
          </a:prstGeom>
          <a:solidFill>
            <a:srgbClr val="C68A4A"/>
          </a:solidFill>
          <a:ln/>
        </p:spPr>
        <p:txBody>
          <a:bodyPr/>
          <a:lstStyle/>
          <a:p>
            <a:endParaRPr lang="en-US"/>
          </a:p>
        </p:txBody>
      </p:sp>
      <p:sp>
        <p:nvSpPr>
          <p:cNvPr id="111" name="Shape 109"/>
          <p:cNvSpPr/>
          <p:nvPr/>
        </p:nvSpPr>
        <p:spPr>
          <a:xfrm>
            <a:off x="2419469" y="9102328"/>
            <a:ext cx="142875" cy="142875"/>
          </a:xfrm>
          <a:prstGeom prst="ellipse">
            <a:avLst/>
          </a:prstGeom>
          <a:solidFill>
            <a:srgbClr val="C68A4A"/>
          </a:solidFill>
          <a:ln/>
        </p:spPr>
        <p:txBody>
          <a:bodyPr/>
          <a:lstStyle/>
          <a:p>
            <a:endParaRPr lang="en-US"/>
          </a:p>
        </p:txBody>
      </p:sp>
      <p:sp>
        <p:nvSpPr>
          <p:cNvPr id="112" name="Shape 110"/>
          <p:cNvSpPr/>
          <p:nvPr/>
        </p:nvSpPr>
        <p:spPr>
          <a:xfrm>
            <a:off x="2619494" y="9102328"/>
            <a:ext cx="142875" cy="142875"/>
          </a:xfrm>
          <a:prstGeom prst="ellipse">
            <a:avLst/>
          </a:prstGeom>
          <a:ln w="7620">
            <a:solidFill>
              <a:srgbClr val="C9C2B0"/>
            </a:solidFill>
            <a:prstDash val="solid"/>
          </a:ln>
        </p:spPr>
        <p:txBody>
          <a:bodyPr/>
          <a:lstStyle/>
          <a:p>
            <a:endParaRPr lang="en-US"/>
          </a:p>
        </p:txBody>
      </p:sp>
      <p:sp>
        <p:nvSpPr>
          <p:cNvPr id="113" name="Text 111"/>
          <p:cNvSpPr/>
          <p:nvPr/>
        </p:nvSpPr>
        <p:spPr>
          <a:xfrm>
            <a:off x="2848094" y="9072325"/>
            <a:ext cx="419338" cy="228600"/>
          </a:xfrm>
          <a:prstGeom prst="rect">
            <a:avLst/>
          </a:prstGeom>
          <a:noFill/>
          <a:ln/>
        </p:spPr>
        <p:txBody>
          <a:bodyPr wrap="square" lIns="0" tIns="0" rIns="0" bIns="0" rtlCol="0" anchor="t">
            <a:normAutofit fontScale="92500" lnSpcReduction="10000"/>
          </a:bodyPr>
          <a:lstStyle/>
          <a:p>
            <a:pPr marL="0" indent="0" algn="l">
              <a:lnSpc>
                <a:spcPct val="145000"/>
              </a:lnSpc>
              <a:buNone/>
            </a:pPr>
            <a:r>
              <a:rPr lang="en-US" sz="1350" kern="0" spc="-19" dirty="0">
                <a:solidFill>
                  <a:srgbClr val="5C6B62"/>
                </a:solidFill>
                <a:latin typeface="Arial" pitchFamily="34" charset="0"/>
                <a:ea typeface="Arial" pitchFamily="34" charset="-122"/>
                <a:cs typeface="Arial" pitchFamily="34" charset="-120"/>
              </a:rPr>
              <a:t>High</a:t>
            </a:r>
            <a:endParaRPr lang="en-US" sz="1350" dirty="0"/>
          </a:p>
        </p:txBody>
      </p:sp>
      <p:sp>
        <p:nvSpPr>
          <p:cNvPr id="114" name="Shape 112"/>
          <p:cNvSpPr/>
          <p:nvPr/>
        </p:nvSpPr>
        <p:spPr>
          <a:xfrm>
            <a:off x="3438882" y="9102328"/>
            <a:ext cx="142875" cy="142875"/>
          </a:xfrm>
          <a:prstGeom prst="ellipse">
            <a:avLst/>
          </a:prstGeom>
          <a:solidFill>
            <a:srgbClr val="C68A4A"/>
          </a:solidFill>
          <a:ln/>
        </p:spPr>
        <p:txBody>
          <a:bodyPr/>
          <a:lstStyle/>
          <a:p>
            <a:endParaRPr lang="en-US"/>
          </a:p>
        </p:txBody>
      </p:sp>
      <p:sp>
        <p:nvSpPr>
          <p:cNvPr id="115" name="Shape 113"/>
          <p:cNvSpPr/>
          <p:nvPr/>
        </p:nvSpPr>
        <p:spPr>
          <a:xfrm>
            <a:off x="3638907" y="9102328"/>
            <a:ext cx="142875" cy="142875"/>
          </a:xfrm>
          <a:prstGeom prst="ellipse">
            <a:avLst/>
          </a:prstGeom>
          <a:ln w="7620">
            <a:solidFill>
              <a:srgbClr val="C9C2B0"/>
            </a:solidFill>
            <a:prstDash val="solid"/>
          </a:ln>
        </p:spPr>
        <p:txBody>
          <a:bodyPr/>
          <a:lstStyle/>
          <a:p>
            <a:endParaRPr lang="en-US"/>
          </a:p>
        </p:txBody>
      </p:sp>
      <p:sp>
        <p:nvSpPr>
          <p:cNvPr id="116" name="Shape 114"/>
          <p:cNvSpPr/>
          <p:nvPr/>
        </p:nvSpPr>
        <p:spPr>
          <a:xfrm>
            <a:off x="3838932" y="9102328"/>
            <a:ext cx="142875" cy="142875"/>
          </a:xfrm>
          <a:prstGeom prst="ellipse">
            <a:avLst/>
          </a:prstGeom>
          <a:ln w="7620">
            <a:solidFill>
              <a:srgbClr val="C9C2B0"/>
            </a:solidFill>
            <a:prstDash val="solid"/>
          </a:ln>
        </p:spPr>
        <p:txBody>
          <a:bodyPr/>
          <a:lstStyle/>
          <a:p>
            <a:endParaRPr lang="en-US"/>
          </a:p>
        </p:txBody>
      </p:sp>
      <p:sp>
        <p:nvSpPr>
          <p:cNvPr id="117" name="Text 115"/>
          <p:cNvSpPr/>
          <p:nvPr/>
        </p:nvSpPr>
        <p:spPr>
          <a:xfrm>
            <a:off x="4067532" y="9072325"/>
            <a:ext cx="781526" cy="228600"/>
          </a:xfrm>
          <a:prstGeom prst="rect">
            <a:avLst/>
          </a:prstGeom>
          <a:noFill/>
          <a:ln/>
        </p:spPr>
        <p:txBody>
          <a:bodyPr wrap="square" lIns="0" tIns="0" rIns="0" bIns="0" rtlCol="0" anchor="t">
            <a:normAutofit fontScale="92500" lnSpcReduction="10000"/>
          </a:bodyPr>
          <a:lstStyle/>
          <a:p>
            <a:pPr marL="0" indent="0" algn="l">
              <a:lnSpc>
                <a:spcPct val="145000"/>
              </a:lnSpc>
              <a:buNone/>
            </a:pPr>
            <a:r>
              <a:rPr lang="en-US" sz="1350" kern="0" spc="-19" dirty="0">
                <a:solidFill>
                  <a:srgbClr val="5C6B62"/>
                </a:solidFill>
                <a:latin typeface="Arial" pitchFamily="34" charset="0"/>
                <a:ea typeface="Arial" pitchFamily="34" charset="-122"/>
                <a:cs typeface="Arial" pitchFamily="34" charset="-120"/>
              </a:rPr>
              <a:t>Moderate</a:t>
            </a:r>
            <a:endParaRPr lang="en-US" sz="1350" dirty="0"/>
          </a:p>
        </p:txBody>
      </p:sp>
      <p:sp>
        <p:nvSpPr>
          <p:cNvPr id="118" name="Text 116"/>
          <p:cNvSpPr/>
          <p:nvPr/>
        </p:nvSpPr>
        <p:spPr>
          <a:xfrm>
            <a:off x="7218219" y="9028748"/>
            <a:ext cx="10494734" cy="328136"/>
          </a:xfrm>
          <a:prstGeom prst="rect">
            <a:avLst/>
          </a:prstGeom>
          <a:noFill/>
          <a:ln/>
        </p:spPr>
        <p:txBody>
          <a:bodyPr wrap="square" lIns="25400" tIns="25400" rIns="25400" bIns="25400" rtlCol="0" anchor="t">
            <a:noAutofit/>
          </a:bodyPr>
          <a:lstStyle/>
          <a:p>
            <a:pPr>
              <a:lnSpc>
                <a:spcPct val="152000"/>
              </a:lnSpc>
            </a:pPr>
            <a:r>
              <a:rPr lang="en-US" sz="2000" kern="0" spc="-19" dirty="0">
                <a:solidFill>
                  <a:srgbClr val="2A3B33"/>
                </a:solidFill>
                <a:cs typeface="Arial" pitchFamily="34" charset="-120"/>
              </a:rPr>
              <a:t>The bet: the 90-day sprint secures the window - 12 interviews in 8 weeks, a decision memo every 4.</a:t>
            </a:r>
          </a:p>
        </p:txBody>
      </p:sp>
      <p:sp>
        <p:nvSpPr>
          <p:cNvPr id="119" name="Text 117"/>
          <p:cNvSpPr/>
          <p:nvPr/>
        </p:nvSpPr>
        <p:spPr>
          <a:xfrm>
            <a:off x="838200" y="9671209"/>
            <a:ext cx="4269516" cy="272891"/>
          </a:xfrm>
          <a:prstGeom prst="rect">
            <a:avLst/>
          </a:prstGeom>
          <a:noFill/>
          <a:ln/>
        </p:spPr>
        <p:txBody>
          <a:bodyPr wrap="square" lIns="25400" tIns="25400" rIns="25400" bIns="25400" rtlCol="0" anchor="t">
            <a:normAutofit fontScale="92500" lnSpcReduction="20000"/>
          </a:bodyPr>
          <a:lstStyle/>
          <a:p>
            <a:pPr marL="0" indent="0" algn="l">
              <a:lnSpc>
                <a:spcPct val="145000"/>
              </a:lnSpc>
              <a:buNone/>
            </a:pPr>
            <a:r>
              <a:rPr lang="en-US" sz="1275" kern="0" spc="51" dirty="0">
                <a:solidFill>
                  <a:srgbClr val="5C6B62"/>
                </a:solidFill>
                <a:latin typeface="Arial" pitchFamily="34" charset="0"/>
                <a:ea typeface="Arial" pitchFamily="34" charset="-122"/>
                <a:cs typeface="Arial" pitchFamily="34" charset="-120"/>
              </a:rPr>
              <a:t>BIOWEG × BIOPEPLEACH · Strategic Business Plan</a:t>
            </a:r>
            <a:endParaRPr lang="en-US" sz="1275" dirty="0"/>
          </a:p>
        </p:txBody>
      </p:sp>
      <p:sp>
        <p:nvSpPr>
          <p:cNvPr id="121" name="Shape 0">
            <a:extLst>
              <a:ext uri="{FF2B5EF4-FFF2-40B4-BE49-F238E27FC236}">
                <a16:creationId xmlns:a16="http://schemas.microsoft.com/office/drawing/2014/main" id="{D612D03F-591F-D68B-800C-1094ABBEA610}"/>
              </a:ext>
            </a:extLst>
          </p:cNvPr>
          <p:cNvSpPr/>
          <p:nvPr/>
        </p:nvSpPr>
        <p:spPr>
          <a:xfrm>
            <a:off x="876300" y="1028700"/>
            <a:ext cx="16535400" cy="15240"/>
          </a:xfrm>
          <a:prstGeom prst="rect">
            <a:avLst/>
          </a:prstGeom>
          <a:solidFill>
            <a:srgbClr val="DBE0DB"/>
          </a:solidFill>
          <a:ln/>
        </p:spPr>
        <p:txBody>
          <a:bodyPr/>
          <a:lstStyle/>
          <a:p>
            <a:endParaRPr lang="en-US"/>
          </a:p>
        </p:txBody>
      </p:sp>
      <p:sp>
        <p:nvSpPr>
          <p:cNvPr id="123" name="Text 2">
            <a:extLst>
              <a:ext uri="{FF2B5EF4-FFF2-40B4-BE49-F238E27FC236}">
                <a16:creationId xmlns:a16="http://schemas.microsoft.com/office/drawing/2014/main" id="{FB328940-32E2-22B2-FF38-2C9C6EB10614}"/>
              </a:ext>
            </a:extLst>
          </p:cNvPr>
          <p:cNvSpPr/>
          <p:nvPr/>
        </p:nvSpPr>
        <p:spPr>
          <a:xfrm>
            <a:off x="1310283" y="571500"/>
            <a:ext cx="2791526" cy="342900"/>
          </a:xfrm>
          <a:prstGeom prst="rect">
            <a:avLst/>
          </a:prstGeom>
          <a:noFill/>
          <a:ln/>
        </p:spPr>
        <p:txBody>
          <a:bodyPr wrap="square" lIns="0" tIns="0" rIns="0" bIns="0" rtlCol="0" anchor="t">
            <a:normAutofit/>
          </a:bodyPr>
          <a:lstStyle/>
          <a:p>
            <a:pPr marL="0" indent="0" algn="l">
              <a:buNone/>
            </a:pPr>
            <a:r>
              <a:rPr lang="en-US" sz="1950" b="1" kern="0" spc="195" dirty="0">
                <a:solidFill>
                  <a:srgbClr val="23543F"/>
                </a:solidFill>
                <a:latin typeface="Calibri" pitchFamily="34" charset="0"/>
                <a:ea typeface="Calibri" pitchFamily="34" charset="-122"/>
                <a:cs typeface="Calibri" pitchFamily="34" charset="-120"/>
              </a:rPr>
              <a:t>/ RISKS &amp; DE-RISKING</a:t>
            </a:r>
          </a:p>
        </p:txBody>
      </p:sp>
      <p:sp>
        <p:nvSpPr>
          <p:cNvPr id="125" name="TextBox 124">
            <a:extLst>
              <a:ext uri="{FF2B5EF4-FFF2-40B4-BE49-F238E27FC236}">
                <a16:creationId xmlns:a16="http://schemas.microsoft.com/office/drawing/2014/main" id="{493CF434-AC66-D2F9-D423-66752942DBD8}"/>
              </a:ext>
            </a:extLst>
          </p:cNvPr>
          <p:cNvSpPr txBox="1"/>
          <p:nvPr/>
        </p:nvSpPr>
        <p:spPr>
          <a:xfrm>
            <a:off x="762000" y="511992"/>
            <a:ext cx="548283" cy="392415"/>
          </a:xfrm>
          <a:prstGeom prst="rect">
            <a:avLst/>
          </a:prstGeom>
          <a:noFill/>
        </p:spPr>
        <p:txBody>
          <a:bodyPr wrap="square">
            <a:spAutoFit/>
          </a:bodyPr>
          <a:lstStyle/>
          <a:p>
            <a:r>
              <a:rPr lang="en-US" sz="1950" b="1" kern="0" spc="195" dirty="0">
                <a:solidFill>
                  <a:srgbClr val="BF7D36"/>
                </a:solidFill>
                <a:latin typeface="Calibri" pitchFamily="34" charset="0"/>
                <a:ea typeface="Calibri" pitchFamily="34" charset="-122"/>
                <a:cs typeface="Calibri" pitchFamily="34" charset="-120"/>
              </a:rPr>
              <a:t>06</a:t>
            </a:r>
            <a:endParaRPr lang="en-US" sz="1950" dirty="0"/>
          </a:p>
        </p:txBody>
      </p:sp>
      <p:sp>
        <p:nvSpPr>
          <p:cNvPr id="128" name="Text 7">
            <a:extLst>
              <a:ext uri="{FF2B5EF4-FFF2-40B4-BE49-F238E27FC236}">
                <a16:creationId xmlns:a16="http://schemas.microsoft.com/office/drawing/2014/main" id="{529B2270-150B-D9D0-9081-BF87C1D6341F}"/>
              </a:ext>
            </a:extLst>
          </p:cNvPr>
          <p:cNvSpPr/>
          <p:nvPr/>
        </p:nvSpPr>
        <p:spPr>
          <a:xfrm>
            <a:off x="1089660" y="2344579"/>
            <a:ext cx="11951970" cy="681990"/>
          </a:xfrm>
          <a:prstGeom prst="rect">
            <a:avLst/>
          </a:prstGeom>
          <a:noFill/>
          <a:ln/>
        </p:spPr>
        <p:txBody>
          <a:bodyPr wrap="square" lIns="25400" tIns="25400" rIns="25400" bIns="25400" rtlCol="0" anchor="t">
            <a:normAutofit fontScale="92500" lnSpcReduction="20000"/>
          </a:bodyPr>
          <a:lstStyle/>
          <a:p>
            <a:pPr marL="0" indent="0" algn="l">
              <a:lnSpc>
                <a:spcPct val="130000"/>
              </a:lnSpc>
              <a:buNone/>
            </a:pPr>
            <a:r>
              <a:rPr lang="en-US" sz="1950" dirty="0">
                <a:solidFill>
                  <a:srgbClr val="586259"/>
                </a:solidFill>
                <a:latin typeface="Calibri" pitchFamily="34" charset="0"/>
                <a:ea typeface="Calibri" pitchFamily="34" charset="-122"/>
                <a:cs typeface="Calibri" pitchFamily="34" charset="-120"/>
              </a:rPr>
              <a:t>Five things can kill this. The plan is to find out which one - cheaply, in the lab and in interviews - long before we ever commit capital to a plant.</a:t>
            </a:r>
            <a:endParaRPr lang="en-US" sz="1950" dirty="0"/>
          </a:p>
        </p:txBody>
      </p:sp>
      <p:sp>
        <p:nvSpPr>
          <p:cNvPr id="129" name="Shape 6">
            <a:extLst>
              <a:ext uri="{FF2B5EF4-FFF2-40B4-BE49-F238E27FC236}">
                <a16:creationId xmlns:a16="http://schemas.microsoft.com/office/drawing/2014/main" id="{4FB490C1-B229-BAAE-9F57-AF8E7023FF4D}"/>
              </a:ext>
            </a:extLst>
          </p:cNvPr>
          <p:cNvSpPr/>
          <p:nvPr/>
        </p:nvSpPr>
        <p:spPr>
          <a:xfrm>
            <a:off x="876300" y="2344579"/>
            <a:ext cx="22860" cy="643890"/>
          </a:xfrm>
          <a:prstGeom prst="rect">
            <a:avLst/>
          </a:prstGeom>
          <a:solidFill>
            <a:srgbClr val="BF7D36"/>
          </a:solidFill>
          <a:ln/>
        </p:spPr>
        <p:txBody>
          <a:bodyPr/>
          <a:lstStyle/>
          <a:p>
            <a:endParaRPr lang="en-US"/>
          </a:p>
        </p:txBody>
      </p:sp>
      <p:sp>
        <p:nvSpPr>
          <p:cNvPr id="130" name="Shape 73">
            <a:extLst>
              <a:ext uri="{FF2B5EF4-FFF2-40B4-BE49-F238E27FC236}">
                <a16:creationId xmlns:a16="http://schemas.microsoft.com/office/drawing/2014/main" id="{3A3BADFE-E3D7-3BFE-3C32-6FCB0A23A4B8}"/>
              </a:ext>
            </a:extLst>
          </p:cNvPr>
          <p:cNvSpPr/>
          <p:nvPr/>
        </p:nvSpPr>
        <p:spPr>
          <a:xfrm>
            <a:off x="876300" y="9559290"/>
            <a:ext cx="16535400" cy="9525"/>
          </a:xfrm>
          <a:prstGeom prst="rect">
            <a:avLst/>
          </a:prstGeom>
          <a:solidFill>
            <a:srgbClr val="DBE0DB">
              <a:alpha val="62000"/>
            </a:srgbClr>
          </a:solidFill>
          <a:ln/>
        </p:spPr>
        <p:txBody>
          <a:bodyPr/>
          <a:lstStyle/>
          <a:p>
            <a:endParaRPr lang="en-US"/>
          </a:p>
        </p:txBody>
      </p:sp>
      <p:sp>
        <p:nvSpPr>
          <p:cNvPr id="131" name="Text 9">
            <a:extLst>
              <a:ext uri="{FF2B5EF4-FFF2-40B4-BE49-F238E27FC236}">
                <a16:creationId xmlns:a16="http://schemas.microsoft.com/office/drawing/2014/main" id="{8509AF0C-D6D4-A612-BBC5-9ECE608E090A}"/>
              </a:ext>
            </a:extLst>
          </p:cNvPr>
          <p:cNvSpPr/>
          <p:nvPr/>
        </p:nvSpPr>
        <p:spPr>
          <a:xfrm>
            <a:off x="1002689" y="3405664"/>
            <a:ext cx="3233609" cy="312420"/>
          </a:xfrm>
          <a:prstGeom prst="rect">
            <a:avLst/>
          </a:prstGeom>
          <a:noFill/>
          <a:ln/>
        </p:spPr>
        <p:txBody>
          <a:bodyPr wrap="square" lIns="25400" tIns="25400" rIns="25400" bIns="25400" rtlCol="0" anchor="ctr">
            <a:normAutofit lnSpcReduction="10000"/>
          </a:bodyPr>
          <a:lstStyle/>
          <a:p>
            <a:pPr marL="0" indent="0" algn="l">
              <a:buNone/>
            </a:pPr>
            <a:r>
              <a:rPr lang="en-US" sz="1800" b="1" kern="0" spc="108" dirty="0">
                <a:solidFill>
                  <a:srgbClr val="23543F"/>
                </a:solidFill>
                <a:latin typeface="Calibri" pitchFamily="34" charset="0"/>
                <a:ea typeface="Calibri" pitchFamily="34" charset="-122"/>
                <a:cs typeface="Calibri" pitchFamily="34" charset="-120"/>
              </a:rPr>
              <a:t>RISK / </a:t>
            </a:r>
            <a:r>
              <a:rPr lang="en-US" b="1" kern="0" spc="108" dirty="0">
                <a:solidFill>
                  <a:srgbClr val="23543F"/>
                </a:solidFill>
                <a:latin typeface="Calibri" pitchFamily="34" charset="0"/>
                <a:ea typeface="Calibri" pitchFamily="34" charset="-122"/>
                <a:cs typeface="Calibri" pitchFamily="34" charset="-120"/>
              </a:rPr>
              <a:t>UNKNOWN</a:t>
            </a:r>
          </a:p>
        </p:txBody>
      </p:sp>
      <p:sp>
        <p:nvSpPr>
          <p:cNvPr id="132" name="Text 11">
            <a:extLst>
              <a:ext uri="{FF2B5EF4-FFF2-40B4-BE49-F238E27FC236}">
                <a16:creationId xmlns:a16="http://schemas.microsoft.com/office/drawing/2014/main" id="{1921C8B3-ED3D-07F6-2957-270F1F5CD87E}"/>
              </a:ext>
            </a:extLst>
          </p:cNvPr>
          <p:cNvSpPr/>
          <p:nvPr/>
        </p:nvSpPr>
        <p:spPr>
          <a:xfrm>
            <a:off x="4502023" y="3405664"/>
            <a:ext cx="3574287" cy="312420"/>
          </a:xfrm>
          <a:prstGeom prst="rect">
            <a:avLst/>
          </a:prstGeom>
          <a:noFill/>
          <a:ln/>
        </p:spPr>
        <p:txBody>
          <a:bodyPr wrap="square" lIns="25400" tIns="25400" rIns="25400" bIns="25400" rtlCol="0" anchor="ctr">
            <a:normAutofit lnSpcReduction="10000"/>
          </a:bodyPr>
          <a:lstStyle/>
          <a:p>
            <a:pPr marL="0" indent="0" algn="l">
              <a:buNone/>
            </a:pPr>
            <a:r>
              <a:rPr lang="en-US" sz="1800" b="1" kern="0" spc="108" dirty="0">
                <a:solidFill>
                  <a:srgbClr val="23543F"/>
                </a:solidFill>
                <a:latin typeface="Calibri" pitchFamily="34" charset="0"/>
                <a:ea typeface="Calibri" pitchFamily="34" charset="-122"/>
                <a:cs typeface="Calibri" pitchFamily="34" charset="-120"/>
              </a:rPr>
              <a:t>WHY IT </a:t>
            </a:r>
            <a:r>
              <a:rPr lang="en-US" b="1" kern="0" spc="108" dirty="0">
                <a:solidFill>
                  <a:srgbClr val="23543F"/>
                </a:solidFill>
                <a:latin typeface="Calibri" pitchFamily="34" charset="0"/>
                <a:ea typeface="Calibri" pitchFamily="34" charset="-122"/>
                <a:cs typeface="Calibri" pitchFamily="34" charset="-120"/>
              </a:rPr>
              <a:t>MATTERS</a:t>
            </a:r>
          </a:p>
        </p:txBody>
      </p:sp>
      <p:sp>
        <p:nvSpPr>
          <p:cNvPr id="133" name="Text 74">
            <a:extLst>
              <a:ext uri="{FF2B5EF4-FFF2-40B4-BE49-F238E27FC236}">
                <a16:creationId xmlns:a16="http://schemas.microsoft.com/office/drawing/2014/main" id="{69E4F441-4F13-8F4B-6EF3-DB897B1A8159}"/>
              </a:ext>
            </a:extLst>
          </p:cNvPr>
          <p:cNvSpPr/>
          <p:nvPr/>
        </p:nvSpPr>
        <p:spPr>
          <a:xfrm>
            <a:off x="16660535" y="9681210"/>
            <a:ext cx="827365" cy="320040"/>
          </a:xfrm>
          <a:prstGeom prst="rect">
            <a:avLst/>
          </a:prstGeom>
          <a:noFill/>
          <a:ln/>
        </p:spPr>
        <p:txBody>
          <a:bodyPr wrap="square" lIns="25400" tIns="25400" rIns="25400" bIns="25400" rtlCol="0" anchor="t">
            <a:normAutofit lnSpcReduction="10000"/>
          </a:bodyPr>
          <a:lstStyle/>
          <a:p>
            <a:pPr marL="0" indent="0" algn="l">
              <a:buNone/>
            </a:pPr>
            <a:r>
              <a:rPr lang="en-US" sz="1800" b="1" kern="0" spc="108" dirty="0">
                <a:solidFill>
                  <a:srgbClr val="BF7D36"/>
                </a:solidFill>
                <a:latin typeface="Calibri" pitchFamily="34" charset="0"/>
                <a:ea typeface="Calibri" pitchFamily="34" charset="-122"/>
                <a:cs typeface="Calibri" pitchFamily="34" charset="-120"/>
              </a:rPr>
              <a:t>0</a:t>
            </a:r>
            <a:r>
              <a:rPr lang="en-US" b="1" kern="0" spc="108" dirty="0">
                <a:solidFill>
                  <a:srgbClr val="BF7D36"/>
                </a:solidFill>
                <a:latin typeface="Calibri" pitchFamily="34" charset="0"/>
                <a:ea typeface="Calibri" pitchFamily="34" charset="-122"/>
                <a:cs typeface="Calibri" pitchFamily="34" charset="-120"/>
              </a:rPr>
              <a:t>8</a:t>
            </a:r>
            <a:r>
              <a:rPr lang="en-US" sz="1800" b="1" kern="0" spc="108" dirty="0">
                <a:solidFill>
                  <a:srgbClr val="BF7D36"/>
                </a:solidFill>
                <a:latin typeface="Calibri" pitchFamily="34" charset="0"/>
                <a:ea typeface="Calibri" pitchFamily="34" charset="-122"/>
                <a:cs typeface="Calibri" pitchFamily="34" charset="-120"/>
              </a:rPr>
              <a:t> </a:t>
            </a:r>
            <a:r>
              <a:rPr lang="en-US" sz="1800" kern="0" spc="108" dirty="0">
                <a:solidFill>
                  <a:srgbClr val="586259"/>
                </a:solidFill>
                <a:latin typeface="Calibri" pitchFamily="34" charset="0"/>
                <a:ea typeface="Calibri" pitchFamily="34" charset="-122"/>
                <a:cs typeface="Calibri" pitchFamily="34" charset="-120"/>
              </a:rPr>
              <a:t>/ 12</a:t>
            </a:r>
            <a:endParaRPr lang="en-US" sz="18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 name="Shape 30">
            <a:extLst>
              <a:ext uri="{FF2B5EF4-FFF2-40B4-BE49-F238E27FC236}">
                <a16:creationId xmlns:a16="http://schemas.microsoft.com/office/drawing/2014/main" id="{4FF96C51-5087-8C93-A6A6-B3F71EC1FE7F}"/>
              </a:ext>
            </a:extLst>
          </p:cNvPr>
          <p:cNvSpPr/>
          <p:nvPr/>
        </p:nvSpPr>
        <p:spPr>
          <a:xfrm>
            <a:off x="9189065" y="5137690"/>
            <a:ext cx="1121450" cy="300990"/>
          </a:xfrm>
          <a:prstGeom prst="roundRect">
            <a:avLst>
              <a:gd name="adj" fmla="val 50000"/>
            </a:avLst>
          </a:prstGeom>
          <a:solidFill>
            <a:srgbClr val="EAF0EC"/>
          </a:solidFill>
          <a:ln/>
        </p:spPr>
        <p:txBody>
          <a:bodyPr/>
          <a:lstStyle/>
          <a:p>
            <a:endParaRPr lang="en-US"/>
          </a:p>
        </p:txBody>
      </p:sp>
      <p:sp>
        <p:nvSpPr>
          <p:cNvPr id="2" name="Shape 0"/>
          <p:cNvSpPr/>
          <p:nvPr/>
        </p:nvSpPr>
        <p:spPr>
          <a:xfrm>
            <a:off x="876300" y="1028700"/>
            <a:ext cx="16535400" cy="15240"/>
          </a:xfrm>
          <a:prstGeom prst="rect">
            <a:avLst/>
          </a:prstGeom>
          <a:solidFill>
            <a:srgbClr val="DBE0DB"/>
          </a:solidFill>
          <a:ln/>
        </p:spPr>
        <p:txBody>
          <a:bodyPr/>
          <a:lstStyle/>
          <a:p>
            <a:endParaRPr lang="en-US"/>
          </a:p>
        </p:txBody>
      </p:sp>
      <p:sp>
        <p:nvSpPr>
          <p:cNvPr id="3" name="Text 1"/>
          <p:cNvSpPr/>
          <p:nvPr/>
        </p:nvSpPr>
        <p:spPr>
          <a:xfrm>
            <a:off x="876300" y="571500"/>
            <a:ext cx="376833" cy="342900"/>
          </a:xfrm>
          <a:prstGeom prst="rect">
            <a:avLst/>
          </a:prstGeom>
          <a:noFill/>
          <a:ln/>
        </p:spPr>
        <p:txBody>
          <a:bodyPr wrap="square" lIns="25400" tIns="25400" rIns="25400" bIns="25400" rtlCol="0" anchor="t">
            <a:normAutofit lnSpcReduction="10000"/>
          </a:bodyPr>
          <a:lstStyle/>
          <a:p>
            <a:pPr marL="0" indent="0" algn="l">
              <a:buNone/>
            </a:pPr>
            <a:r>
              <a:rPr lang="en-US" sz="1950" b="1" kern="0" spc="195" dirty="0">
                <a:solidFill>
                  <a:srgbClr val="BF7D36"/>
                </a:solidFill>
                <a:latin typeface="Calibri" pitchFamily="34" charset="0"/>
                <a:ea typeface="Calibri" pitchFamily="34" charset="-122"/>
                <a:cs typeface="Calibri" pitchFamily="34" charset="-120"/>
              </a:rPr>
              <a:t>07</a:t>
            </a:r>
            <a:endParaRPr lang="en-US" sz="1950" dirty="0"/>
          </a:p>
        </p:txBody>
      </p:sp>
      <p:sp>
        <p:nvSpPr>
          <p:cNvPr id="4" name="Text 2"/>
          <p:cNvSpPr/>
          <p:nvPr/>
        </p:nvSpPr>
        <p:spPr>
          <a:xfrm>
            <a:off x="1310283" y="571500"/>
            <a:ext cx="2805875" cy="342900"/>
          </a:xfrm>
          <a:prstGeom prst="rect">
            <a:avLst/>
          </a:prstGeom>
          <a:noFill/>
          <a:ln/>
        </p:spPr>
        <p:txBody>
          <a:bodyPr wrap="square" lIns="0" tIns="0" rIns="0" bIns="0" rtlCol="0" anchor="t">
            <a:normAutofit/>
          </a:bodyPr>
          <a:lstStyle/>
          <a:p>
            <a:pPr marL="0" indent="0" algn="l">
              <a:buNone/>
            </a:pPr>
            <a:r>
              <a:rPr lang="en-US" sz="1950" b="1" kern="0" spc="195" dirty="0">
                <a:solidFill>
                  <a:srgbClr val="23543F"/>
                </a:solidFill>
                <a:latin typeface="Calibri" pitchFamily="34" charset="0"/>
                <a:ea typeface="Calibri" pitchFamily="34" charset="-122"/>
                <a:cs typeface="Calibri" pitchFamily="34" charset="-120"/>
              </a:rPr>
              <a:t>/ PARTNER MAP &amp; FIT</a:t>
            </a:r>
            <a:endParaRPr lang="en-US" sz="1950" dirty="0"/>
          </a:p>
        </p:txBody>
      </p:sp>
      <p:sp>
        <p:nvSpPr>
          <p:cNvPr id="5" name="Shape 3"/>
          <p:cNvSpPr/>
          <p:nvPr/>
        </p:nvSpPr>
        <p:spPr>
          <a:xfrm>
            <a:off x="14840070" y="681038"/>
            <a:ext cx="85725" cy="85725"/>
          </a:xfrm>
          <a:prstGeom prst="ellipse">
            <a:avLst/>
          </a:prstGeom>
          <a:solidFill>
            <a:srgbClr val="BF7D36"/>
          </a:solidFill>
          <a:ln/>
        </p:spPr>
        <p:txBody>
          <a:bodyPr/>
          <a:lstStyle/>
          <a:p>
            <a:endParaRPr lang="en-US"/>
          </a:p>
        </p:txBody>
      </p:sp>
      <p:sp>
        <p:nvSpPr>
          <p:cNvPr id="6" name="Text 4"/>
          <p:cNvSpPr/>
          <p:nvPr/>
        </p:nvSpPr>
        <p:spPr>
          <a:xfrm>
            <a:off x="15040095" y="582930"/>
            <a:ext cx="2447805" cy="320040"/>
          </a:xfrm>
          <a:prstGeom prst="rect">
            <a:avLst/>
          </a:prstGeom>
          <a:noFill/>
          <a:ln/>
        </p:spPr>
        <p:txBody>
          <a:bodyPr wrap="square" lIns="0" tIns="0" rIns="0" bIns="0" rtlCol="0" anchor="t">
            <a:normAutofit/>
          </a:bodyPr>
          <a:lstStyle/>
          <a:p>
            <a:pPr marL="0" indent="0" algn="l">
              <a:buNone/>
            </a:pPr>
            <a:r>
              <a:rPr lang="en-US" sz="1800" kern="0" spc="252" dirty="0">
                <a:solidFill>
                  <a:srgbClr val="23543F"/>
                </a:solidFill>
                <a:latin typeface="Calibri" pitchFamily="34" charset="0"/>
                <a:ea typeface="Calibri" pitchFamily="34" charset="-122"/>
                <a:cs typeface="Calibri" pitchFamily="34" charset="-120"/>
              </a:rPr>
              <a:t>PART III · THE PLAN</a:t>
            </a:r>
            <a:endParaRPr lang="en-US" sz="1800" dirty="0"/>
          </a:p>
        </p:txBody>
      </p:sp>
      <p:sp>
        <p:nvSpPr>
          <p:cNvPr id="7" name="Text 5"/>
          <p:cNvSpPr/>
          <p:nvPr/>
        </p:nvSpPr>
        <p:spPr>
          <a:xfrm>
            <a:off x="876300" y="1291590"/>
            <a:ext cx="15893415" cy="507444"/>
          </a:xfrm>
          <a:prstGeom prst="rect">
            <a:avLst/>
          </a:prstGeom>
          <a:noFill/>
          <a:ln/>
        </p:spPr>
        <p:txBody>
          <a:bodyPr wrap="square" lIns="25400" tIns="25400" rIns="25400" bIns="25400" rtlCol="0" anchor="t">
            <a:normAutofit fontScale="92500" lnSpcReduction="20000"/>
          </a:bodyPr>
          <a:lstStyle/>
          <a:p>
            <a:pPr marL="0" indent="0" algn="l">
              <a:lnSpc>
                <a:spcPct val="112000"/>
              </a:lnSpc>
              <a:buNone/>
            </a:pPr>
            <a:r>
              <a:rPr lang="en-US" sz="3300" b="1" kern="0" spc="-33" dirty="0">
                <a:solidFill>
                  <a:srgbClr val="15211B"/>
                </a:solidFill>
                <a:latin typeface="Calibri" pitchFamily="34" charset="0"/>
                <a:ea typeface="Calibri" pitchFamily="34" charset="-122"/>
                <a:cs typeface="Calibri" pitchFamily="34" charset="-120"/>
              </a:rPr>
              <a:t>Twelve candidates screened across the chain - </a:t>
            </a:r>
            <a:r>
              <a:rPr lang="en-US" sz="3300" b="1" kern="0" spc="-33" dirty="0">
                <a:solidFill>
                  <a:srgbClr val="BF7D36"/>
                </a:solidFill>
                <a:latin typeface="Calibri" pitchFamily="34" charset="0"/>
                <a:ea typeface="Calibri" pitchFamily="34" charset="-122"/>
                <a:cs typeface="Calibri" pitchFamily="34" charset="-120"/>
              </a:rPr>
              <a:t>two anchors </a:t>
            </a:r>
            <a:r>
              <a:rPr lang="en-US" sz="3300" b="1" kern="0" spc="-33" dirty="0">
                <a:solidFill>
                  <a:srgbClr val="15211B"/>
                </a:solidFill>
                <a:latin typeface="Calibri" pitchFamily="34" charset="0"/>
                <a:ea typeface="Calibri" pitchFamily="34" charset="-122"/>
                <a:cs typeface="Calibri" pitchFamily="34" charset="-120"/>
              </a:rPr>
              <a:t>carry the first 90 days.</a:t>
            </a:r>
            <a:endParaRPr lang="en-US" sz="3300" dirty="0"/>
          </a:p>
        </p:txBody>
      </p:sp>
      <p:sp>
        <p:nvSpPr>
          <p:cNvPr id="8" name="Shape 6"/>
          <p:cNvSpPr/>
          <p:nvPr/>
        </p:nvSpPr>
        <p:spPr>
          <a:xfrm>
            <a:off x="876300" y="1875234"/>
            <a:ext cx="22860" cy="643890"/>
          </a:xfrm>
          <a:prstGeom prst="rect">
            <a:avLst/>
          </a:prstGeom>
          <a:solidFill>
            <a:srgbClr val="BF7D36"/>
          </a:solidFill>
          <a:ln/>
        </p:spPr>
        <p:txBody>
          <a:bodyPr/>
          <a:lstStyle/>
          <a:p>
            <a:endParaRPr lang="en-US"/>
          </a:p>
        </p:txBody>
      </p:sp>
      <p:sp>
        <p:nvSpPr>
          <p:cNvPr id="9" name="Text 7"/>
          <p:cNvSpPr/>
          <p:nvPr/>
        </p:nvSpPr>
        <p:spPr>
          <a:xfrm>
            <a:off x="1089659" y="1875234"/>
            <a:ext cx="16250917" cy="681990"/>
          </a:xfrm>
          <a:prstGeom prst="rect">
            <a:avLst/>
          </a:prstGeom>
          <a:noFill/>
          <a:ln/>
        </p:spPr>
        <p:txBody>
          <a:bodyPr wrap="square" lIns="25400" tIns="25400" rIns="25400" bIns="25400" rtlCol="0" anchor="t">
            <a:normAutofit fontScale="92500" lnSpcReduction="20000"/>
          </a:bodyPr>
          <a:lstStyle/>
          <a:p>
            <a:pPr marL="0" indent="0" algn="l">
              <a:lnSpc>
                <a:spcPct val="130000"/>
              </a:lnSpc>
              <a:buNone/>
            </a:pPr>
            <a:r>
              <a:rPr lang="en-US" sz="1950" dirty="0">
                <a:solidFill>
                  <a:srgbClr val="586259"/>
                </a:solidFill>
                <a:latin typeface="Calibri" pitchFamily="34" charset="0"/>
                <a:ea typeface="Calibri" pitchFamily="34" charset="-122"/>
                <a:cs typeface="Calibri" pitchFamily="34" charset="-120"/>
              </a:rPr>
              <a:t>Every candidate scored on feedstock access, chemistry status, EU footprint and fit. Approach in sequence: secure feedstock first → validate midstream → qualify downstream buyers last.</a:t>
            </a:r>
            <a:endParaRPr lang="en-US" sz="1950" dirty="0"/>
          </a:p>
        </p:txBody>
      </p:sp>
      <p:sp>
        <p:nvSpPr>
          <p:cNvPr id="10" name="Shape 8"/>
          <p:cNvSpPr/>
          <p:nvPr/>
        </p:nvSpPr>
        <p:spPr>
          <a:xfrm>
            <a:off x="876300" y="3086814"/>
            <a:ext cx="9490115" cy="15240"/>
          </a:xfrm>
          <a:prstGeom prst="rect">
            <a:avLst/>
          </a:prstGeom>
          <a:solidFill>
            <a:srgbClr val="23543F"/>
          </a:solidFill>
          <a:ln/>
        </p:spPr>
        <p:txBody>
          <a:bodyPr/>
          <a:lstStyle/>
          <a:p>
            <a:endParaRPr lang="en-US"/>
          </a:p>
        </p:txBody>
      </p:sp>
      <p:sp>
        <p:nvSpPr>
          <p:cNvPr id="11" name="Text 9"/>
          <p:cNvSpPr/>
          <p:nvPr/>
        </p:nvSpPr>
        <p:spPr>
          <a:xfrm>
            <a:off x="914400" y="2766774"/>
            <a:ext cx="2157651" cy="320040"/>
          </a:xfrm>
          <a:prstGeom prst="rect">
            <a:avLst/>
          </a:prstGeom>
          <a:noFill/>
          <a:ln/>
        </p:spPr>
        <p:txBody>
          <a:bodyPr wrap="square" lIns="0" tIns="0" rIns="0" bIns="0" rtlCol="0" anchor="t">
            <a:normAutofit/>
          </a:bodyPr>
          <a:lstStyle/>
          <a:p>
            <a:pPr marL="0" indent="0" algn="l">
              <a:buNone/>
            </a:pPr>
            <a:r>
              <a:rPr lang="en-US" sz="1800" b="1" kern="0" spc="144" dirty="0">
                <a:solidFill>
                  <a:srgbClr val="23543F"/>
                </a:solidFill>
                <a:latin typeface="Calibri" pitchFamily="34" charset="0"/>
                <a:ea typeface="Calibri" pitchFamily="34" charset="-122"/>
                <a:cs typeface="Calibri" pitchFamily="34" charset="-120"/>
              </a:rPr>
              <a:t>FEEDSTOCK &amp; ITAD</a:t>
            </a:r>
            <a:endParaRPr lang="en-US" sz="1800" dirty="0"/>
          </a:p>
        </p:txBody>
      </p:sp>
      <p:sp>
        <p:nvSpPr>
          <p:cNvPr id="12" name="Text 10"/>
          <p:cNvSpPr/>
          <p:nvPr/>
        </p:nvSpPr>
        <p:spPr>
          <a:xfrm>
            <a:off x="7925634" y="2766774"/>
            <a:ext cx="2478881" cy="320040"/>
          </a:xfrm>
          <a:prstGeom prst="rect">
            <a:avLst/>
          </a:prstGeom>
          <a:noFill/>
          <a:ln/>
        </p:spPr>
        <p:txBody>
          <a:bodyPr wrap="square" lIns="25400" tIns="25400" rIns="25400" bIns="25400" rtlCol="0" anchor="t">
            <a:normAutofit lnSpcReduction="10000"/>
          </a:bodyPr>
          <a:lstStyle/>
          <a:p>
            <a:pPr marL="0" indent="0" algn="l">
              <a:buNone/>
            </a:pPr>
            <a:r>
              <a:rPr lang="en-US" sz="1800" b="1" dirty="0">
                <a:solidFill>
                  <a:srgbClr val="BF7D36"/>
                </a:solidFill>
                <a:latin typeface="Calibri" pitchFamily="34" charset="0"/>
                <a:ea typeface="Calibri" pitchFamily="34" charset="-122"/>
                <a:cs typeface="Calibri" pitchFamily="34" charset="-120"/>
              </a:rPr>
              <a:t>anchor: Iron Mountain →</a:t>
            </a:r>
            <a:endParaRPr lang="en-US" sz="1800" dirty="0"/>
          </a:p>
        </p:txBody>
      </p:sp>
      <p:sp>
        <p:nvSpPr>
          <p:cNvPr id="13" name="Shape 11"/>
          <p:cNvSpPr/>
          <p:nvPr/>
        </p:nvSpPr>
        <p:spPr>
          <a:xfrm>
            <a:off x="876300" y="3652123"/>
            <a:ext cx="9490115" cy="9525"/>
          </a:xfrm>
          <a:prstGeom prst="rect">
            <a:avLst/>
          </a:prstGeom>
          <a:solidFill>
            <a:srgbClr val="DBE0DB"/>
          </a:solidFill>
          <a:ln/>
        </p:spPr>
        <p:txBody>
          <a:bodyPr/>
          <a:lstStyle/>
          <a:p>
            <a:endParaRPr lang="en-US"/>
          </a:p>
        </p:txBody>
      </p:sp>
      <p:sp>
        <p:nvSpPr>
          <p:cNvPr id="14" name="Text 12"/>
          <p:cNvSpPr/>
          <p:nvPr/>
        </p:nvSpPr>
        <p:spPr>
          <a:xfrm>
            <a:off x="914400" y="3248501"/>
            <a:ext cx="2747010" cy="295275"/>
          </a:xfrm>
          <a:prstGeom prst="rect">
            <a:avLst/>
          </a:prstGeom>
          <a:noFill/>
          <a:ln/>
        </p:spPr>
        <p:txBody>
          <a:bodyPr wrap="square" lIns="25400" tIns="25400" rIns="25400" bIns="25400" rtlCol="0" anchor="t">
            <a:normAutofit fontScale="92500" lnSpcReduction="20000"/>
          </a:bodyPr>
          <a:lstStyle/>
          <a:p>
            <a:pPr marL="0" indent="0" algn="l">
              <a:lnSpc>
                <a:spcPct val="108000"/>
              </a:lnSpc>
              <a:buNone/>
            </a:pPr>
            <a:r>
              <a:rPr lang="en-US" sz="1875" b="1" dirty="0">
                <a:solidFill>
                  <a:srgbClr val="15211B"/>
                </a:solidFill>
                <a:latin typeface="Calibri" pitchFamily="34" charset="0"/>
                <a:ea typeface="Calibri" pitchFamily="34" charset="-122"/>
                <a:cs typeface="Calibri" pitchFamily="34" charset="-120"/>
              </a:rPr>
              <a:t>SK tes</a:t>
            </a:r>
            <a:endParaRPr lang="en-US" sz="1875" dirty="0"/>
          </a:p>
        </p:txBody>
      </p:sp>
      <p:sp>
        <p:nvSpPr>
          <p:cNvPr id="15" name="Text 13"/>
          <p:cNvSpPr/>
          <p:nvPr/>
        </p:nvSpPr>
        <p:spPr>
          <a:xfrm>
            <a:off x="3733800" y="3121105"/>
            <a:ext cx="4947929" cy="550069"/>
          </a:xfrm>
          <a:prstGeom prst="rect">
            <a:avLst/>
          </a:prstGeom>
          <a:noFill/>
          <a:ln/>
        </p:spPr>
        <p:txBody>
          <a:bodyPr wrap="square" lIns="25400" tIns="25400" rIns="25400" bIns="25400" rtlCol="0" anchor="t">
            <a:normAutofit fontScale="92500" lnSpcReduction="20000"/>
          </a:bodyPr>
          <a:lstStyle/>
          <a:p>
            <a:pPr marL="0" indent="0" algn="l">
              <a:lnSpc>
                <a:spcPct val="112000"/>
              </a:lnSpc>
              <a:buNone/>
            </a:pPr>
            <a:r>
              <a:rPr lang="en-US" sz="1800" dirty="0">
                <a:solidFill>
                  <a:srgbClr val="586259"/>
                </a:solidFill>
                <a:latin typeface="Calibri" pitchFamily="34" charset="0"/>
                <a:ea typeface="Calibri" pitchFamily="34" charset="-122"/>
                <a:cs typeface="Calibri" pitchFamily="34" charset="-120"/>
              </a:rPr>
              <a:t>OEM &amp; data-centre ties + hydromet experience; parallel channel</a:t>
            </a:r>
            <a:endParaRPr lang="en-US" sz="1800" dirty="0"/>
          </a:p>
        </p:txBody>
      </p:sp>
      <p:sp>
        <p:nvSpPr>
          <p:cNvPr id="16" name="Shape 14"/>
          <p:cNvSpPr/>
          <p:nvPr/>
        </p:nvSpPr>
        <p:spPr>
          <a:xfrm>
            <a:off x="8998744" y="3226594"/>
            <a:ext cx="1329571" cy="300990"/>
          </a:xfrm>
          <a:prstGeom prst="roundRect">
            <a:avLst>
              <a:gd name="adj" fmla="val 50000"/>
            </a:avLst>
          </a:prstGeom>
          <a:solidFill>
            <a:srgbClr val="BF7D36"/>
          </a:solidFill>
          <a:ln/>
        </p:spPr>
        <p:txBody>
          <a:bodyPr/>
          <a:lstStyle/>
          <a:p>
            <a:endParaRPr lang="en-US"/>
          </a:p>
        </p:txBody>
      </p:sp>
      <p:sp>
        <p:nvSpPr>
          <p:cNvPr id="17" name="Text 15"/>
          <p:cNvSpPr/>
          <p:nvPr/>
        </p:nvSpPr>
        <p:spPr>
          <a:xfrm>
            <a:off x="9113044" y="3236119"/>
            <a:ext cx="1177171" cy="320040"/>
          </a:xfrm>
          <a:prstGeom prst="rect">
            <a:avLst/>
          </a:prstGeom>
          <a:noFill/>
          <a:ln/>
        </p:spPr>
        <p:txBody>
          <a:bodyPr wrap="square" lIns="25400" tIns="25400" rIns="25400" bIns="25400" rtlCol="0" anchor="t">
            <a:normAutofit lnSpcReduction="10000"/>
          </a:bodyPr>
          <a:lstStyle/>
          <a:p>
            <a:pPr marL="0" indent="0" algn="l">
              <a:buNone/>
            </a:pPr>
            <a:r>
              <a:rPr lang="en-US" sz="1800" b="1" kern="0" spc="36" dirty="0">
                <a:solidFill>
                  <a:srgbClr val="FFFFFF"/>
                </a:solidFill>
                <a:latin typeface="Calibri" pitchFamily="34" charset="0"/>
                <a:ea typeface="Calibri" pitchFamily="34" charset="-122"/>
                <a:cs typeface="Calibri" pitchFamily="34" charset="-120"/>
              </a:rPr>
              <a:t>MED–HIGH</a:t>
            </a:r>
            <a:endParaRPr lang="en-US" sz="1800" dirty="0"/>
          </a:p>
        </p:txBody>
      </p:sp>
      <p:sp>
        <p:nvSpPr>
          <p:cNvPr id="19" name="Shape 17"/>
          <p:cNvSpPr/>
          <p:nvPr/>
        </p:nvSpPr>
        <p:spPr>
          <a:xfrm>
            <a:off x="876300" y="4140537"/>
            <a:ext cx="9490115" cy="9525"/>
          </a:xfrm>
          <a:prstGeom prst="rect">
            <a:avLst/>
          </a:prstGeom>
          <a:solidFill>
            <a:srgbClr val="DBE0DB"/>
          </a:solidFill>
          <a:ln/>
        </p:spPr>
        <p:txBody>
          <a:bodyPr/>
          <a:lstStyle/>
          <a:p>
            <a:endParaRPr lang="en-US"/>
          </a:p>
        </p:txBody>
      </p:sp>
      <p:sp>
        <p:nvSpPr>
          <p:cNvPr id="20" name="Text 18"/>
          <p:cNvSpPr/>
          <p:nvPr/>
        </p:nvSpPr>
        <p:spPr>
          <a:xfrm>
            <a:off x="914400" y="3778481"/>
            <a:ext cx="1898073" cy="284052"/>
          </a:xfrm>
          <a:prstGeom prst="rect">
            <a:avLst/>
          </a:prstGeom>
          <a:noFill/>
          <a:ln/>
        </p:spPr>
        <p:txBody>
          <a:bodyPr wrap="square" lIns="25400" tIns="25400" rIns="25400" bIns="25400" rtlCol="0" anchor="t">
            <a:normAutofit fontScale="92500" lnSpcReduction="20000"/>
          </a:bodyPr>
          <a:lstStyle/>
          <a:p>
            <a:pPr marL="0" indent="0" algn="l">
              <a:lnSpc>
                <a:spcPct val="108000"/>
              </a:lnSpc>
              <a:buNone/>
            </a:pPr>
            <a:r>
              <a:rPr lang="en-US" sz="1875" b="1" dirty="0">
                <a:solidFill>
                  <a:srgbClr val="15211B"/>
                </a:solidFill>
                <a:latin typeface="Calibri" pitchFamily="34" charset="0"/>
                <a:ea typeface="Calibri" pitchFamily="34" charset="-122"/>
                <a:cs typeface="Calibri" pitchFamily="34" charset="-120"/>
              </a:rPr>
              <a:t>REMONDIS / M&amp;R</a:t>
            </a:r>
            <a:endParaRPr lang="en-US" sz="1875" dirty="0"/>
          </a:p>
        </p:txBody>
      </p:sp>
      <p:sp>
        <p:nvSpPr>
          <p:cNvPr id="21" name="Text 19"/>
          <p:cNvSpPr/>
          <p:nvPr/>
        </p:nvSpPr>
        <p:spPr>
          <a:xfrm>
            <a:off x="3733800" y="3729902"/>
            <a:ext cx="4947929" cy="343854"/>
          </a:xfrm>
          <a:prstGeom prst="rect">
            <a:avLst/>
          </a:prstGeom>
          <a:noFill/>
          <a:ln/>
        </p:spPr>
        <p:txBody>
          <a:bodyPr wrap="square" lIns="25400" tIns="25400" rIns="25400" bIns="25400" rtlCol="0" anchor="t">
            <a:normAutofit/>
          </a:bodyPr>
          <a:lstStyle/>
          <a:p>
            <a:pPr marL="0" indent="0" algn="l">
              <a:lnSpc>
                <a:spcPct val="112000"/>
              </a:lnSpc>
              <a:buNone/>
            </a:pPr>
            <a:r>
              <a:rPr lang="en-US" sz="1800" dirty="0">
                <a:solidFill>
                  <a:srgbClr val="586259"/>
                </a:solidFill>
                <a:latin typeface="Calibri" pitchFamily="34" charset="0"/>
                <a:ea typeface="Calibri" pitchFamily="34" charset="-122"/>
                <a:cs typeface="Calibri" pitchFamily="34" charset="-120"/>
              </a:rPr>
              <a:t>German WEEE anchor for SPRIND </a:t>
            </a:r>
            <a:endParaRPr lang="en-US" sz="1800" dirty="0"/>
          </a:p>
        </p:txBody>
      </p:sp>
      <p:sp>
        <p:nvSpPr>
          <p:cNvPr id="22" name="Shape 20"/>
          <p:cNvSpPr/>
          <p:nvPr/>
        </p:nvSpPr>
        <p:spPr>
          <a:xfrm>
            <a:off x="9206865" y="3784283"/>
            <a:ext cx="1121450" cy="300990"/>
          </a:xfrm>
          <a:prstGeom prst="roundRect">
            <a:avLst>
              <a:gd name="adj" fmla="val 50000"/>
            </a:avLst>
          </a:prstGeom>
          <a:solidFill>
            <a:srgbClr val="EAF0EC"/>
          </a:solidFill>
          <a:ln/>
        </p:spPr>
        <p:txBody>
          <a:bodyPr/>
          <a:lstStyle/>
          <a:p>
            <a:endParaRPr lang="en-US"/>
          </a:p>
        </p:txBody>
      </p:sp>
      <p:sp>
        <p:nvSpPr>
          <p:cNvPr id="24" name="Shape 22"/>
          <p:cNvSpPr/>
          <p:nvPr/>
        </p:nvSpPr>
        <p:spPr>
          <a:xfrm>
            <a:off x="876300" y="4590277"/>
            <a:ext cx="9490115" cy="9525"/>
          </a:xfrm>
          <a:prstGeom prst="rect">
            <a:avLst/>
          </a:prstGeom>
          <a:solidFill>
            <a:srgbClr val="DBE0DB"/>
          </a:solidFill>
          <a:ln/>
        </p:spPr>
        <p:txBody>
          <a:bodyPr/>
          <a:lstStyle/>
          <a:p>
            <a:endParaRPr lang="en-US"/>
          </a:p>
        </p:txBody>
      </p:sp>
      <p:sp>
        <p:nvSpPr>
          <p:cNvPr id="25" name="Text 23"/>
          <p:cNvSpPr/>
          <p:nvPr/>
        </p:nvSpPr>
        <p:spPr>
          <a:xfrm>
            <a:off x="914400" y="4206240"/>
            <a:ext cx="775855" cy="298133"/>
          </a:xfrm>
          <a:prstGeom prst="rect">
            <a:avLst/>
          </a:prstGeom>
          <a:noFill/>
          <a:ln/>
        </p:spPr>
        <p:txBody>
          <a:bodyPr wrap="square" lIns="25400" tIns="25400" rIns="25400" bIns="25400" rtlCol="0" anchor="t">
            <a:normAutofit fontScale="92500" lnSpcReduction="20000"/>
          </a:bodyPr>
          <a:lstStyle/>
          <a:p>
            <a:pPr marL="0" indent="0" algn="l">
              <a:lnSpc>
                <a:spcPct val="108000"/>
              </a:lnSpc>
              <a:buNone/>
            </a:pPr>
            <a:r>
              <a:rPr lang="en-US" sz="1875" b="1" dirty="0">
                <a:solidFill>
                  <a:srgbClr val="15211B"/>
                </a:solidFill>
                <a:latin typeface="Calibri" pitchFamily="34" charset="0"/>
                <a:ea typeface="Calibri" pitchFamily="34" charset="-122"/>
                <a:cs typeface="Calibri" pitchFamily="34" charset="-120"/>
              </a:rPr>
              <a:t>Erion</a:t>
            </a:r>
            <a:endParaRPr lang="en-US" sz="1875" dirty="0"/>
          </a:p>
        </p:txBody>
      </p:sp>
      <p:sp>
        <p:nvSpPr>
          <p:cNvPr id="26" name="Text 24"/>
          <p:cNvSpPr/>
          <p:nvPr/>
        </p:nvSpPr>
        <p:spPr>
          <a:xfrm>
            <a:off x="3733800" y="4220931"/>
            <a:ext cx="4947929" cy="294084"/>
          </a:xfrm>
          <a:prstGeom prst="rect">
            <a:avLst/>
          </a:prstGeom>
          <a:noFill/>
          <a:ln/>
        </p:spPr>
        <p:txBody>
          <a:bodyPr wrap="square" lIns="25400" tIns="25400" rIns="25400" bIns="25400" rtlCol="0" anchor="t">
            <a:normAutofit fontScale="92500" lnSpcReduction="20000"/>
          </a:bodyPr>
          <a:lstStyle/>
          <a:p>
            <a:pPr marL="0" indent="0" algn="l">
              <a:lnSpc>
                <a:spcPct val="112000"/>
              </a:lnSpc>
              <a:buNone/>
            </a:pPr>
            <a:r>
              <a:rPr lang="en-US" sz="1800" dirty="0">
                <a:solidFill>
                  <a:srgbClr val="586259"/>
                </a:solidFill>
                <a:latin typeface="Calibri" pitchFamily="34" charset="0"/>
                <a:ea typeface="Calibri" pitchFamily="34" charset="-122"/>
                <a:cs typeface="Calibri" pitchFamily="34" charset="-120"/>
              </a:rPr>
              <a:t>Italian WEEE consortium · pipeline after HDD proof</a:t>
            </a:r>
            <a:endParaRPr lang="en-US" sz="1800" dirty="0"/>
          </a:p>
        </p:txBody>
      </p:sp>
      <p:sp>
        <p:nvSpPr>
          <p:cNvPr id="27" name="Shape 25"/>
          <p:cNvSpPr/>
          <p:nvPr/>
        </p:nvSpPr>
        <p:spPr>
          <a:xfrm>
            <a:off x="9206865" y="4236482"/>
            <a:ext cx="1121450" cy="300990"/>
          </a:xfrm>
          <a:prstGeom prst="roundRect">
            <a:avLst>
              <a:gd name="adj" fmla="val 50000"/>
            </a:avLst>
          </a:prstGeom>
          <a:solidFill>
            <a:srgbClr val="EAF0EC"/>
          </a:solidFill>
          <a:ln/>
        </p:spPr>
        <p:txBody>
          <a:bodyPr/>
          <a:lstStyle/>
          <a:p>
            <a:endParaRPr lang="en-US"/>
          </a:p>
        </p:txBody>
      </p:sp>
      <p:sp>
        <p:nvSpPr>
          <p:cNvPr id="29" name="Shape 27"/>
          <p:cNvSpPr/>
          <p:nvPr/>
        </p:nvSpPr>
        <p:spPr>
          <a:xfrm>
            <a:off x="876300" y="5040017"/>
            <a:ext cx="9490115" cy="9525"/>
          </a:xfrm>
          <a:prstGeom prst="rect">
            <a:avLst/>
          </a:prstGeom>
          <a:solidFill>
            <a:srgbClr val="DBE0DB"/>
          </a:solidFill>
          <a:ln/>
        </p:spPr>
        <p:txBody>
          <a:bodyPr/>
          <a:lstStyle/>
          <a:p>
            <a:endParaRPr lang="en-US"/>
          </a:p>
        </p:txBody>
      </p:sp>
      <p:sp>
        <p:nvSpPr>
          <p:cNvPr id="30" name="Text 28"/>
          <p:cNvSpPr/>
          <p:nvPr/>
        </p:nvSpPr>
        <p:spPr>
          <a:xfrm>
            <a:off x="914400" y="4648080"/>
            <a:ext cx="969050" cy="298133"/>
          </a:xfrm>
          <a:prstGeom prst="rect">
            <a:avLst/>
          </a:prstGeom>
          <a:noFill/>
          <a:ln/>
        </p:spPr>
        <p:txBody>
          <a:bodyPr wrap="square" lIns="25400" tIns="25400" rIns="25400" bIns="25400" rtlCol="0" anchor="t">
            <a:normAutofit fontScale="92500" lnSpcReduction="20000"/>
          </a:bodyPr>
          <a:lstStyle/>
          <a:p>
            <a:pPr marL="0" indent="0" algn="l">
              <a:lnSpc>
                <a:spcPct val="108000"/>
              </a:lnSpc>
              <a:buNone/>
            </a:pPr>
            <a:r>
              <a:rPr lang="en-US" sz="1875" b="1" dirty="0">
                <a:solidFill>
                  <a:srgbClr val="15211B"/>
                </a:solidFill>
                <a:latin typeface="Calibri" pitchFamily="34" charset="0"/>
                <a:ea typeface="Calibri" pitchFamily="34" charset="-122"/>
                <a:cs typeface="Calibri" pitchFamily="34" charset="-120"/>
              </a:rPr>
              <a:t>Itelyum</a:t>
            </a:r>
            <a:endParaRPr lang="en-US" sz="1875" dirty="0"/>
          </a:p>
        </p:txBody>
      </p:sp>
      <p:sp>
        <p:nvSpPr>
          <p:cNvPr id="31" name="Text 29"/>
          <p:cNvSpPr/>
          <p:nvPr/>
        </p:nvSpPr>
        <p:spPr>
          <a:xfrm>
            <a:off x="3733800" y="4662190"/>
            <a:ext cx="4947929" cy="294084"/>
          </a:xfrm>
          <a:prstGeom prst="rect">
            <a:avLst/>
          </a:prstGeom>
          <a:noFill/>
          <a:ln/>
        </p:spPr>
        <p:txBody>
          <a:bodyPr wrap="square" lIns="25400" tIns="25400" rIns="25400" bIns="25400" rtlCol="0" anchor="t">
            <a:normAutofit fontScale="92500" lnSpcReduction="20000"/>
          </a:bodyPr>
          <a:lstStyle/>
          <a:p>
            <a:pPr marL="0" indent="0" algn="l">
              <a:lnSpc>
                <a:spcPct val="112000"/>
              </a:lnSpc>
              <a:buNone/>
            </a:pPr>
            <a:r>
              <a:rPr lang="en-US" sz="1800" dirty="0">
                <a:solidFill>
                  <a:srgbClr val="586259"/>
                </a:solidFill>
                <a:latin typeface="Calibri" pitchFamily="34" charset="0"/>
                <a:ea typeface="Calibri" pitchFamily="34" charset="-122"/>
                <a:cs typeface="Calibri" pitchFamily="34" charset="-120"/>
              </a:rPr>
              <a:t>Industrial residues for the second stream</a:t>
            </a:r>
            <a:endParaRPr lang="en-US" sz="1800" dirty="0"/>
          </a:p>
        </p:txBody>
      </p:sp>
      <p:sp>
        <p:nvSpPr>
          <p:cNvPr id="32" name="Shape 30"/>
          <p:cNvSpPr/>
          <p:nvPr/>
        </p:nvSpPr>
        <p:spPr>
          <a:xfrm>
            <a:off x="9189065" y="4694080"/>
            <a:ext cx="1121450" cy="300990"/>
          </a:xfrm>
          <a:prstGeom prst="roundRect">
            <a:avLst>
              <a:gd name="adj" fmla="val 50000"/>
            </a:avLst>
          </a:prstGeom>
          <a:solidFill>
            <a:srgbClr val="EAF0EC"/>
          </a:solidFill>
          <a:ln/>
        </p:spPr>
        <p:txBody>
          <a:bodyPr/>
          <a:lstStyle/>
          <a:p>
            <a:endParaRPr lang="en-US"/>
          </a:p>
        </p:txBody>
      </p:sp>
      <p:sp>
        <p:nvSpPr>
          <p:cNvPr id="33" name="Text 31"/>
          <p:cNvSpPr/>
          <p:nvPr/>
        </p:nvSpPr>
        <p:spPr>
          <a:xfrm>
            <a:off x="9341465" y="3829288"/>
            <a:ext cx="969050" cy="320040"/>
          </a:xfrm>
          <a:prstGeom prst="rect">
            <a:avLst/>
          </a:prstGeom>
          <a:noFill/>
          <a:ln/>
        </p:spPr>
        <p:txBody>
          <a:bodyPr wrap="square" lIns="25400" tIns="25400" rIns="25400" bIns="25400" rtlCol="0" anchor="t">
            <a:normAutofit lnSpcReduction="10000"/>
          </a:bodyPr>
          <a:lstStyle/>
          <a:p>
            <a:pPr marL="0" indent="0" algn="l">
              <a:buNone/>
            </a:pPr>
            <a:r>
              <a:rPr lang="en-US" sz="1800" b="1" kern="0" spc="36" dirty="0">
                <a:solidFill>
                  <a:srgbClr val="23543F"/>
                </a:solidFill>
                <a:latin typeface="Calibri" pitchFamily="34" charset="0"/>
                <a:ea typeface="Calibri" pitchFamily="34" charset="-122"/>
                <a:cs typeface="Calibri" pitchFamily="34" charset="-120"/>
              </a:rPr>
              <a:t>MEDIUM</a:t>
            </a:r>
            <a:endParaRPr lang="en-US" sz="1800" dirty="0"/>
          </a:p>
        </p:txBody>
      </p:sp>
      <p:sp>
        <p:nvSpPr>
          <p:cNvPr id="34" name="Shape 32"/>
          <p:cNvSpPr/>
          <p:nvPr/>
        </p:nvSpPr>
        <p:spPr>
          <a:xfrm>
            <a:off x="876300" y="5489757"/>
            <a:ext cx="9490115" cy="1287"/>
          </a:xfrm>
          <a:prstGeom prst="rect">
            <a:avLst/>
          </a:prstGeom>
          <a:solidFill>
            <a:srgbClr val="DBE0DB"/>
          </a:solidFill>
          <a:ln/>
        </p:spPr>
        <p:txBody>
          <a:bodyPr/>
          <a:lstStyle/>
          <a:p>
            <a:endParaRPr lang="en-US"/>
          </a:p>
        </p:txBody>
      </p:sp>
      <p:sp>
        <p:nvSpPr>
          <p:cNvPr id="35" name="Text 33"/>
          <p:cNvSpPr/>
          <p:nvPr/>
        </p:nvSpPr>
        <p:spPr>
          <a:xfrm>
            <a:off x="914400" y="5089921"/>
            <a:ext cx="1302327" cy="283607"/>
          </a:xfrm>
          <a:prstGeom prst="rect">
            <a:avLst/>
          </a:prstGeom>
          <a:noFill/>
          <a:ln/>
        </p:spPr>
        <p:txBody>
          <a:bodyPr wrap="square" lIns="25400" tIns="25400" rIns="25400" bIns="25400" rtlCol="0" anchor="t">
            <a:normAutofit fontScale="92500" lnSpcReduction="20000"/>
          </a:bodyPr>
          <a:lstStyle/>
          <a:p>
            <a:pPr marL="0" indent="0" algn="l">
              <a:lnSpc>
                <a:spcPct val="108000"/>
              </a:lnSpc>
              <a:buNone/>
            </a:pPr>
            <a:r>
              <a:rPr lang="en-US" sz="1875" b="1" dirty="0">
                <a:solidFill>
                  <a:srgbClr val="15211B"/>
                </a:solidFill>
                <a:latin typeface="Calibri" pitchFamily="34" charset="0"/>
                <a:ea typeface="Calibri" pitchFamily="34" charset="-122"/>
                <a:cs typeface="Calibri" pitchFamily="34" charset="-120"/>
              </a:rPr>
              <a:t>Sims Lifecycle</a:t>
            </a:r>
            <a:endParaRPr lang="en-US" sz="1875" dirty="0"/>
          </a:p>
        </p:txBody>
      </p:sp>
      <p:sp>
        <p:nvSpPr>
          <p:cNvPr id="36" name="Text 34"/>
          <p:cNvSpPr/>
          <p:nvPr/>
        </p:nvSpPr>
        <p:spPr>
          <a:xfrm>
            <a:off x="3733800" y="5103448"/>
            <a:ext cx="4947929" cy="294084"/>
          </a:xfrm>
          <a:prstGeom prst="rect">
            <a:avLst/>
          </a:prstGeom>
          <a:noFill/>
          <a:ln/>
        </p:spPr>
        <p:txBody>
          <a:bodyPr wrap="square" lIns="25400" tIns="25400" rIns="25400" bIns="25400" rtlCol="0" anchor="t">
            <a:normAutofit fontScale="92500" lnSpcReduction="20000"/>
          </a:bodyPr>
          <a:lstStyle/>
          <a:p>
            <a:pPr marL="0" indent="0" algn="l">
              <a:lnSpc>
                <a:spcPct val="112000"/>
              </a:lnSpc>
              <a:buNone/>
            </a:pPr>
            <a:r>
              <a:rPr lang="en-US" sz="1800" dirty="0">
                <a:solidFill>
                  <a:srgbClr val="586259"/>
                </a:solidFill>
                <a:latin typeface="Calibri" pitchFamily="34" charset="0"/>
                <a:ea typeface="Calibri" pitchFamily="34" charset="-122"/>
                <a:cs typeface="Calibri" pitchFamily="34" charset="-120"/>
              </a:rPr>
              <a:t>Tied to CC360 - market benchmark, not a target</a:t>
            </a:r>
            <a:endParaRPr lang="en-US" sz="1800" dirty="0"/>
          </a:p>
        </p:txBody>
      </p:sp>
      <p:sp>
        <p:nvSpPr>
          <p:cNvPr id="38" name="Text 36"/>
          <p:cNvSpPr/>
          <p:nvPr/>
        </p:nvSpPr>
        <p:spPr>
          <a:xfrm>
            <a:off x="9446625" y="5172235"/>
            <a:ext cx="541615" cy="320040"/>
          </a:xfrm>
          <a:prstGeom prst="rect">
            <a:avLst/>
          </a:prstGeom>
          <a:noFill/>
          <a:ln/>
        </p:spPr>
        <p:txBody>
          <a:bodyPr wrap="square" lIns="25400" tIns="25400" rIns="25400" bIns="25400" rtlCol="0" anchor="t">
            <a:normAutofit lnSpcReduction="10000"/>
          </a:bodyPr>
          <a:lstStyle/>
          <a:p>
            <a:pPr marL="0" indent="0" algn="l">
              <a:buNone/>
            </a:pPr>
            <a:r>
              <a:rPr lang="en-US" sz="1800" b="1" kern="0" spc="36" dirty="0">
                <a:solidFill>
                  <a:srgbClr val="586259"/>
                </a:solidFill>
                <a:latin typeface="Calibri" pitchFamily="34" charset="0"/>
                <a:ea typeface="Calibri" pitchFamily="34" charset="-122"/>
                <a:cs typeface="Calibri" pitchFamily="34" charset="-120"/>
              </a:rPr>
              <a:t>LOW</a:t>
            </a:r>
            <a:endParaRPr lang="en-US" sz="1800" dirty="0"/>
          </a:p>
        </p:txBody>
      </p:sp>
      <p:sp>
        <p:nvSpPr>
          <p:cNvPr id="56" name="Shape 54"/>
          <p:cNvSpPr/>
          <p:nvPr/>
        </p:nvSpPr>
        <p:spPr>
          <a:xfrm>
            <a:off x="876300" y="6305074"/>
            <a:ext cx="9490115" cy="15240"/>
          </a:xfrm>
          <a:prstGeom prst="rect">
            <a:avLst/>
          </a:prstGeom>
          <a:solidFill>
            <a:srgbClr val="23543F"/>
          </a:solidFill>
          <a:ln/>
        </p:spPr>
        <p:txBody>
          <a:bodyPr/>
          <a:lstStyle/>
          <a:p>
            <a:endParaRPr lang="en-US"/>
          </a:p>
        </p:txBody>
      </p:sp>
      <p:sp>
        <p:nvSpPr>
          <p:cNvPr id="57" name="Text 55"/>
          <p:cNvSpPr/>
          <p:nvPr/>
        </p:nvSpPr>
        <p:spPr>
          <a:xfrm>
            <a:off x="914400" y="5985034"/>
            <a:ext cx="4736508" cy="320040"/>
          </a:xfrm>
          <a:prstGeom prst="rect">
            <a:avLst/>
          </a:prstGeom>
          <a:noFill/>
          <a:ln/>
        </p:spPr>
        <p:txBody>
          <a:bodyPr wrap="square" lIns="0" tIns="0" rIns="0" bIns="0" rtlCol="0" anchor="t">
            <a:normAutofit/>
          </a:bodyPr>
          <a:lstStyle/>
          <a:p>
            <a:pPr marL="0" indent="0" algn="l">
              <a:buNone/>
            </a:pPr>
            <a:r>
              <a:rPr lang="en-US" sz="1800" b="1" kern="0" spc="144" dirty="0">
                <a:solidFill>
                  <a:srgbClr val="23543F"/>
                </a:solidFill>
                <a:latin typeface="Calibri" pitchFamily="34" charset="0"/>
                <a:ea typeface="Calibri" pitchFamily="34" charset="-122"/>
                <a:cs typeface="Calibri" pitchFamily="34" charset="-120"/>
              </a:rPr>
              <a:t>DOWNSTREAM - REFINERS &amp; OFFTAKERS</a:t>
            </a:r>
            <a:endParaRPr lang="en-US" sz="1800" dirty="0"/>
          </a:p>
        </p:txBody>
      </p:sp>
      <p:sp>
        <p:nvSpPr>
          <p:cNvPr id="58" name="Text 56"/>
          <p:cNvSpPr/>
          <p:nvPr/>
        </p:nvSpPr>
        <p:spPr>
          <a:xfrm>
            <a:off x="7755493" y="5985034"/>
            <a:ext cx="2650006" cy="320040"/>
          </a:xfrm>
          <a:prstGeom prst="rect">
            <a:avLst/>
          </a:prstGeom>
          <a:noFill/>
          <a:ln/>
        </p:spPr>
        <p:txBody>
          <a:bodyPr wrap="square" lIns="25400" tIns="25400" rIns="25400" bIns="25400" rtlCol="0" anchor="t">
            <a:normAutofit lnSpcReduction="10000"/>
          </a:bodyPr>
          <a:lstStyle/>
          <a:p>
            <a:pPr marL="0" indent="0" algn="l">
              <a:buNone/>
            </a:pPr>
            <a:r>
              <a:rPr lang="en-US" sz="1800" b="1" dirty="0">
                <a:solidFill>
                  <a:srgbClr val="BF7D36"/>
                </a:solidFill>
                <a:latin typeface="Calibri" pitchFamily="34" charset="0"/>
                <a:ea typeface="Calibri" pitchFamily="34" charset="-122"/>
                <a:cs typeface="Calibri" pitchFamily="34" charset="-120"/>
              </a:rPr>
              <a:t>anchor: Heraeus Remloy →</a:t>
            </a:r>
            <a:endParaRPr lang="en-US" sz="1800" dirty="0"/>
          </a:p>
        </p:txBody>
      </p:sp>
      <p:sp>
        <p:nvSpPr>
          <p:cNvPr id="59" name="Shape 57"/>
          <p:cNvSpPr/>
          <p:nvPr/>
        </p:nvSpPr>
        <p:spPr>
          <a:xfrm>
            <a:off x="876300" y="6814963"/>
            <a:ext cx="9490115" cy="9525"/>
          </a:xfrm>
          <a:prstGeom prst="rect">
            <a:avLst/>
          </a:prstGeom>
          <a:solidFill>
            <a:srgbClr val="DBE0DB"/>
          </a:solidFill>
          <a:ln/>
        </p:spPr>
        <p:txBody>
          <a:bodyPr/>
          <a:lstStyle/>
          <a:p>
            <a:endParaRPr lang="en-US"/>
          </a:p>
        </p:txBody>
      </p:sp>
      <p:sp>
        <p:nvSpPr>
          <p:cNvPr id="60" name="Text 58"/>
          <p:cNvSpPr/>
          <p:nvPr/>
        </p:nvSpPr>
        <p:spPr>
          <a:xfrm>
            <a:off x="914400" y="6466761"/>
            <a:ext cx="1537855" cy="307657"/>
          </a:xfrm>
          <a:prstGeom prst="rect">
            <a:avLst/>
          </a:prstGeom>
          <a:noFill/>
          <a:ln/>
        </p:spPr>
        <p:txBody>
          <a:bodyPr wrap="square" lIns="25400" tIns="25400" rIns="25400" bIns="25400" rtlCol="0" anchor="t">
            <a:normAutofit fontScale="92500" lnSpcReduction="10000"/>
          </a:bodyPr>
          <a:lstStyle/>
          <a:p>
            <a:pPr marL="0" indent="0" algn="l">
              <a:lnSpc>
                <a:spcPct val="108000"/>
              </a:lnSpc>
              <a:buNone/>
            </a:pPr>
            <a:r>
              <a:rPr lang="en-US" sz="1875" b="1" dirty="0">
                <a:solidFill>
                  <a:srgbClr val="15211B"/>
                </a:solidFill>
                <a:latin typeface="Calibri" pitchFamily="34" charset="0"/>
                <a:ea typeface="Calibri" pitchFamily="34" charset="-122"/>
                <a:cs typeface="Calibri" pitchFamily="34" charset="-120"/>
              </a:rPr>
              <a:t>Solvay</a:t>
            </a:r>
            <a:endParaRPr lang="en-US" sz="1875" dirty="0"/>
          </a:p>
        </p:txBody>
      </p:sp>
      <p:sp>
        <p:nvSpPr>
          <p:cNvPr id="61" name="Text 59"/>
          <p:cNvSpPr/>
          <p:nvPr/>
        </p:nvSpPr>
        <p:spPr>
          <a:xfrm>
            <a:off x="3733800" y="6464059"/>
            <a:ext cx="4947929" cy="550069"/>
          </a:xfrm>
          <a:prstGeom prst="rect">
            <a:avLst/>
          </a:prstGeom>
          <a:noFill/>
          <a:ln/>
        </p:spPr>
        <p:txBody>
          <a:bodyPr wrap="square" lIns="25400" tIns="25400" rIns="25400" bIns="25400" rtlCol="0" anchor="t">
            <a:normAutofit fontScale="92500"/>
          </a:bodyPr>
          <a:lstStyle/>
          <a:p>
            <a:pPr marL="0" indent="0" algn="l">
              <a:lnSpc>
                <a:spcPct val="112000"/>
              </a:lnSpc>
              <a:buNone/>
            </a:pPr>
            <a:r>
              <a:rPr lang="en-US" sz="1800" dirty="0">
                <a:solidFill>
                  <a:srgbClr val="586259"/>
                </a:solidFill>
                <a:latin typeface="Calibri" pitchFamily="34" charset="0"/>
                <a:ea typeface="Calibri" pitchFamily="34" charset="-122"/>
                <a:cs typeface="Calibri" pitchFamily="34" charset="-120"/>
              </a:rPr>
              <a:t>EU REE separation at scale; qualify output by month 15</a:t>
            </a:r>
            <a:endParaRPr lang="en-US" sz="1800" dirty="0"/>
          </a:p>
        </p:txBody>
      </p:sp>
      <p:sp>
        <p:nvSpPr>
          <p:cNvPr id="62" name="Shape 60"/>
          <p:cNvSpPr/>
          <p:nvPr/>
        </p:nvSpPr>
        <p:spPr>
          <a:xfrm>
            <a:off x="9586317" y="6444853"/>
            <a:ext cx="741998" cy="300990"/>
          </a:xfrm>
          <a:prstGeom prst="roundRect">
            <a:avLst>
              <a:gd name="adj" fmla="val 50000"/>
            </a:avLst>
          </a:prstGeom>
          <a:solidFill>
            <a:srgbClr val="23543F"/>
          </a:solidFill>
          <a:ln/>
        </p:spPr>
        <p:txBody>
          <a:bodyPr/>
          <a:lstStyle/>
          <a:p>
            <a:endParaRPr lang="en-US"/>
          </a:p>
        </p:txBody>
      </p:sp>
      <p:sp>
        <p:nvSpPr>
          <p:cNvPr id="63" name="Text 61"/>
          <p:cNvSpPr/>
          <p:nvPr/>
        </p:nvSpPr>
        <p:spPr>
          <a:xfrm>
            <a:off x="9700617" y="6454378"/>
            <a:ext cx="589598" cy="320040"/>
          </a:xfrm>
          <a:prstGeom prst="rect">
            <a:avLst/>
          </a:prstGeom>
          <a:noFill/>
          <a:ln/>
        </p:spPr>
        <p:txBody>
          <a:bodyPr wrap="square" lIns="25400" tIns="25400" rIns="25400" bIns="25400" rtlCol="0" anchor="t">
            <a:normAutofit lnSpcReduction="10000"/>
          </a:bodyPr>
          <a:lstStyle/>
          <a:p>
            <a:pPr marL="0" indent="0" algn="l">
              <a:buNone/>
            </a:pPr>
            <a:r>
              <a:rPr lang="en-US" sz="1800" b="1" kern="0" spc="36" dirty="0">
                <a:solidFill>
                  <a:srgbClr val="FFFFFF"/>
                </a:solidFill>
                <a:latin typeface="Calibri" pitchFamily="34" charset="0"/>
                <a:ea typeface="Calibri" pitchFamily="34" charset="-122"/>
                <a:cs typeface="Calibri" pitchFamily="34" charset="-120"/>
              </a:rPr>
              <a:t>HIGH</a:t>
            </a:r>
            <a:endParaRPr lang="en-US" sz="1800" dirty="0"/>
          </a:p>
        </p:txBody>
      </p:sp>
      <p:sp>
        <p:nvSpPr>
          <p:cNvPr id="64" name="Shape 62"/>
          <p:cNvSpPr/>
          <p:nvPr/>
        </p:nvSpPr>
        <p:spPr>
          <a:xfrm>
            <a:off x="876300" y="7217093"/>
            <a:ext cx="9490115" cy="9525"/>
          </a:xfrm>
          <a:prstGeom prst="rect">
            <a:avLst/>
          </a:prstGeom>
          <a:solidFill>
            <a:srgbClr val="DBE0DB"/>
          </a:solidFill>
          <a:ln/>
        </p:spPr>
        <p:txBody>
          <a:bodyPr/>
          <a:lstStyle/>
          <a:p>
            <a:endParaRPr lang="en-US"/>
          </a:p>
        </p:txBody>
      </p:sp>
      <p:sp>
        <p:nvSpPr>
          <p:cNvPr id="65" name="Text 63"/>
          <p:cNvSpPr/>
          <p:nvPr/>
        </p:nvSpPr>
        <p:spPr>
          <a:xfrm>
            <a:off x="914400" y="6918960"/>
            <a:ext cx="1302327" cy="298133"/>
          </a:xfrm>
          <a:prstGeom prst="rect">
            <a:avLst/>
          </a:prstGeom>
          <a:noFill/>
          <a:ln/>
        </p:spPr>
        <p:txBody>
          <a:bodyPr wrap="square" lIns="25400" tIns="25400" rIns="25400" bIns="25400" rtlCol="0" anchor="t">
            <a:normAutofit fontScale="92500" lnSpcReduction="20000"/>
          </a:bodyPr>
          <a:lstStyle/>
          <a:p>
            <a:pPr marL="0" indent="0" algn="l">
              <a:lnSpc>
                <a:spcPct val="108000"/>
              </a:lnSpc>
              <a:buNone/>
            </a:pPr>
            <a:r>
              <a:rPr lang="en-US" sz="1875" b="1" dirty="0">
                <a:solidFill>
                  <a:srgbClr val="15211B"/>
                </a:solidFill>
                <a:latin typeface="Calibri" pitchFamily="34" charset="0"/>
                <a:ea typeface="Calibri" pitchFamily="34" charset="-122"/>
                <a:cs typeface="Calibri" pitchFamily="34" charset="-120"/>
              </a:rPr>
              <a:t>Umicore</a:t>
            </a:r>
            <a:endParaRPr lang="en-US" sz="1875" dirty="0"/>
          </a:p>
        </p:txBody>
      </p:sp>
      <p:sp>
        <p:nvSpPr>
          <p:cNvPr id="66" name="Text 64"/>
          <p:cNvSpPr/>
          <p:nvPr/>
        </p:nvSpPr>
        <p:spPr>
          <a:xfrm>
            <a:off x="3733800" y="6919555"/>
            <a:ext cx="4947929" cy="294084"/>
          </a:xfrm>
          <a:prstGeom prst="rect">
            <a:avLst/>
          </a:prstGeom>
          <a:noFill/>
          <a:ln/>
        </p:spPr>
        <p:txBody>
          <a:bodyPr wrap="square" lIns="25400" tIns="25400" rIns="25400" bIns="25400" rtlCol="0" anchor="t">
            <a:normAutofit fontScale="92500" lnSpcReduction="20000"/>
          </a:bodyPr>
          <a:lstStyle/>
          <a:p>
            <a:pPr marL="0" indent="0" algn="l">
              <a:lnSpc>
                <a:spcPct val="112000"/>
              </a:lnSpc>
              <a:buNone/>
            </a:pPr>
            <a:r>
              <a:rPr lang="en-US" sz="1800" dirty="0">
                <a:solidFill>
                  <a:srgbClr val="586259"/>
                </a:solidFill>
                <a:latin typeface="Calibri" pitchFamily="34" charset="0"/>
                <a:ea typeface="Calibri" pitchFamily="34" charset="-122"/>
                <a:cs typeface="Calibri" pitchFamily="34" charset="-120"/>
              </a:rPr>
              <a:t>Refiner qualification in parallel with Solvay</a:t>
            </a:r>
            <a:endParaRPr lang="en-US" sz="1800" dirty="0"/>
          </a:p>
        </p:txBody>
      </p:sp>
      <p:sp>
        <p:nvSpPr>
          <p:cNvPr id="67" name="Shape 65"/>
          <p:cNvSpPr/>
          <p:nvPr/>
        </p:nvSpPr>
        <p:spPr>
          <a:xfrm>
            <a:off x="9586317" y="6897053"/>
            <a:ext cx="741998" cy="300990"/>
          </a:xfrm>
          <a:prstGeom prst="roundRect">
            <a:avLst>
              <a:gd name="adj" fmla="val 50000"/>
            </a:avLst>
          </a:prstGeom>
          <a:solidFill>
            <a:srgbClr val="23543F"/>
          </a:solidFill>
          <a:ln/>
        </p:spPr>
        <p:txBody>
          <a:bodyPr/>
          <a:lstStyle/>
          <a:p>
            <a:endParaRPr lang="en-US"/>
          </a:p>
        </p:txBody>
      </p:sp>
      <p:sp>
        <p:nvSpPr>
          <p:cNvPr id="68" name="Text 66"/>
          <p:cNvSpPr/>
          <p:nvPr/>
        </p:nvSpPr>
        <p:spPr>
          <a:xfrm>
            <a:off x="9700617" y="6906578"/>
            <a:ext cx="589598" cy="320040"/>
          </a:xfrm>
          <a:prstGeom prst="rect">
            <a:avLst/>
          </a:prstGeom>
          <a:noFill/>
          <a:ln/>
        </p:spPr>
        <p:txBody>
          <a:bodyPr wrap="square" lIns="25400" tIns="25400" rIns="25400" bIns="25400" rtlCol="0" anchor="t">
            <a:normAutofit lnSpcReduction="10000"/>
          </a:bodyPr>
          <a:lstStyle/>
          <a:p>
            <a:pPr marL="0" indent="0" algn="l">
              <a:buNone/>
            </a:pPr>
            <a:r>
              <a:rPr lang="en-US" sz="1800" b="1" kern="0" spc="36" dirty="0">
                <a:solidFill>
                  <a:srgbClr val="FFFFFF"/>
                </a:solidFill>
                <a:latin typeface="Calibri" pitchFamily="34" charset="0"/>
                <a:ea typeface="Calibri" pitchFamily="34" charset="-122"/>
                <a:cs typeface="Calibri" pitchFamily="34" charset="-120"/>
              </a:rPr>
              <a:t>HIGH</a:t>
            </a:r>
            <a:endParaRPr lang="en-US" sz="1800" dirty="0"/>
          </a:p>
        </p:txBody>
      </p:sp>
      <p:sp>
        <p:nvSpPr>
          <p:cNvPr id="69" name="Shape 67"/>
          <p:cNvSpPr/>
          <p:nvPr/>
        </p:nvSpPr>
        <p:spPr>
          <a:xfrm>
            <a:off x="876300" y="7563803"/>
            <a:ext cx="9490115" cy="9525"/>
          </a:xfrm>
          <a:prstGeom prst="rect">
            <a:avLst/>
          </a:prstGeom>
          <a:solidFill>
            <a:srgbClr val="DBE0DB"/>
          </a:solidFill>
          <a:ln/>
        </p:spPr>
        <p:txBody>
          <a:bodyPr/>
          <a:lstStyle/>
          <a:p>
            <a:endParaRPr lang="en-US"/>
          </a:p>
        </p:txBody>
      </p:sp>
      <p:sp>
        <p:nvSpPr>
          <p:cNvPr id="70" name="Text 68"/>
          <p:cNvSpPr/>
          <p:nvPr/>
        </p:nvSpPr>
        <p:spPr>
          <a:xfrm>
            <a:off x="914400" y="7265670"/>
            <a:ext cx="2747010" cy="295275"/>
          </a:xfrm>
          <a:prstGeom prst="rect">
            <a:avLst/>
          </a:prstGeom>
          <a:noFill/>
          <a:ln/>
        </p:spPr>
        <p:txBody>
          <a:bodyPr wrap="square" lIns="25400" tIns="25400" rIns="25400" bIns="25400" rtlCol="0" anchor="t">
            <a:normAutofit fontScale="92500" lnSpcReduction="20000"/>
          </a:bodyPr>
          <a:lstStyle/>
          <a:p>
            <a:pPr marL="0" indent="0" algn="l">
              <a:lnSpc>
                <a:spcPct val="108000"/>
              </a:lnSpc>
              <a:buNone/>
            </a:pPr>
            <a:r>
              <a:rPr lang="en-US" sz="1875" b="1" dirty="0">
                <a:solidFill>
                  <a:srgbClr val="15211B"/>
                </a:solidFill>
                <a:latin typeface="Calibri" pitchFamily="34" charset="0"/>
                <a:ea typeface="Calibri" pitchFamily="34" charset="-122"/>
                <a:cs typeface="Calibri" pitchFamily="34" charset="-120"/>
              </a:rPr>
              <a:t>VAC · Neo Performance</a:t>
            </a:r>
            <a:endParaRPr lang="en-US" sz="1875" dirty="0"/>
          </a:p>
        </p:txBody>
      </p:sp>
      <p:sp>
        <p:nvSpPr>
          <p:cNvPr id="71" name="Text 69"/>
          <p:cNvSpPr/>
          <p:nvPr/>
        </p:nvSpPr>
        <p:spPr>
          <a:xfrm>
            <a:off x="3733800" y="7266266"/>
            <a:ext cx="4947929" cy="294084"/>
          </a:xfrm>
          <a:prstGeom prst="rect">
            <a:avLst/>
          </a:prstGeom>
          <a:noFill/>
          <a:ln/>
        </p:spPr>
        <p:txBody>
          <a:bodyPr wrap="square" lIns="25400" tIns="25400" rIns="25400" bIns="25400" rtlCol="0" anchor="t">
            <a:normAutofit fontScale="92500" lnSpcReduction="20000"/>
          </a:bodyPr>
          <a:lstStyle/>
          <a:p>
            <a:pPr marL="0" indent="0" algn="l">
              <a:lnSpc>
                <a:spcPct val="112000"/>
              </a:lnSpc>
              <a:buNone/>
            </a:pPr>
            <a:r>
              <a:rPr lang="en-US" sz="1800" dirty="0">
                <a:solidFill>
                  <a:srgbClr val="586259"/>
                </a:solidFill>
                <a:latin typeface="Calibri" pitchFamily="34" charset="0"/>
                <a:ea typeface="Calibri" pitchFamily="34" charset="-122"/>
                <a:cs typeface="Calibri" pitchFamily="34" charset="-120"/>
              </a:rPr>
              <a:t>Magnet-grade offtake from month 15+</a:t>
            </a:r>
            <a:endParaRPr lang="en-US" sz="1800" dirty="0"/>
          </a:p>
        </p:txBody>
      </p:sp>
      <p:sp>
        <p:nvSpPr>
          <p:cNvPr id="72" name="Shape 70"/>
          <p:cNvSpPr/>
          <p:nvPr/>
        </p:nvSpPr>
        <p:spPr>
          <a:xfrm>
            <a:off x="9586317" y="7243763"/>
            <a:ext cx="741998" cy="300990"/>
          </a:xfrm>
          <a:prstGeom prst="roundRect">
            <a:avLst>
              <a:gd name="adj" fmla="val 50000"/>
            </a:avLst>
          </a:prstGeom>
          <a:solidFill>
            <a:srgbClr val="23543F"/>
          </a:solidFill>
          <a:ln/>
        </p:spPr>
        <p:txBody>
          <a:bodyPr/>
          <a:lstStyle/>
          <a:p>
            <a:endParaRPr lang="en-US"/>
          </a:p>
        </p:txBody>
      </p:sp>
      <p:sp>
        <p:nvSpPr>
          <p:cNvPr id="73" name="Text 71"/>
          <p:cNvSpPr/>
          <p:nvPr/>
        </p:nvSpPr>
        <p:spPr>
          <a:xfrm>
            <a:off x="9700617" y="7253288"/>
            <a:ext cx="589598" cy="320040"/>
          </a:xfrm>
          <a:prstGeom prst="rect">
            <a:avLst/>
          </a:prstGeom>
          <a:noFill/>
          <a:ln/>
        </p:spPr>
        <p:txBody>
          <a:bodyPr wrap="square" lIns="25400" tIns="25400" rIns="25400" bIns="25400" rtlCol="0" anchor="t">
            <a:normAutofit lnSpcReduction="10000"/>
          </a:bodyPr>
          <a:lstStyle/>
          <a:p>
            <a:pPr marL="0" indent="0" algn="l">
              <a:buNone/>
            </a:pPr>
            <a:r>
              <a:rPr lang="en-US" sz="1800" b="1" kern="0" spc="36" dirty="0">
                <a:solidFill>
                  <a:srgbClr val="FFFFFF"/>
                </a:solidFill>
                <a:latin typeface="Calibri" pitchFamily="34" charset="0"/>
                <a:ea typeface="Calibri" pitchFamily="34" charset="-122"/>
                <a:cs typeface="Calibri" pitchFamily="34" charset="-120"/>
              </a:rPr>
              <a:t>HIGH</a:t>
            </a:r>
            <a:endParaRPr lang="en-US" sz="1800" dirty="0"/>
          </a:p>
        </p:txBody>
      </p:sp>
      <p:sp>
        <p:nvSpPr>
          <p:cNvPr id="74" name="Shape 72"/>
          <p:cNvSpPr/>
          <p:nvPr/>
        </p:nvSpPr>
        <p:spPr>
          <a:xfrm>
            <a:off x="876300" y="8361868"/>
            <a:ext cx="9490115" cy="15240"/>
          </a:xfrm>
          <a:prstGeom prst="rect">
            <a:avLst/>
          </a:prstGeom>
          <a:solidFill>
            <a:srgbClr val="23543F"/>
          </a:solidFill>
          <a:ln/>
        </p:spPr>
        <p:txBody>
          <a:bodyPr/>
          <a:lstStyle/>
          <a:p>
            <a:endParaRPr lang="en-US"/>
          </a:p>
        </p:txBody>
      </p:sp>
      <p:sp>
        <p:nvSpPr>
          <p:cNvPr id="75" name="Text 73"/>
          <p:cNvSpPr/>
          <p:nvPr/>
        </p:nvSpPr>
        <p:spPr>
          <a:xfrm>
            <a:off x="914400" y="8016954"/>
            <a:ext cx="9698618" cy="320040"/>
          </a:xfrm>
          <a:prstGeom prst="rect">
            <a:avLst/>
          </a:prstGeom>
          <a:noFill/>
          <a:ln/>
        </p:spPr>
        <p:txBody>
          <a:bodyPr wrap="square" lIns="25400" tIns="25400" rIns="25400" bIns="25400" rtlCol="0" anchor="t">
            <a:normAutofit lnSpcReduction="10000"/>
          </a:bodyPr>
          <a:lstStyle/>
          <a:p>
            <a:pPr marL="0" indent="0" algn="l">
              <a:buNone/>
            </a:pPr>
            <a:r>
              <a:rPr lang="en-US" sz="1800" b="1" kern="0" spc="144" dirty="0">
                <a:solidFill>
                  <a:srgbClr val="23543F"/>
                </a:solidFill>
                <a:latin typeface="Calibri" pitchFamily="34" charset="0"/>
                <a:ea typeface="Calibri" pitchFamily="34" charset="-122"/>
                <a:cs typeface="Calibri" pitchFamily="34" charset="-120"/>
              </a:rPr>
              <a:t>ECOSYSTEM &amp; PUBLIC CAPITAL</a:t>
            </a:r>
            <a:endParaRPr lang="en-US" sz="1800" dirty="0"/>
          </a:p>
        </p:txBody>
      </p:sp>
      <p:sp>
        <p:nvSpPr>
          <p:cNvPr id="76" name="Shape 74"/>
          <p:cNvSpPr/>
          <p:nvPr/>
        </p:nvSpPr>
        <p:spPr>
          <a:xfrm>
            <a:off x="876300" y="8716198"/>
            <a:ext cx="9490115" cy="9525"/>
          </a:xfrm>
          <a:prstGeom prst="rect">
            <a:avLst/>
          </a:prstGeom>
          <a:solidFill>
            <a:srgbClr val="DBE0DB"/>
          </a:solidFill>
          <a:ln/>
        </p:spPr>
        <p:txBody>
          <a:bodyPr/>
          <a:lstStyle/>
          <a:p>
            <a:endParaRPr lang="en-US"/>
          </a:p>
        </p:txBody>
      </p:sp>
      <p:sp>
        <p:nvSpPr>
          <p:cNvPr id="77" name="Text 75"/>
          <p:cNvSpPr/>
          <p:nvPr/>
        </p:nvSpPr>
        <p:spPr>
          <a:xfrm>
            <a:off x="914400" y="8418065"/>
            <a:ext cx="2747010" cy="295275"/>
          </a:xfrm>
          <a:prstGeom prst="rect">
            <a:avLst/>
          </a:prstGeom>
          <a:noFill/>
          <a:ln/>
        </p:spPr>
        <p:txBody>
          <a:bodyPr wrap="square" lIns="25400" tIns="25400" rIns="25400" bIns="25400" rtlCol="0" anchor="t">
            <a:normAutofit fontScale="92500" lnSpcReduction="20000"/>
          </a:bodyPr>
          <a:lstStyle/>
          <a:p>
            <a:pPr marL="0" indent="0" algn="l">
              <a:lnSpc>
                <a:spcPct val="108000"/>
              </a:lnSpc>
              <a:buNone/>
            </a:pPr>
            <a:r>
              <a:rPr lang="en-US" sz="1875" b="1" dirty="0">
                <a:solidFill>
                  <a:srgbClr val="15211B"/>
                </a:solidFill>
                <a:latin typeface="Calibri" pitchFamily="34" charset="0"/>
                <a:ea typeface="Calibri" pitchFamily="34" charset="-122"/>
                <a:cs typeface="Calibri" pitchFamily="34" charset="-120"/>
              </a:rPr>
              <a:t>SUSMAGPRO · HARMONY</a:t>
            </a:r>
            <a:endParaRPr lang="en-US" sz="1875" dirty="0"/>
          </a:p>
        </p:txBody>
      </p:sp>
      <p:sp>
        <p:nvSpPr>
          <p:cNvPr id="78" name="Text 76"/>
          <p:cNvSpPr/>
          <p:nvPr/>
        </p:nvSpPr>
        <p:spPr>
          <a:xfrm>
            <a:off x="3733800" y="8418660"/>
            <a:ext cx="4947929" cy="294084"/>
          </a:xfrm>
          <a:prstGeom prst="rect">
            <a:avLst/>
          </a:prstGeom>
          <a:noFill/>
          <a:ln/>
        </p:spPr>
        <p:txBody>
          <a:bodyPr wrap="square" lIns="25400" tIns="25400" rIns="25400" bIns="25400" rtlCol="0" anchor="t">
            <a:normAutofit fontScale="92500" lnSpcReduction="20000"/>
          </a:bodyPr>
          <a:lstStyle/>
          <a:p>
            <a:pPr marL="0" indent="0" algn="l">
              <a:lnSpc>
                <a:spcPct val="112000"/>
              </a:lnSpc>
              <a:buNone/>
            </a:pPr>
            <a:r>
              <a:rPr lang="en-US" sz="1800" dirty="0">
                <a:solidFill>
                  <a:srgbClr val="586259"/>
                </a:solidFill>
                <a:latin typeface="Calibri" pitchFamily="34" charset="0"/>
                <a:ea typeface="Calibri" pitchFamily="34" charset="-122"/>
                <a:cs typeface="Calibri" pitchFamily="34" charset="-120"/>
              </a:rPr>
              <a:t>Pilot sites + credibility · SPRIND stage 2 onwards</a:t>
            </a:r>
            <a:endParaRPr lang="en-US" sz="1800" dirty="0"/>
          </a:p>
        </p:txBody>
      </p:sp>
      <p:sp>
        <p:nvSpPr>
          <p:cNvPr id="79" name="Shape 77"/>
          <p:cNvSpPr/>
          <p:nvPr/>
        </p:nvSpPr>
        <p:spPr>
          <a:xfrm>
            <a:off x="9201984" y="8396158"/>
            <a:ext cx="1126331" cy="300990"/>
          </a:xfrm>
          <a:prstGeom prst="roundRect">
            <a:avLst>
              <a:gd name="adj" fmla="val 50000"/>
            </a:avLst>
          </a:prstGeom>
          <a:solidFill>
            <a:srgbClr val="FFFFFF"/>
          </a:solidFill>
          <a:ln/>
        </p:spPr>
        <p:txBody>
          <a:bodyPr/>
          <a:lstStyle/>
          <a:p>
            <a:endParaRPr lang="en-US"/>
          </a:p>
        </p:txBody>
      </p:sp>
      <p:sp>
        <p:nvSpPr>
          <p:cNvPr id="80" name="Text 78"/>
          <p:cNvSpPr/>
          <p:nvPr/>
        </p:nvSpPr>
        <p:spPr>
          <a:xfrm>
            <a:off x="9316284" y="8405683"/>
            <a:ext cx="973931" cy="320040"/>
          </a:xfrm>
          <a:prstGeom prst="rect">
            <a:avLst/>
          </a:prstGeom>
          <a:noFill/>
          <a:ln/>
        </p:spPr>
        <p:txBody>
          <a:bodyPr wrap="square" lIns="25400" tIns="25400" rIns="25400" bIns="25400" rtlCol="0" anchor="t">
            <a:normAutofit lnSpcReduction="10000"/>
          </a:bodyPr>
          <a:lstStyle/>
          <a:p>
            <a:pPr marL="0" indent="0" algn="l">
              <a:buNone/>
            </a:pPr>
            <a:r>
              <a:rPr lang="en-US" sz="1800" b="1" kern="0" spc="36" dirty="0">
                <a:solidFill>
                  <a:srgbClr val="23543F"/>
                </a:solidFill>
                <a:latin typeface="Calibri" pitchFamily="34" charset="0"/>
                <a:ea typeface="Calibri" pitchFamily="34" charset="-122"/>
                <a:cs typeface="Calibri" pitchFamily="34" charset="-120"/>
              </a:rPr>
              <a:t>ENABLER</a:t>
            </a:r>
            <a:endParaRPr lang="en-US" sz="1800" dirty="0"/>
          </a:p>
        </p:txBody>
      </p:sp>
      <p:sp>
        <p:nvSpPr>
          <p:cNvPr id="81" name="Shape 79"/>
          <p:cNvSpPr/>
          <p:nvPr/>
        </p:nvSpPr>
        <p:spPr>
          <a:xfrm>
            <a:off x="876300" y="9062908"/>
            <a:ext cx="9490115" cy="9525"/>
          </a:xfrm>
          <a:prstGeom prst="rect">
            <a:avLst/>
          </a:prstGeom>
          <a:solidFill>
            <a:srgbClr val="DBE0DB"/>
          </a:solidFill>
          <a:ln/>
        </p:spPr>
        <p:txBody>
          <a:bodyPr/>
          <a:lstStyle/>
          <a:p>
            <a:endParaRPr lang="en-US"/>
          </a:p>
        </p:txBody>
      </p:sp>
      <p:sp>
        <p:nvSpPr>
          <p:cNvPr id="82" name="Text 80"/>
          <p:cNvSpPr/>
          <p:nvPr/>
        </p:nvSpPr>
        <p:spPr>
          <a:xfrm>
            <a:off x="914400" y="8764775"/>
            <a:ext cx="2747010" cy="295275"/>
          </a:xfrm>
          <a:prstGeom prst="rect">
            <a:avLst/>
          </a:prstGeom>
          <a:noFill/>
          <a:ln/>
        </p:spPr>
        <p:txBody>
          <a:bodyPr wrap="square" lIns="25400" tIns="25400" rIns="25400" bIns="25400" rtlCol="0" anchor="t">
            <a:normAutofit fontScale="92500" lnSpcReduction="20000"/>
          </a:bodyPr>
          <a:lstStyle/>
          <a:p>
            <a:pPr marL="0" indent="0" algn="l">
              <a:lnSpc>
                <a:spcPct val="108000"/>
              </a:lnSpc>
              <a:buNone/>
            </a:pPr>
            <a:r>
              <a:rPr lang="en-US" sz="1875" b="1" dirty="0">
                <a:solidFill>
                  <a:srgbClr val="15211B"/>
                </a:solidFill>
                <a:latin typeface="Calibri" pitchFamily="34" charset="0"/>
                <a:ea typeface="Calibri" pitchFamily="34" charset="-122"/>
                <a:cs typeface="Calibri" pitchFamily="34" charset="-120"/>
              </a:rPr>
              <a:t>SPRIND · BMBF · EIC</a:t>
            </a:r>
            <a:endParaRPr lang="en-US" sz="1875" dirty="0"/>
          </a:p>
        </p:txBody>
      </p:sp>
      <p:sp>
        <p:nvSpPr>
          <p:cNvPr id="83" name="Text 81"/>
          <p:cNvSpPr/>
          <p:nvPr/>
        </p:nvSpPr>
        <p:spPr>
          <a:xfrm>
            <a:off x="3733800" y="8765371"/>
            <a:ext cx="4947929" cy="294084"/>
          </a:xfrm>
          <a:prstGeom prst="rect">
            <a:avLst/>
          </a:prstGeom>
          <a:noFill/>
          <a:ln/>
        </p:spPr>
        <p:txBody>
          <a:bodyPr wrap="square" lIns="25400" tIns="25400" rIns="25400" bIns="25400" rtlCol="0" anchor="t">
            <a:normAutofit fontScale="92500" lnSpcReduction="20000"/>
          </a:bodyPr>
          <a:lstStyle/>
          <a:p>
            <a:pPr marL="0" indent="0" algn="l">
              <a:lnSpc>
                <a:spcPct val="112000"/>
              </a:lnSpc>
              <a:buNone/>
            </a:pPr>
            <a:r>
              <a:rPr lang="en-US" sz="1800" dirty="0">
                <a:solidFill>
                  <a:srgbClr val="586259"/>
                </a:solidFill>
                <a:latin typeface="Calibri" pitchFamily="34" charset="0"/>
                <a:ea typeface="Calibri" pitchFamily="34" charset="-122"/>
                <a:cs typeface="Calibri" pitchFamily="34" charset="-120"/>
              </a:rPr>
              <a:t>Milestone funding backbone; ~60% of pilot capex</a:t>
            </a:r>
            <a:endParaRPr lang="en-US" sz="1800" dirty="0"/>
          </a:p>
        </p:txBody>
      </p:sp>
      <p:sp>
        <p:nvSpPr>
          <p:cNvPr id="84" name="Shape 82"/>
          <p:cNvSpPr/>
          <p:nvPr/>
        </p:nvSpPr>
        <p:spPr>
          <a:xfrm>
            <a:off x="9201984" y="8742868"/>
            <a:ext cx="1126331" cy="300990"/>
          </a:xfrm>
          <a:prstGeom prst="roundRect">
            <a:avLst>
              <a:gd name="adj" fmla="val 50000"/>
            </a:avLst>
          </a:prstGeom>
          <a:solidFill>
            <a:srgbClr val="FFFFFF"/>
          </a:solidFill>
          <a:ln/>
        </p:spPr>
        <p:txBody>
          <a:bodyPr/>
          <a:lstStyle/>
          <a:p>
            <a:endParaRPr lang="en-US"/>
          </a:p>
        </p:txBody>
      </p:sp>
      <p:sp>
        <p:nvSpPr>
          <p:cNvPr id="85" name="Text 83"/>
          <p:cNvSpPr/>
          <p:nvPr/>
        </p:nvSpPr>
        <p:spPr>
          <a:xfrm>
            <a:off x="9316284" y="8752393"/>
            <a:ext cx="973931" cy="320040"/>
          </a:xfrm>
          <a:prstGeom prst="rect">
            <a:avLst/>
          </a:prstGeom>
          <a:noFill/>
          <a:ln/>
        </p:spPr>
        <p:txBody>
          <a:bodyPr wrap="square" lIns="25400" tIns="25400" rIns="25400" bIns="25400" rtlCol="0" anchor="t">
            <a:normAutofit lnSpcReduction="10000"/>
          </a:bodyPr>
          <a:lstStyle/>
          <a:p>
            <a:pPr marL="0" indent="0" algn="l">
              <a:buNone/>
            </a:pPr>
            <a:r>
              <a:rPr lang="en-US" sz="1800" b="1" kern="0" spc="36" dirty="0">
                <a:solidFill>
                  <a:srgbClr val="23543F"/>
                </a:solidFill>
                <a:latin typeface="Calibri" pitchFamily="34" charset="0"/>
                <a:ea typeface="Calibri" pitchFamily="34" charset="-122"/>
                <a:cs typeface="Calibri" pitchFamily="34" charset="-120"/>
              </a:rPr>
              <a:t>ENABLER</a:t>
            </a:r>
            <a:endParaRPr lang="en-US" sz="1800" dirty="0"/>
          </a:p>
        </p:txBody>
      </p:sp>
      <p:sp>
        <p:nvSpPr>
          <p:cNvPr id="86" name="Shape 84"/>
          <p:cNvSpPr/>
          <p:nvPr/>
        </p:nvSpPr>
        <p:spPr>
          <a:xfrm>
            <a:off x="10728365" y="2709624"/>
            <a:ext cx="6683216" cy="2207181"/>
          </a:xfrm>
          <a:prstGeom prst="roundRect">
            <a:avLst>
              <a:gd name="adj" fmla="val 6042"/>
            </a:avLst>
          </a:prstGeom>
          <a:solidFill>
            <a:srgbClr val="FFFFFF"/>
          </a:solidFill>
          <a:ln/>
          <a:effectLst>
            <a:outerShdw blurRad="19050" dist="9525" dir="5400000" algn="bl" rotWithShape="0">
              <a:srgbClr val="14281E">
                <a:alpha val="4000"/>
              </a:srgbClr>
            </a:outerShdw>
          </a:effectLst>
        </p:spPr>
        <p:txBody>
          <a:bodyPr/>
          <a:lstStyle/>
          <a:p>
            <a:endParaRPr lang="en-US"/>
          </a:p>
        </p:txBody>
      </p:sp>
      <p:sp>
        <p:nvSpPr>
          <p:cNvPr id="87" name="Shape 85"/>
          <p:cNvSpPr/>
          <p:nvPr/>
        </p:nvSpPr>
        <p:spPr>
          <a:xfrm>
            <a:off x="10728365" y="4909185"/>
            <a:ext cx="6683216" cy="9525"/>
          </a:xfrm>
          <a:prstGeom prst="rect">
            <a:avLst/>
          </a:prstGeom>
          <a:solidFill>
            <a:srgbClr val="DBE0DB"/>
          </a:solidFill>
          <a:ln/>
        </p:spPr>
        <p:txBody>
          <a:bodyPr/>
          <a:lstStyle/>
          <a:p>
            <a:endParaRPr lang="en-US"/>
          </a:p>
        </p:txBody>
      </p:sp>
      <p:sp>
        <p:nvSpPr>
          <p:cNvPr id="88" name="Shape 86"/>
          <p:cNvSpPr/>
          <p:nvPr/>
        </p:nvSpPr>
        <p:spPr>
          <a:xfrm>
            <a:off x="10728365" y="2709624"/>
            <a:ext cx="6683216" cy="9525"/>
          </a:xfrm>
          <a:prstGeom prst="rect">
            <a:avLst/>
          </a:prstGeom>
          <a:solidFill>
            <a:srgbClr val="DBE0DB"/>
          </a:solidFill>
          <a:ln/>
        </p:spPr>
        <p:txBody>
          <a:bodyPr/>
          <a:lstStyle/>
          <a:p>
            <a:endParaRPr lang="en-US"/>
          </a:p>
        </p:txBody>
      </p:sp>
      <p:sp>
        <p:nvSpPr>
          <p:cNvPr id="89" name="Shape 87"/>
          <p:cNvSpPr/>
          <p:nvPr/>
        </p:nvSpPr>
        <p:spPr>
          <a:xfrm>
            <a:off x="10728365" y="2709624"/>
            <a:ext cx="38100" cy="2207181"/>
          </a:xfrm>
          <a:prstGeom prst="rect">
            <a:avLst/>
          </a:prstGeom>
          <a:solidFill>
            <a:srgbClr val="BF7D36"/>
          </a:solidFill>
          <a:ln/>
        </p:spPr>
        <p:txBody>
          <a:bodyPr/>
          <a:lstStyle/>
          <a:p>
            <a:endParaRPr lang="en-US"/>
          </a:p>
        </p:txBody>
      </p:sp>
      <p:sp>
        <p:nvSpPr>
          <p:cNvPr id="90" name="Shape 88"/>
          <p:cNvSpPr/>
          <p:nvPr/>
        </p:nvSpPr>
        <p:spPr>
          <a:xfrm>
            <a:off x="17403961" y="2709624"/>
            <a:ext cx="9525" cy="2207181"/>
          </a:xfrm>
          <a:prstGeom prst="rect">
            <a:avLst/>
          </a:prstGeom>
          <a:solidFill>
            <a:srgbClr val="DBE0DB"/>
          </a:solidFill>
          <a:ln/>
        </p:spPr>
        <p:txBody>
          <a:bodyPr/>
          <a:lstStyle/>
          <a:p>
            <a:endParaRPr lang="en-US"/>
          </a:p>
        </p:txBody>
      </p:sp>
      <p:sp>
        <p:nvSpPr>
          <p:cNvPr id="91" name="Text 89"/>
          <p:cNvSpPr/>
          <p:nvPr/>
        </p:nvSpPr>
        <p:spPr>
          <a:xfrm>
            <a:off x="11014115" y="2955369"/>
            <a:ext cx="3719869" cy="320040"/>
          </a:xfrm>
          <a:prstGeom prst="rect">
            <a:avLst/>
          </a:prstGeom>
          <a:noFill/>
          <a:ln/>
        </p:spPr>
        <p:txBody>
          <a:bodyPr wrap="square" lIns="25400" tIns="25400" rIns="25400" bIns="25400" rtlCol="0" anchor="t">
            <a:normAutofit lnSpcReduction="10000"/>
          </a:bodyPr>
          <a:lstStyle/>
          <a:p>
            <a:pPr marL="0" indent="0" algn="l">
              <a:buNone/>
            </a:pPr>
            <a:r>
              <a:rPr lang="en-US" sz="1800" b="1" kern="0" spc="144" dirty="0">
                <a:solidFill>
                  <a:srgbClr val="BF7D36"/>
                </a:solidFill>
                <a:latin typeface="Calibri" pitchFamily="34" charset="0"/>
                <a:ea typeface="Calibri" pitchFamily="34" charset="-122"/>
                <a:cs typeface="Calibri" pitchFamily="34" charset="-120"/>
              </a:rPr>
              <a:t>FIRST MOU TARGET · FEEDSTOCK</a:t>
            </a:r>
            <a:endParaRPr lang="en-US" sz="1800" dirty="0"/>
          </a:p>
        </p:txBody>
      </p:sp>
      <p:sp>
        <p:nvSpPr>
          <p:cNvPr id="92" name="Shape 90"/>
          <p:cNvSpPr/>
          <p:nvPr/>
        </p:nvSpPr>
        <p:spPr>
          <a:xfrm>
            <a:off x="16414313" y="2945844"/>
            <a:ext cx="741998" cy="300990"/>
          </a:xfrm>
          <a:prstGeom prst="roundRect">
            <a:avLst>
              <a:gd name="adj" fmla="val 50000"/>
            </a:avLst>
          </a:prstGeom>
          <a:solidFill>
            <a:srgbClr val="23543F"/>
          </a:solidFill>
          <a:ln/>
        </p:spPr>
        <p:txBody>
          <a:bodyPr/>
          <a:lstStyle/>
          <a:p>
            <a:endParaRPr lang="en-US"/>
          </a:p>
        </p:txBody>
      </p:sp>
      <p:sp>
        <p:nvSpPr>
          <p:cNvPr id="93" name="Text 91"/>
          <p:cNvSpPr/>
          <p:nvPr/>
        </p:nvSpPr>
        <p:spPr>
          <a:xfrm>
            <a:off x="16528613" y="2955369"/>
            <a:ext cx="589598" cy="320040"/>
          </a:xfrm>
          <a:prstGeom prst="rect">
            <a:avLst/>
          </a:prstGeom>
          <a:noFill/>
          <a:ln/>
        </p:spPr>
        <p:txBody>
          <a:bodyPr wrap="square" lIns="25400" tIns="25400" rIns="25400" bIns="25400" rtlCol="0" anchor="t">
            <a:normAutofit lnSpcReduction="10000"/>
          </a:bodyPr>
          <a:lstStyle/>
          <a:p>
            <a:pPr marL="0" indent="0" algn="l">
              <a:buNone/>
            </a:pPr>
            <a:r>
              <a:rPr lang="en-US" sz="1800" b="1" kern="0" spc="36" dirty="0">
                <a:solidFill>
                  <a:srgbClr val="FFFFFF"/>
                </a:solidFill>
                <a:latin typeface="Calibri" pitchFamily="34" charset="0"/>
                <a:ea typeface="Calibri" pitchFamily="34" charset="-122"/>
                <a:cs typeface="Calibri" pitchFamily="34" charset="-120"/>
              </a:rPr>
              <a:t>HIGH</a:t>
            </a:r>
            <a:endParaRPr lang="en-US" sz="1800" dirty="0"/>
          </a:p>
        </p:txBody>
      </p:sp>
      <p:sp>
        <p:nvSpPr>
          <p:cNvPr id="94" name="Text 92"/>
          <p:cNvSpPr/>
          <p:nvPr/>
        </p:nvSpPr>
        <p:spPr>
          <a:xfrm>
            <a:off x="11014115" y="3323034"/>
            <a:ext cx="6326462" cy="400764"/>
          </a:xfrm>
          <a:prstGeom prst="rect">
            <a:avLst/>
          </a:prstGeom>
          <a:noFill/>
          <a:ln/>
        </p:spPr>
        <p:txBody>
          <a:bodyPr wrap="square" lIns="25400" tIns="25400" rIns="25400" bIns="25400" rtlCol="0" anchor="t">
            <a:normAutofit fontScale="92500" lnSpcReduction="20000"/>
          </a:bodyPr>
          <a:lstStyle/>
          <a:p>
            <a:pPr marL="0" indent="0" algn="l">
              <a:lnSpc>
                <a:spcPct val="112000"/>
              </a:lnSpc>
              <a:buNone/>
            </a:pPr>
            <a:r>
              <a:rPr lang="en-US" sz="2550" b="1" dirty="0">
                <a:solidFill>
                  <a:srgbClr val="15211B"/>
                </a:solidFill>
                <a:latin typeface="Calibri" pitchFamily="34" charset="0"/>
                <a:ea typeface="Calibri" pitchFamily="34" charset="-122"/>
                <a:cs typeface="Calibri" pitchFamily="34" charset="-120"/>
              </a:rPr>
              <a:t>Iron Mountain</a:t>
            </a:r>
            <a:endParaRPr lang="en-US" sz="2550" dirty="0"/>
          </a:p>
        </p:txBody>
      </p:sp>
      <p:sp>
        <p:nvSpPr>
          <p:cNvPr id="95" name="Text 93"/>
          <p:cNvSpPr/>
          <p:nvPr/>
        </p:nvSpPr>
        <p:spPr>
          <a:xfrm>
            <a:off x="11014115" y="3761899"/>
            <a:ext cx="6326462" cy="956786"/>
          </a:xfrm>
          <a:prstGeom prst="rect">
            <a:avLst/>
          </a:prstGeom>
          <a:noFill/>
          <a:ln/>
        </p:spPr>
        <p:txBody>
          <a:bodyPr wrap="square" lIns="25400" tIns="25400" rIns="25400" bIns="25400" rtlCol="0" anchor="t">
            <a:normAutofit fontScale="92500" lnSpcReduction="20000"/>
          </a:bodyPr>
          <a:lstStyle/>
          <a:p>
            <a:pPr marL="0" indent="0" algn="l">
              <a:lnSpc>
                <a:spcPct val="134000"/>
              </a:lnSpc>
              <a:buNone/>
            </a:pPr>
            <a:r>
              <a:rPr lang="en-US" sz="1800" dirty="0">
                <a:solidFill>
                  <a:srgbClr val="586259"/>
                </a:solidFill>
                <a:latin typeface="Calibri" pitchFamily="34" charset="0"/>
                <a:ea typeface="Calibri" pitchFamily="34" charset="-122"/>
                <a:cs typeface="Calibri" pitchFamily="34" charset="-120"/>
              </a:rPr>
              <a:t>Largest predictable data-centre HDD flows, no existing REE chemistry tie-up, strong compliance culture - a blank-slate partner slot for BIOPEPLEACH. </a:t>
            </a:r>
            <a:r>
              <a:rPr lang="en-US" sz="1800" b="1" dirty="0">
                <a:solidFill>
                  <a:srgbClr val="15211B"/>
                </a:solidFill>
                <a:latin typeface="Calibri" pitchFamily="34" charset="0"/>
                <a:ea typeface="Calibri" pitchFamily="34" charset="-122"/>
                <a:cs typeface="Calibri" pitchFamily="34" charset="-120"/>
              </a:rPr>
              <a:t>Approach in the 90-day sprint.</a:t>
            </a:r>
            <a:endParaRPr lang="en-US" sz="1800" dirty="0"/>
          </a:p>
        </p:txBody>
      </p:sp>
      <p:sp>
        <p:nvSpPr>
          <p:cNvPr id="96" name="Shape 94"/>
          <p:cNvSpPr/>
          <p:nvPr/>
        </p:nvSpPr>
        <p:spPr>
          <a:xfrm>
            <a:off x="10728365" y="5069205"/>
            <a:ext cx="6683216" cy="2513409"/>
          </a:xfrm>
          <a:prstGeom prst="roundRect">
            <a:avLst>
              <a:gd name="adj" fmla="val 5306"/>
            </a:avLst>
          </a:prstGeom>
          <a:solidFill>
            <a:srgbClr val="FFFFFF"/>
          </a:solidFill>
          <a:ln/>
          <a:effectLst>
            <a:outerShdw blurRad="19050" dist="9525" dir="5400000" algn="bl" rotWithShape="0">
              <a:srgbClr val="14281E">
                <a:alpha val="4000"/>
              </a:srgbClr>
            </a:outerShdw>
          </a:effectLst>
        </p:spPr>
        <p:txBody>
          <a:bodyPr/>
          <a:lstStyle/>
          <a:p>
            <a:endParaRPr lang="en-US"/>
          </a:p>
        </p:txBody>
      </p:sp>
      <p:sp>
        <p:nvSpPr>
          <p:cNvPr id="97" name="Shape 95"/>
          <p:cNvSpPr/>
          <p:nvPr/>
        </p:nvSpPr>
        <p:spPr>
          <a:xfrm>
            <a:off x="10728365" y="7574994"/>
            <a:ext cx="6683216" cy="9525"/>
          </a:xfrm>
          <a:prstGeom prst="rect">
            <a:avLst/>
          </a:prstGeom>
          <a:solidFill>
            <a:srgbClr val="DBE0DB"/>
          </a:solidFill>
          <a:ln/>
        </p:spPr>
        <p:txBody>
          <a:bodyPr/>
          <a:lstStyle/>
          <a:p>
            <a:endParaRPr lang="en-US"/>
          </a:p>
        </p:txBody>
      </p:sp>
      <p:sp>
        <p:nvSpPr>
          <p:cNvPr id="98" name="Shape 96"/>
          <p:cNvSpPr/>
          <p:nvPr/>
        </p:nvSpPr>
        <p:spPr>
          <a:xfrm>
            <a:off x="10728365" y="5069205"/>
            <a:ext cx="6683216" cy="9525"/>
          </a:xfrm>
          <a:prstGeom prst="rect">
            <a:avLst/>
          </a:prstGeom>
          <a:solidFill>
            <a:srgbClr val="DBE0DB"/>
          </a:solidFill>
          <a:ln/>
        </p:spPr>
        <p:txBody>
          <a:bodyPr/>
          <a:lstStyle/>
          <a:p>
            <a:endParaRPr lang="en-US"/>
          </a:p>
        </p:txBody>
      </p:sp>
      <p:sp>
        <p:nvSpPr>
          <p:cNvPr id="99" name="Shape 97"/>
          <p:cNvSpPr/>
          <p:nvPr/>
        </p:nvSpPr>
        <p:spPr>
          <a:xfrm>
            <a:off x="10728365" y="5069205"/>
            <a:ext cx="38100" cy="2513409"/>
          </a:xfrm>
          <a:prstGeom prst="rect">
            <a:avLst/>
          </a:prstGeom>
          <a:solidFill>
            <a:srgbClr val="23543F"/>
          </a:solidFill>
          <a:ln/>
        </p:spPr>
        <p:txBody>
          <a:bodyPr/>
          <a:lstStyle/>
          <a:p>
            <a:endParaRPr lang="en-US"/>
          </a:p>
        </p:txBody>
      </p:sp>
      <p:sp>
        <p:nvSpPr>
          <p:cNvPr id="100" name="Shape 98"/>
          <p:cNvSpPr/>
          <p:nvPr/>
        </p:nvSpPr>
        <p:spPr>
          <a:xfrm>
            <a:off x="17403961" y="5069205"/>
            <a:ext cx="9525" cy="2513409"/>
          </a:xfrm>
          <a:prstGeom prst="rect">
            <a:avLst/>
          </a:prstGeom>
          <a:solidFill>
            <a:srgbClr val="DBE0DB"/>
          </a:solidFill>
          <a:ln/>
        </p:spPr>
        <p:txBody>
          <a:bodyPr/>
          <a:lstStyle/>
          <a:p>
            <a:endParaRPr lang="en-US"/>
          </a:p>
        </p:txBody>
      </p:sp>
      <p:sp>
        <p:nvSpPr>
          <p:cNvPr id="101" name="Text 99"/>
          <p:cNvSpPr/>
          <p:nvPr/>
        </p:nvSpPr>
        <p:spPr>
          <a:xfrm>
            <a:off x="11014115" y="5314950"/>
            <a:ext cx="3218049" cy="320040"/>
          </a:xfrm>
          <a:prstGeom prst="rect">
            <a:avLst/>
          </a:prstGeom>
          <a:noFill/>
          <a:ln/>
        </p:spPr>
        <p:txBody>
          <a:bodyPr wrap="square" lIns="25400" tIns="25400" rIns="25400" bIns="25400" rtlCol="0" anchor="t">
            <a:normAutofit lnSpcReduction="10000"/>
          </a:bodyPr>
          <a:lstStyle/>
          <a:p>
            <a:pPr marL="0" indent="0" algn="l">
              <a:buNone/>
            </a:pPr>
            <a:r>
              <a:rPr lang="en-US" sz="1800" b="1" kern="0" spc="144" dirty="0">
                <a:solidFill>
                  <a:srgbClr val="23543F"/>
                </a:solidFill>
                <a:latin typeface="Calibri" pitchFamily="34" charset="0"/>
                <a:ea typeface="Calibri" pitchFamily="34" charset="-122"/>
                <a:cs typeface="Calibri" pitchFamily="34" charset="-120"/>
              </a:rPr>
              <a:t>ANCHOR REFINER · OFFTAKE</a:t>
            </a:r>
            <a:endParaRPr lang="en-US" sz="1800" dirty="0"/>
          </a:p>
        </p:txBody>
      </p:sp>
      <p:sp>
        <p:nvSpPr>
          <p:cNvPr id="102" name="Shape 100"/>
          <p:cNvSpPr/>
          <p:nvPr/>
        </p:nvSpPr>
        <p:spPr>
          <a:xfrm>
            <a:off x="16414313" y="5305425"/>
            <a:ext cx="741998" cy="300990"/>
          </a:xfrm>
          <a:prstGeom prst="roundRect">
            <a:avLst>
              <a:gd name="adj" fmla="val 50000"/>
            </a:avLst>
          </a:prstGeom>
          <a:solidFill>
            <a:srgbClr val="23543F"/>
          </a:solidFill>
          <a:ln/>
        </p:spPr>
        <p:txBody>
          <a:bodyPr/>
          <a:lstStyle/>
          <a:p>
            <a:endParaRPr lang="en-US"/>
          </a:p>
        </p:txBody>
      </p:sp>
      <p:sp>
        <p:nvSpPr>
          <p:cNvPr id="103" name="Text 101"/>
          <p:cNvSpPr/>
          <p:nvPr/>
        </p:nvSpPr>
        <p:spPr>
          <a:xfrm>
            <a:off x="16528613" y="5314950"/>
            <a:ext cx="589598" cy="320040"/>
          </a:xfrm>
          <a:prstGeom prst="rect">
            <a:avLst/>
          </a:prstGeom>
          <a:noFill/>
          <a:ln/>
        </p:spPr>
        <p:txBody>
          <a:bodyPr wrap="square" lIns="25400" tIns="25400" rIns="25400" bIns="25400" rtlCol="0" anchor="t">
            <a:normAutofit lnSpcReduction="10000"/>
          </a:bodyPr>
          <a:lstStyle/>
          <a:p>
            <a:pPr marL="0" indent="0" algn="l">
              <a:buNone/>
            </a:pPr>
            <a:r>
              <a:rPr lang="en-US" sz="1800" b="1" kern="0" spc="36" dirty="0">
                <a:solidFill>
                  <a:srgbClr val="FFFFFF"/>
                </a:solidFill>
                <a:latin typeface="Calibri" pitchFamily="34" charset="0"/>
                <a:ea typeface="Calibri" pitchFamily="34" charset="-122"/>
                <a:cs typeface="Calibri" pitchFamily="34" charset="-120"/>
              </a:rPr>
              <a:t>HIGH</a:t>
            </a:r>
            <a:endParaRPr lang="en-US" sz="1800" dirty="0"/>
          </a:p>
        </p:txBody>
      </p:sp>
      <p:sp>
        <p:nvSpPr>
          <p:cNvPr id="104" name="Text 102"/>
          <p:cNvSpPr/>
          <p:nvPr/>
        </p:nvSpPr>
        <p:spPr>
          <a:xfrm>
            <a:off x="11014115" y="5682615"/>
            <a:ext cx="6326462" cy="400764"/>
          </a:xfrm>
          <a:prstGeom prst="rect">
            <a:avLst/>
          </a:prstGeom>
          <a:noFill/>
          <a:ln/>
        </p:spPr>
        <p:txBody>
          <a:bodyPr wrap="square" lIns="25400" tIns="25400" rIns="25400" bIns="25400" rtlCol="0" anchor="t">
            <a:normAutofit fontScale="92500" lnSpcReduction="20000"/>
          </a:bodyPr>
          <a:lstStyle/>
          <a:p>
            <a:pPr marL="0" indent="0" algn="l">
              <a:lnSpc>
                <a:spcPct val="112000"/>
              </a:lnSpc>
              <a:buNone/>
            </a:pPr>
            <a:r>
              <a:rPr lang="en-US" sz="2550" b="1" dirty="0">
                <a:solidFill>
                  <a:srgbClr val="15211B"/>
                </a:solidFill>
                <a:latin typeface="Calibri" pitchFamily="34" charset="0"/>
                <a:ea typeface="Calibri" pitchFamily="34" charset="-122"/>
                <a:cs typeface="Calibri" pitchFamily="34" charset="-120"/>
              </a:rPr>
              <a:t>Heraeus Remloy</a:t>
            </a:r>
            <a:endParaRPr lang="en-US" sz="2550" dirty="0"/>
          </a:p>
        </p:txBody>
      </p:sp>
      <p:sp>
        <p:nvSpPr>
          <p:cNvPr id="105" name="Text 103"/>
          <p:cNvSpPr/>
          <p:nvPr/>
        </p:nvSpPr>
        <p:spPr>
          <a:xfrm>
            <a:off x="11014115" y="6121479"/>
            <a:ext cx="6326462" cy="1263015"/>
          </a:xfrm>
          <a:prstGeom prst="rect">
            <a:avLst/>
          </a:prstGeom>
          <a:noFill/>
          <a:ln/>
        </p:spPr>
        <p:txBody>
          <a:bodyPr wrap="square" lIns="25400" tIns="25400" rIns="25400" bIns="25400" rtlCol="0" anchor="t">
            <a:normAutofit fontScale="92500"/>
          </a:bodyPr>
          <a:lstStyle/>
          <a:p>
            <a:pPr marL="0" indent="0" algn="l">
              <a:lnSpc>
                <a:spcPct val="134000"/>
              </a:lnSpc>
              <a:buNone/>
            </a:pPr>
            <a:r>
              <a:rPr lang="en-US" sz="1800" dirty="0">
                <a:solidFill>
                  <a:srgbClr val="586259"/>
                </a:solidFill>
                <a:latin typeface="Calibri" pitchFamily="34" charset="0"/>
                <a:ea typeface="Calibri" pitchFamily="34" charset="-122"/>
                <a:cs typeface="Calibri" pitchFamily="34" charset="-120"/>
              </a:rPr>
              <a:t>Runs Europe's largest NdFeB magnet recycling plant - Bitterfeld-Wolfen, 600 → 1,200 t/yr - the natural buyer and product-spec partner for our intermediate. </a:t>
            </a:r>
            <a:r>
              <a:rPr lang="en-US" sz="1800" b="1" dirty="0">
                <a:solidFill>
                  <a:srgbClr val="15211B"/>
                </a:solidFill>
                <a:latin typeface="Calibri" pitchFamily="34" charset="0"/>
                <a:ea typeface="Calibri" pitchFamily="34" charset="-122"/>
                <a:cs typeface="Calibri" pitchFamily="34" charset="-120"/>
              </a:rPr>
              <a:t>Engage on spec &amp; offtake in the sprint.</a:t>
            </a:r>
            <a:endParaRPr lang="en-US" sz="1800" dirty="0"/>
          </a:p>
        </p:txBody>
      </p:sp>
      <p:sp>
        <p:nvSpPr>
          <p:cNvPr id="106" name="Shape 104"/>
          <p:cNvSpPr/>
          <p:nvPr/>
        </p:nvSpPr>
        <p:spPr>
          <a:xfrm>
            <a:off x="10728365" y="7735014"/>
            <a:ext cx="6683216" cy="1511141"/>
          </a:xfrm>
          <a:prstGeom prst="roundRect">
            <a:avLst>
              <a:gd name="adj" fmla="val 7564"/>
            </a:avLst>
          </a:prstGeom>
          <a:solidFill>
            <a:srgbClr val="C0894A">
              <a:alpha val="16000"/>
            </a:srgbClr>
          </a:solidFill>
          <a:ln w="7620">
            <a:solidFill>
              <a:srgbClr val="C0894A">
                <a:alpha val="45000"/>
              </a:srgbClr>
            </a:solidFill>
            <a:prstDash val="solid"/>
          </a:ln>
        </p:spPr>
        <p:txBody>
          <a:bodyPr/>
          <a:lstStyle/>
          <a:p>
            <a:endParaRPr lang="en-US"/>
          </a:p>
        </p:txBody>
      </p:sp>
      <p:sp>
        <p:nvSpPr>
          <p:cNvPr id="107" name="Text 105"/>
          <p:cNvSpPr/>
          <p:nvPr/>
        </p:nvSpPr>
        <p:spPr>
          <a:xfrm>
            <a:off x="10945535" y="7856934"/>
            <a:ext cx="6436342" cy="320040"/>
          </a:xfrm>
          <a:prstGeom prst="rect">
            <a:avLst/>
          </a:prstGeom>
          <a:noFill/>
          <a:ln/>
        </p:spPr>
        <p:txBody>
          <a:bodyPr wrap="square" lIns="25400" tIns="25400" rIns="25400" bIns="25400" rtlCol="0" anchor="t">
            <a:normAutofit lnSpcReduction="10000"/>
          </a:bodyPr>
          <a:lstStyle/>
          <a:p>
            <a:pPr marL="0" indent="0" algn="l">
              <a:buNone/>
            </a:pPr>
            <a:r>
              <a:rPr lang="en-US" sz="1800" kern="0" spc="144" dirty="0">
                <a:solidFill>
                  <a:srgbClr val="8C5E22"/>
                </a:solidFill>
                <a:latin typeface="Calibri" pitchFamily="34" charset="0"/>
                <a:ea typeface="Calibri" pitchFamily="34" charset="-122"/>
                <a:cs typeface="Calibri" pitchFamily="34" charset="-120"/>
              </a:rPr>
              <a:t>FIRST 90-DAY TARGETS</a:t>
            </a:r>
            <a:endParaRPr lang="en-US" sz="1800" dirty="0"/>
          </a:p>
        </p:txBody>
      </p:sp>
      <p:sp>
        <p:nvSpPr>
          <p:cNvPr id="108" name="Text 106"/>
          <p:cNvSpPr/>
          <p:nvPr/>
        </p:nvSpPr>
        <p:spPr>
          <a:xfrm>
            <a:off x="10945535" y="8205550"/>
            <a:ext cx="6436342" cy="956786"/>
          </a:xfrm>
          <a:prstGeom prst="rect">
            <a:avLst/>
          </a:prstGeom>
          <a:noFill/>
          <a:ln/>
        </p:spPr>
        <p:txBody>
          <a:bodyPr wrap="square" lIns="25400" tIns="25400" rIns="25400" bIns="25400" rtlCol="0" anchor="t">
            <a:normAutofit fontScale="92500" lnSpcReduction="20000"/>
          </a:bodyPr>
          <a:lstStyle/>
          <a:p>
            <a:pPr marL="0" indent="0" algn="l">
              <a:lnSpc>
                <a:spcPct val="134000"/>
              </a:lnSpc>
              <a:buNone/>
            </a:pPr>
            <a:r>
              <a:rPr lang="en-US" sz="1800" b="1" dirty="0">
                <a:solidFill>
                  <a:srgbClr val="15211B"/>
                </a:solidFill>
                <a:latin typeface="Calibri" pitchFamily="34" charset="0"/>
                <a:ea typeface="Calibri" pitchFamily="34" charset="-122"/>
                <a:cs typeface="Calibri" pitchFamily="34" charset="-120"/>
              </a:rPr>
              <a:t>Iron Mountain </a:t>
            </a:r>
            <a:r>
              <a:rPr lang="en-US" sz="1800" dirty="0">
                <a:solidFill>
                  <a:srgbClr val="15211B"/>
                </a:solidFill>
                <a:latin typeface="Calibri" pitchFamily="34" charset="0"/>
                <a:ea typeface="Calibri" pitchFamily="34" charset="-122"/>
                <a:cs typeface="Calibri" pitchFamily="34" charset="-120"/>
              </a:rPr>
              <a:t>MoU · </a:t>
            </a:r>
            <a:r>
              <a:rPr lang="en-US" sz="1800" b="1" dirty="0">
                <a:solidFill>
                  <a:srgbClr val="15211B"/>
                </a:solidFill>
                <a:latin typeface="Calibri" pitchFamily="34" charset="0"/>
                <a:ea typeface="Calibri" pitchFamily="34" charset="-122"/>
                <a:cs typeface="Calibri" pitchFamily="34" charset="-120"/>
              </a:rPr>
              <a:t>Heraeus Remloy </a:t>
            </a:r>
            <a:r>
              <a:rPr lang="en-US" sz="1800" dirty="0">
                <a:solidFill>
                  <a:srgbClr val="15211B"/>
                </a:solidFill>
                <a:latin typeface="Calibri" pitchFamily="34" charset="0"/>
                <a:ea typeface="Calibri" pitchFamily="34" charset="-122"/>
                <a:cs typeface="Calibri" pitchFamily="34" charset="-120"/>
              </a:rPr>
              <a:t>spec discussion · </a:t>
            </a:r>
            <a:r>
              <a:rPr lang="en-US" sz="1800" b="1" dirty="0">
                <a:solidFill>
                  <a:srgbClr val="15211B"/>
                </a:solidFill>
                <a:latin typeface="Calibri" pitchFamily="34" charset="0"/>
                <a:ea typeface="Calibri" pitchFamily="34" charset="-122"/>
                <a:cs typeface="Calibri" pitchFamily="34" charset="-120"/>
              </a:rPr>
              <a:t>SK tes </a:t>
            </a:r>
            <a:r>
              <a:rPr lang="en-US" sz="1800" dirty="0">
                <a:solidFill>
                  <a:srgbClr val="15211B"/>
                </a:solidFill>
                <a:latin typeface="Calibri" pitchFamily="34" charset="0"/>
                <a:ea typeface="Calibri" pitchFamily="34" charset="-122"/>
                <a:cs typeface="Calibri" pitchFamily="34" charset="-120"/>
              </a:rPr>
              <a:t>shortlisted as parallel ITAD channel. All EU-footprint - satisfies the SPRIND partner clause.</a:t>
            </a:r>
            <a:endParaRPr lang="en-US" sz="1800" dirty="0"/>
          </a:p>
        </p:txBody>
      </p:sp>
      <p:sp>
        <p:nvSpPr>
          <p:cNvPr id="109" name="Shape 107"/>
          <p:cNvSpPr/>
          <p:nvPr/>
        </p:nvSpPr>
        <p:spPr>
          <a:xfrm>
            <a:off x="876300" y="9559290"/>
            <a:ext cx="16535400" cy="9525"/>
          </a:xfrm>
          <a:prstGeom prst="rect">
            <a:avLst/>
          </a:prstGeom>
          <a:solidFill>
            <a:srgbClr val="DBE0DB">
              <a:alpha val="62000"/>
            </a:srgbClr>
          </a:solidFill>
          <a:ln/>
        </p:spPr>
        <p:txBody>
          <a:bodyPr/>
          <a:lstStyle/>
          <a:p>
            <a:endParaRPr lang="en-US"/>
          </a:p>
        </p:txBody>
      </p:sp>
      <p:sp>
        <p:nvSpPr>
          <p:cNvPr id="110" name="Text 108"/>
          <p:cNvSpPr/>
          <p:nvPr/>
        </p:nvSpPr>
        <p:spPr>
          <a:xfrm>
            <a:off x="876300" y="9681210"/>
            <a:ext cx="5479427" cy="320040"/>
          </a:xfrm>
          <a:prstGeom prst="rect">
            <a:avLst/>
          </a:prstGeom>
          <a:noFill/>
          <a:ln/>
        </p:spPr>
        <p:txBody>
          <a:bodyPr wrap="square" lIns="25400" tIns="25400" rIns="25400" bIns="25400" rtlCol="0" anchor="t">
            <a:normAutofit lnSpcReduction="10000"/>
          </a:bodyPr>
          <a:lstStyle/>
          <a:p>
            <a:pPr marL="0" indent="0" algn="l">
              <a:buNone/>
            </a:pPr>
            <a:r>
              <a:rPr lang="en-US" sz="1800" kern="0" spc="108" dirty="0">
                <a:solidFill>
                  <a:srgbClr val="586259"/>
                </a:solidFill>
                <a:latin typeface="Calibri" pitchFamily="34" charset="0"/>
                <a:ea typeface="Calibri" pitchFamily="34" charset="-122"/>
                <a:cs typeface="Calibri" pitchFamily="34" charset="-120"/>
              </a:rPr>
              <a:t>BIOWEG × BIOPEPLEACH · Strategic Business Plan</a:t>
            </a:r>
            <a:endParaRPr lang="en-US" sz="1800" dirty="0"/>
          </a:p>
        </p:txBody>
      </p:sp>
      <p:sp>
        <p:nvSpPr>
          <p:cNvPr id="111" name="Text 109"/>
          <p:cNvSpPr/>
          <p:nvPr/>
        </p:nvSpPr>
        <p:spPr>
          <a:xfrm>
            <a:off x="16660535" y="9681210"/>
            <a:ext cx="827365" cy="320040"/>
          </a:xfrm>
          <a:prstGeom prst="rect">
            <a:avLst/>
          </a:prstGeom>
          <a:noFill/>
          <a:ln/>
        </p:spPr>
        <p:txBody>
          <a:bodyPr wrap="square" lIns="25400" tIns="25400" rIns="25400" bIns="25400" rtlCol="0" anchor="t">
            <a:normAutofit lnSpcReduction="10000"/>
          </a:bodyPr>
          <a:lstStyle/>
          <a:p>
            <a:pPr marL="0" indent="0" algn="l">
              <a:buNone/>
            </a:pPr>
            <a:r>
              <a:rPr lang="en-US" b="1" kern="0" spc="108" dirty="0">
                <a:solidFill>
                  <a:srgbClr val="BF7D36"/>
                </a:solidFill>
                <a:latin typeface="Calibri" pitchFamily="34" charset="0"/>
                <a:ea typeface="Calibri" pitchFamily="34" charset="-122"/>
                <a:cs typeface="Calibri" pitchFamily="34" charset="-120"/>
              </a:rPr>
              <a:t>09</a:t>
            </a:r>
            <a:r>
              <a:rPr lang="en-US" sz="1800" b="1" kern="0" spc="108" dirty="0">
                <a:solidFill>
                  <a:srgbClr val="BF7D36"/>
                </a:solidFill>
                <a:latin typeface="Calibri" pitchFamily="34" charset="0"/>
                <a:ea typeface="Calibri" pitchFamily="34" charset="-122"/>
                <a:cs typeface="Calibri" pitchFamily="34" charset="-120"/>
              </a:rPr>
              <a:t> </a:t>
            </a:r>
            <a:r>
              <a:rPr lang="en-US" sz="1800" kern="0" spc="108" dirty="0">
                <a:solidFill>
                  <a:srgbClr val="586259"/>
                </a:solidFill>
                <a:latin typeface="Calibri" pitchFamily="34" charset="0"/>
                <a:ea typeface="Calibri" pitchFamily="34" charset="-122"/>
                <a:cs typeface="Calibri" pitchFamily="34" charset="-120"/>
              </a:rPr>
              <a:t>/ 12</a:t>
            </a:r>
            <a:endParaRPr lang="en-US" sz="1800" dirty="0"/>
          </a:p>
        </p:txBody>
      </p:sp>
      <p:sp>
        <p:nvSpPr>
          <p:cNvPr id="113" name="Text 31">
            <a:extLst>
              <a:ext uri="{FF2B5EF4-FFF2-40B4-BE49-F238E27FC236}">
                <a16:creationId xmlns:a16="http://schemas.microsoft.com/office/drawing/2014/main" id="{C0792066-EC94-EF7D-8CED-2D097D848A0C}"/>
              </a:ext>
            </a:extLst>
          </p:cNvPr>
          <p:cNvSpPr/>
          <p:nvPr/>
        </p:nvSpPr>
        <p:spPr>
          <a:xfrm>
            <a:off x="9341465" y="4231028"/>
            <a:ext cx="969050" cy="320040"/>
          </a:xfrm>
          <a:prstGeom prst="rect">
            <a:avLst/>
          </a:prstGeom>
          <a:noFill/>
          <a:ln/>
        </p:spPr>
        <p:txBody>
          <a:bodyPr wrap="square" lIns="25400" tIns="25400" rIns="25400" bIns="25400" rtlCol="0" anchor="t">
            <a:normAutofit lnSpcReduction="10000"/>
          </a:bodyPr>
          <a:lstStyle/>
          <a:p>
            <a:pPr marL="0" indent="0" algn="l">
              <a:buNone/>
            </a:pPr>
            <a:r>
              <a:rPr lang="en-US" sz="1800" b="1" kern="0" spc="36" dirty="0">
                <a:solidFill>
                  <a:srgbClr val="23543F"/>
                </a:solidFill>
                <a:latin typeface="Calibri" pitchFamily="34" charset="0"/>
                <a:ea typeface="Calibri" pitchFamily="34" charset="-122"/>
                <a:cs typeface="Calibri" pitchFamily="34" charset="-120"/>
              </a:rPr>
              <a:t>MEDIUM</a:t>
            </a:r>
            <a:endParaRPr lang="en-US" sz="1800" dirty="0"/>
          </a:p>
        </p:txBody>
      </p:sp>
      <p:sp>
        <p:nvSpPr>
          <p:cNvPr id="114" name="Text 31">
            <a:extLst>
              <a:ext uri="{FF2B5EF4-FFF2-40B4-BE49-F238E27FC236}">
                <a16:creationId xmlns:a16="http://schemas.microsoft.com/office/drawing/2014/main" id="{F0FD5E5B-0825-C778-CF04-E0336E442FEB}"/>
              </a:ext>
            </a:extLst>
          </p:cNvPr>
          <p:cNvSpPr/>
          <p:nvPr/>
        </p:nvSpPr>
        <p:spPr>
          <a:xfrm>
            <a:off x="9341465" y="4745002"/>
            <a:ext cx="969050" cy="320040"/>
          </a:xfrm>
          <a:prstGeom prst="rect">
            <a:avLst/>
          </a:prstGeom>
          <a:noFill/>
          <a:ln/>
        </p:spPr>
        <p:txBody>
          <a:bodyPr wrap="square" lIns="25400" tIns="25400" rIns="25400" bIns="25400" rtlCol="0" anchor="t">
            <a:normAutofit lnSpcReduction="10000"/>
          </a:bodyPr>
          <a:lstStyle/>
          <a:p>
            <a:pPr marL="0" indent="0" algn="l">
              <a:buNone/>
            </a:pPr>
            <a:r>
              <a:rPr lang="en-US" sz="1800" b="1" kern="0" spc="36" dirty="0">
                <a:solidFill>
                  <a:srgbClr val="23543F"/>
                </a:solidFill>
                <a:latin typeface="Calibri" pitchFamily="34" charset="0"/>
                <a:ea typeface="Calibri" pitchFamily="34" charset="-122"/>
                <a:cs typeface="Calibri" pitchFamily="34" charset="-120"/>
              </a:rPr>
              <a:t>MEDIUM</a:t>
            </a:r>
            <a:endParaRPr lang="en-US" sz="1800" dirty="0"/>
          </a:p>
        </p:txBody>
      </p:sp>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LREADY-CHECKED" val="TRUE"/>
</p:tagLst>
</file>

<file path=ppt/tags/tag2.xml><?xml version="1.0" encoding="utf-8"?>
<p:tagLst xmlns:a="http://schemas.openxmlformats.org/drawingml/2006/main" xmlns:r="http://schemas.openxmlformats.org/officeDocument/2006/relationships" xmlns:p="http://schemas.openxmlformats.org/presentationml/2006/main">
  <p:tag name="ALREADY-CHECKED" val="TRUE"/>
</p:tagLst>
</file>

<file path=ppt/tags/tag3.xml><?xml version="1.0" encoding="utf-8"?>
<p:tagLst xmlns:a="http://schemas.openxmlformats.org/drawingml/2006/main" xmlns:r="http://schemas.openxmlformats.org/officeDocument/2006/relationships" xmlns:p="http://schemas.openxmlformats.org/presentationml/2006/main">
  <p:tag name="ALREADY-CHECKED" val="TRUE"/>
</p:tagLst>
</file>

<file path=ppt/tags/tag4.xml><?xml version="1.0" encoding="utf-8"?>
<p:tagLst xmlns:a="http://schemas.openxmlformats.org/drawingml/2006/main" xmlns:r="http://schemas.openxmlformats.org/officeDocument/2006/relationships" xmlns:p="http://schemas.openxmlformats.org/presentationml/2006/main">
  <p:tag name="ALREADY-CHECKED" val="TRUE"/>
</p:tagLst>
</file>

<file path=ppt/tags/tag5.xml><?xml version="1.0" encoding="utf-8"?>
<p:tagLst xmlns:a="http://schemas.openxmlformats.org/drawingml/2006/main" xmlns:r="http://schemas.openxmlformats.org/officeDocument/2006/relationships" xmlns:p="http://schemas.openxmlformats.org/presentationml/2006/main">
  <p:tag name="ALREADY-CHECKED" val="TRUE"/>
</p:tagLst>
</file>

<file path=ppt/tags/tag6.xml><?xml version="1.0" encoding="utf-8"?>
<p:tagLst xmlns:a="http://schemas.openxmlformats.org/drawingml/2006/main" xmlns:r="http://schemas.openxmlformats.org/officeDocument/2006/relationships" xmlns:p="http://schemas.openxmlformats.org/presentationml/2006/main">
  <p:tag name="ALREADY-CHECKED" val="TRUE"/>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3657</TotalTime>
  <Words>7623</Words>
  <Application>Microsoft Office PowerPoint</Application>
  <PresentationFormat>Custom</PresentationFormat>
  <Paragraphs>908</Paragraphs>
  <Slides>23</Slides>
  <Notes>22</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23</vt:i4>
      </vt:variant>
    </vt:vector>
  </HeadingPairs>
  <TitlesOfParts>
    <vt:vector size="26" baseType="lpstr">
      <vt:lpstr>Arial</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Nikhil Agarwal</cp:lastModifiedBy>
  <cp:revision>4</cp:revision>
  <dcterms:created xsi:type="dcterms:W3CDTF">2026-06-03T20:44:17Z</dcterms:created>
  <dcterms:modified xsi:type="dcterms:W3CDTF">2026-06-11T23:19:09Z</dcterms:modified>
</cp:coreProperties>
</file>